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20"/>
  </p:notesMasterIdLst>
  <p:handoutMasterIdLst>
    <p:handoutMasterId r:id="rId21"/>
  </p:handoutMasterIdLst>
  <p:sldIdLst>
    <p:sldId id="310" r:id="rId4"/>
    <p:sldId id="320" r:id="rId5"/>
    <p:sldId id="316" r:id="rId6"/>
    <p:sldId id="321" r:id="rId7"/>
    <p:sldId id="322" r:id="rId8"/>
    <p:sldId id="324" r:id="rId9"/>
    <p:sldId id="326" r:id="rId10"/>
    <p:sldId id="327" r:id="rId11"/>
    <p:sldId id="328" r:id="rId12"/>
    <p:sldId id="329" r:id="rId13"/>
    <p:sldId id="330" r:id="rId14"/>
    <p:sldId id="332" r:id="rId15"/>
    <p:sldId id="333" r:id="rId16"/>
    <p:sldId id="334" r:id="rId17"/>
    <p:sldId id="335" r:id="rId18"/>
    <p:sldId id="33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9900"/>
    <a:srgbClr val="99FF99"/>
    <a:srgbClr val="FF5050"/>
    <a:srgbClr val="FF7C8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552" autoAdjust="0"/>
  </p:normalViewPr>
  <p:slideViewPr>
    <p:cSldViewPr>
      <p:cViewPr>
        <p:scale>
          <a:sx n="60" d="100"/>
          <a:sy n="60" d="100"/>
        </p:scale>
        <p:origin x="2526" y="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AC885-2FB6-4377-8F5A-EB987AEAA452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7C4E0-7822-495C-8EFA-3CC17D3F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16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CE9C2-A3FA-4DA4-A9A2-BFD7472D575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3D164-C293-499A-B171-94324AEB4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95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23D164-C293-499A-B171-94324AEB4E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6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70C6079-9866-4B5E-B07F-A26D65B53C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90F2F5-ADFC-491C-A76C-1E3B03F6B6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6079-9866-4B5E-B07F-A26D65B53C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F2F5-ADFC-491C-A76C-1E3B03F6B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70C6079-9866-4B5E-B07F-A26D65B53C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C90F2F5-ADFC-491C-A76C-1E3B03F6B6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70C6079-9866-4B5E-B07F-A26D65B53C9D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90F2F5-ADFC-491C-A76C-1E3B03F6B64E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3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6079-9866-4B5E-B07F-A26D65B53C9D}" type="datetimeFigureOut">
              <a:rPr lang="en-US" smtClean="0">
                <a:solidFill>
                  <a:srgbClr val="775F55"/>
                </a:solidFill>
              </a:rPr>
              <a:pPr/>
              <a:t>9/29/2023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90F2F5-ADFC-491C-A76C-1E3B03F6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15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6079-9866-4B5E-B07F-A26D65B53C9D}" type="datetimeFigureOut">
              <a:rPr lang="en-US" smtClean="0">
                <a:solidFill>
                  <a:srgbClr val="775F55"/>
                </a:solidFill>
              </a:rPr>
              <a:pPr/>
              <a:t>9/29/2023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C90F2F5-ADFC-491C-A76C-1E3B03F6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31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70C6079-9866-4B5E-B07F-A26D65B53C9D}" type="datetimeFigureOut">
              <a:rPr lang="en-US" smtClean="0">
                <a:solidFill>
                  <a:srgbClr val="775F55"/>
                </a:solidFill>
              </a:rPr>
              <a:pPr/>
              <a:t>9/29/2023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C90F2F5-ADFC-491C-A76C-1E3B03F6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32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70C6079-9866-4B5E-B07F-A26D65B53C9D}" type="datetimeFigureOut">
              <a:rPr lang="en-US" smtClean="0">
                <a:solidFill>
                  <a:srgbClr val="775F55"/>
                </a:solidFill>
              </a:rPr>
              <a:pPr/>
              <a:t>9/29/2023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C90F2F5-ADFC-491C-A76C-1E3B03F6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667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6079-9866-4B5E-B07F-A26D65B53C9D}" type="datetimeFigureOut">
              <a:rPr lang="en-US" smtClean="0">
                <a:solidFill>
                  <a:srgbClr val="775F55"/>
                </a:solidFill>
              </a:rPr>
              <a:pPr/>
              <a:t>9/29/2023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90F2F5-ADFC-491C-A76C-1E3B03F6B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32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6079-9866-4B5E-B07F-A26D65B53C9D}" type="datetimeFigureOut">
              <a:rPr lang="en-US" smtClean="0">
                <a:solidFill>
                  <a:srgbClr val="775F55"/>
                </a:solidFill>
              </a:rPr>
              <a:pPr/>
              <a:t>9/29/2023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90F2F5-ADFC-491C-A76C-1E3B03F6B64E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6079-9866-4B5E-B07F-A26D65B53C9D}" type="datetimeFigureOut">
              <a:rPr lang="en-US" smtClean="0">
                <a:solidFill>
                  <a:srgbClr val="775F55"/>
                </a:solidFill>
              </a:rPr>
              <a:pPr/>
              <a:t>9/29/2023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90F2F5-ADFC-491C-A76C-1E3B03F6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83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6079-9866-4B5E-B07F-A26D65B53C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90F2F5-ADFC-491C-A76C-1E3B03F6B6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70C6079-9866-4B5E-B07F-A26D65B53C9D}" type="datetimeFigureOut">
              <a:rPr lang="en-US" smtClean="0">
                <a:solidFill>
                  <a:srgbClr val="775F55"/>
                </a:solidFill>
              </a:rPr>
              <a:pPr/>
              <a:t>9/29/2023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C90F2F5-ADFC-491C-A76C-1E3B03F6B6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4278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6079-9866-4B5E-B07F-A26D65B53C9D}" type="datetimeFigureOut">
              <a:rPr lang="en-US" smtClean="0">
                <a:solidFill>
                  <a:srgbClr val="775F55"/>
                </a:solidFill>
              </a:rPr>
              <a:pPr/>
              <a:t>9/29/2023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0F2F5-ADFC-491C-A76C-1E3B03F6B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38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70C6079-9866-4B5E-B07F-A26D65B53C9D}" type="datetimeFigureOut">
              <a:rPr lang="en-US" smtClean="0">
                <a:solidFill>
                  <a:srgbClr val="775F55"/>
                </a:solidFill>
              </a:rPr>
              <a:pPr/>
              <a:t>9/29/2023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C90F2F5-ADFC-491C-A76C-1E3B03F6B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89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954FF-6BA7-45D3-8845-BF7C53122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44962" cy="719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F906C0-A1E4-49B8-9CFE-C9F79814F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787" y="6549137"/>
            <a:ext cx="262151" cy="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79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72ABB-4313-4B06-9638-D7A0360B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DAE4EB-1213-4052-A742-049DD5EC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32F4CE-96DC-4C32-9236-0E11FA99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5831-2301-4CD3-8E0A-B2FD5AF1274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5E7C01D-3DE7-4127-8EFF-C287DD34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2" name="Picture 21" descr="A drawing of a face&#10;&#10;Description automatically generated">
            <a:extLst>
              <a:ext uri="{FF2B5EF4-FFF2-40B4-BE49-F238E27FC236}">
                <a16:creationId xmlns:a16="http://schemas.microsoft.com/office/drawing/2014/main" id="{4A651D2F-E48A-4F6E-9DA4-AD3D23F55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" y="6564159"/>
            <a:ext cx="265922" cy="2011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D85DBD8-3641-4F74-AFB7-54748BA380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2" y="-4954"/>
            <a:ext cx="939490" cy="7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66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BC69-3F0D-4181-9A2A-53114278C53C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5831-2301-4CD3-8E0A-B2FD5AF12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32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E8480-3EF2-4E83-B289-11D560668653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5831-2301-4CD3-8E0A-B2FD5AF12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6722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02D01-6568-4C2A-8493-035A8B5B83E3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5831-2301-4CD3-8E0A-B2FD5AF12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3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F68-9575-4216-9DC2-05E5345F0D0D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5831-2301-4CD3-8E0A-B2FD5AF12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4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91224-FD8D-4CD1-887E-85C3A7156DEA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5831-2301-4CD3-8E0A-B2FD5AF12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6079-9866-4B5E-B07F-A26D65B53C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C90F2F5-ADFC-491C-A76C-1E3B03F6B6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E2932-B817-4DCF-89D3-79375C89EEEA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5831-2301-4CD3-8E0A-B2FD5AF12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32A9-E703-4EC3-80D8-14BE663C72D3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5831-2301-4CD3-8E0A-B2FD5AF12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489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55BF-0136-4404-AEBD-60B9990D1E8C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5831-2301-4CD3-8E0A-B2FD5AF12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03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E2DB-17D8-4D41-9931-D574C0185A4B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5831-2301-4CD3-8E0A-B2FD5AF127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34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4C1C-35CF-4CCE-AB5A-3A4A096AC82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E9C27-76A1-4406-B748-9893BC3F35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475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70C6079-9866-4B5E-B07F-A26D65B53C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C90F2F5-ADFC-491C-A76C-1E3B03F6B6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270C6079-9866-4B5E-B07F-A26D65B53C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C90F2F5-ADFC-491C-A76C-1E3B03F6B6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6079-9866-4B5E-B07F-A26D65B53C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90F2F5-ADFC-491C-A76C-1E3B03F6B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6079-9866-4B5E-B07F-A26D65B53C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90F2F5-ADFC-491C-A76C-1E3B03F6B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6079-9866-4B5E-B07F-A26D65B53C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90F2F5-ADFC-491C-A76C-1E3B03F6B64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270C6079-9866-4B5E-B07F-A26D65B53C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C90F2F5-ADFC-491C-A76C-1E3B03F6B6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0C6079-9866-4B5E-B07F-A26D65B53C9D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90F2F5-ADFC-491C-A76C-1E3B03F6B6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0C6079-9866-4B5E-B07F-A26D65B53C9D}" type="datetimeFigureOut">
              <a:rPr lang="en-US" smtClean="0">
                <a:solidFill>
                  <a:srgbClr val="775F55"/>
                </a:solidFill>
              </a:rPr>
              <a:pPr/>
              <a:t>9/29/2023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90F2F5-ADFC-491C-A76C-1E3B03F6B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3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5674" y="469095"/>
            <a:ext cx="67711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B4FC-4649-4965-8C98-530B2DEE16DD}" type="datetime1">
              <a:rPr lang="en-US" smtClean="0"/>
              <a:t>9/29/2023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5831-2301-4CD3-8E0A-B2FD5AF1274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0" name="Picture 2" descr="U:\Mktg\Presentations &amp; PowerPoint Templates\background slide-water 2014.png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orp_wht_horz_logo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485" y="6437827"/>
            <a:ext cx="1219200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94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0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0055AA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5AA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5AA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55AA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55AA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55AA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36" y="1905000"/>
            <a:ext cx="6129528" cy="1600200"/>
          </a:xfrm>
          <a:prstGeom prst="rect">
            <a:avLst/>
          </a:prstGeom>
          <a:ln w="603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782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0FCB64-C08B-4A14-AB70-BCFD02A1C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02" y="381000"/>
            <a:ext cx="6864993" cy="6415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436056-AF37-4617-B450-B3BD349CB068}"/>
              </a:ext>
            </a:extLst>
          </p:cNvPr>
          <p:cNvSpPr txBox="1"/>
          <p:nvPr/>
        </p:nvSpPr>
        <p:spPr>
          <a:xfrm>
            <a:off x="7214573" y="5257800"/>
            <a:ext cx="17924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Collection system:</a:t>
            </a:r>
          </a:p>
          <a:p>
            <a:r>
              <a:rPr lang="en-US" dirty="0"/>
              <a:t>270 miles</a:t>
            </a:r>
          </a:p>
          <a:p>
            <a:r>
              <a:rPr lang="en-US" dirty="0"/>
              <a:t>9,342 manholes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7E5646E-51F7-40BE-92F2-99957539B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747883"/>
              </p:ext>
            </p:extLst>
          </p:nvPr>
        </p:nvGraphicFramePr>
        <p:xfrm>
          <a:off x="347774" y="1447800"/>
          <a:ext cx="8448451" cy="42303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71915">
                  <a:extLst>
                    <a:ext uri="{9D8B030D-6E8A-4147-A177-3AD203B41FA5}">
                      <a16:colId xmlns:a16="http://schemas.microsoft.com/office/drawing/2014/main" val="170325362"/>
                    </a:ext>
                  </a:extLst>
                </a:gridCol>
                <a:gridCol w="676766">
                  <a:extLst>
                    <a:ext uri="{9D8B030D-6E8A-4147-A177-3AD203B41FA5}">
                      <a16:colId xmlns:a16="http://schemas.microsoft.com/office/drawing/2014/main" val="3074439132"/>
                    </a:ext>
                  </a:extLst>
                </a:gridCol>
                <a:gridCol w="905531">
                  <a:extLst>
                    <a:ext uri="{9D8B030D-6E8A-4147-A177-3AD203B41FA5}">
                      <a16:colId xmlns:a16="http://schemas.microsoft.com/office/drawing/2014/main" val="2064030654"/>
                    </a:ext>
                  </a:extLst>
                </a:gridCol>
                <a:gridCol w="905531">
                  <a:extLst>
                    <a:ext uri="{9D8B030D-6E8A-4147-A177-3AD203B41FA5}">
                      <a16:colId xmlns:a16="http://schemas.microsoft.com/office/drawing/2014/main" val="4074804777"/>
                    </a:ext>
                  </a:extLst>
                </a:gridCol>
                <a:gridCol w="905531">
                  <a:extLst>
                    <a:ext uri="{9D8B030D-6E8A-4147-A177-3AD203B41FA5}">
                      <a16:colId xmlns:a16="http://schemas.microsoft.com/office/drawing/2014/main" val="184880437"/>
                    </a:ext>
                  </a:extLst>
                </a:gridCol>
                <a:gridCol w="1248570">
                  <a:extLst>
                    <a:ext uri="{9D8B030D-6E8A-4147-A177-3AD203B41FA5}">
                      <a16:colId xmlns:a16="http://schemas.microsoft.com/office/drawing/2014/main" val="188179901"/>
                    </a:ext>
                  </a:extLst>
                </a:gridCol>
                <a:gridCol w="1042267">
                  <a:extLst>
                    <a:ext uri="{9D8B030D-6E8A-4147-A177-3AD203B41FA5}">
                      <a16:colId xmlns:a16="http://schemas.microsoft.com/office/drawing/2014/main" val="851559447"/>
                    </a:ext>
                  </a:extLst>
                </a:gridCol>
                <a:gridCol w="1096170">
                  <a:extLst>
                    <a:ext uri="{9D8B030D-6E8A-4147-A177-3AD203B41FA5}">
                      <a16:colId xmlns:a16="http://schemas.microsoft.com/office/drawing/2014/main" val="145599969"/>
                    </a:ext>
                  </a:extLst>
                </a:gridCol>
                <a:gridCol w="1096170">
                  <a:extLst>
                    <a:ext uri="{9D8B030D-6E8A-4147-A177-3AD203B41FA5}">
                      <a16:colId xmlns:a16="http://schemas.microsoft.com/office/drawing/2014/main" val="484005307"/>
                    </a:ext>
                  </a:extLst>
                </a:gridCol>
              </a:tblGrid>
              <a:tr h="75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# Bypasses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Footage Cleaned (ft)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SL-RAT (ft)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Point Repairs (ft)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Rainfall (in)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Rainfall (in) above/below Annual Avg.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Bypasses caused by rain (I&amp;I)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Rain events over 2.5 inches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extLst>
                  <a:ext uri="{0D108BD9-81ED-4DB2-BD59-A6C34878D82A}">
                    <a16:rowId xmlns:a16="http://schemas.microsoft.com/office/drawing/2014/main" val="757754091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646,433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2437915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645,688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0799021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8726113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1,101,179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</a:p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(58% -2.5 in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evnts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0334139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1,472,471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57456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687,066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5391439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110,847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489255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114,718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595984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126,332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5877651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2023*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175,413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438,100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8316491"/>
                  </a:ext>
                </a:extLst>
              </a:tr>
              <a:tr h="170675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* Through end of Sept.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93667"/>
                  </a:ext>
                </a:extLst>
              </a:tr>
            </a:tbl>
          </a:graphicData>
        </a:graphic>
      </p:graphicFrame>
      <p:pic>
        <p:nvPicPr>
          <p:cNvPr id="5122" name="5B815BB5-2DE7-4DFA-B836-30D688410325" descr="IMG_4908.jpg">
            <a:extLst>
              <a:ext uri="{FF2B5EF4-FFF2-40B4-BE49-F238E27FC236}">
                <a16:creationId xmlns:a16="http://schemas.microsoft.com/office/drawing/2014/main" id="{078F370C-3E54-4F86-A8EF-05B1FE043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" b="7643"/>
          <a:stretch/>
        </p:blipFill>
        <p:spPr bwMode="auto">
          <a:xfrm>
            <a:off x="2147596" y="886993"/>
            <a:ext cx="4848803" cy="535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B9AF977E-02AA-496F-9740-9EE35ECFA0B8" descr="IMG_0589.jpg">
            <a:extLst>
              <a:ext uri="{FF2B5EF4-FFF2-40B4-BE49-F238E27FC236}">
                <a16:creationId xmlns:a16="http://schemas.microsoft.com/office/drawing/2014/main" id="{FE2C2141-9ADD-4ABE-B2EC-488D33C60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77788"/>
            <a:ext cx="3172786" cy="423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71767326-4B74-4A05-A68D-BC12D4AB5C36" descr="IMG_0590.jpg">
            <a:extLst>
              <a:ext uri="{FF2B5EF4-FFF2-40B4-BE49-F238E27FC236}">
                <a16:creationId xmlns:a16="http://schemas.microsoft.com/office/drawing/2014/main" id="{E563A0B8-CD7B-45B4-8209-E91CC8CB5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48" y="1277790"/>
            <a:ext cx="3172786" cy="423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005C3D9-7F86-49D6-923C-BC84F62BB1A7}"/>
              </a:ext>
            </a:extLst>
          </p:cNvPr>
          <p:cNvGrpSpPr/>
          <p:nvPr/>
        </p:nvGrpSpPr>
        <p:grpSpPr>
          <a:xfrm>
            <a:off x="1139502" y="375299"/>
            <a:ext cx="7709882" cy="6375384"/>
            <a:chOff x="1139502" y="392474"/>
            <a:chExt cx="7709882" cy="63753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B8882C-2C36-48E7-9256-829FBD84B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9502" y="392474"/>
              <a:ext cx="6668431" cy="62492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901823-769F-4CF2-BF47-F9AB0E640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8029"/>
            <a:stretch/>
          </p:blipFill>
          <p:spPr>
            <a:xfrm>
              <a:off x="6830946" y="4588505"/>
              <a:ext cx="2018438" cy="217935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75B80FA-74B1-4385-9923-A5501D911E4A}"/>
              </a:ext>
            </a:extLst>
          </p:cNvPr>
          <p:cNvSpPr txBox="1"/>
          <p:nvPr/>
        </p:nvSpPr>
        <p:spPr>
          <a:xfrm>
            <a:off x="7349065" y="18643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9E7F2-C4DC-4E6F-94CF-DFBEB04C68F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1436056-AF37-4617-B450-B3BD349CB068}"/>
              </a:ext>
            </a:extLst>
          </p:cNvPr>
          <p:cNvSpPr txBox="1"/>
          <p:nvPr/>
        </p:nvSpPr>
        <p:spPr>
          <a:xfrm>
            <a:off x="7214573" y="5257800"/>
            <a:ext cx="17924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Collection system:</a:t>
            </a:r>
          </a:p>
          <a:p>
            <a:r>
              <a:rPr lang="en-US" dirty="0"/>
              <a:t>270 miles</a:t>
            </a:r>
          </a:p>
          <a:p>
            <a:r>
              <a:rPr lang="en-US" dirty="0"/>
              <a:t>9,342 manholes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05C3D9-7F86-49D6-923C-BC84F62BB1A7}"/>
              </a:ext>
            </a:extLst>
          </p:cNvPr>
          <p:cNvGrpSpPr/>
          <p:nvPr/>
        </p:nvGrpSpPr>
        <p:grpSpPr>
          <a:xfrm>
            <a:off x="1215888" y="404233"/>
            <a:ext cx="7709882" cy="6375384"/>
            <a:chOff x="1139502" y="392474"/>
            <a:chExt cx="7709882" cy="63753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B8882C-2C36-48E7-9256-829FBD84B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9502" y="392474"/>
              <a:ext cx="6668431" cy="62492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E901823-769F-4CF2-BF47-F9AB0E640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8029"/>
            <a:stretch/>
          </p:blipFill>
          <p:spPr>
            <a:xfrm>
              <a:off x="6830946" y="4588505"/>
              <a:ext cx="2018438" cy="217935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422972E-7A65-44F6-9F8E-63580EA58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196" y="413693"/>
            <a:ext cx="6639852" cy="6249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B7EBA2-08AF-42F5-9CE5-B460F5D12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888" y="404233"/>
            <a:ext cx="6649378" cy="6287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5B80FA-74B1-4385-9923-A5501D911E4A}"/>
              </a:ext>
            </a:extLst>
          </p:cNvPr>
          <p:cNvSpPr txBox="1"/>
          <p:nvPr/>
        </p:nvSpPr>
        <p:spPr>
          <a:xfrm>
            <a:off x="7349065" y="18643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9E7F2-C4DC-4E6F-94CF-DFBEB04C68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8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D2EC30-F1D6-4571-B83A-DA616C811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02" y="381000"/>
            <a:ext cx="6864993" cy="64157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5B80FA-74B1-4385-9923-A5501D911E4A}"/>
              </a:ext>
            </a:extLst>
          </p:cNvPr>
          <p:cNvSpPr txBox="1"/>
          <p:nvPr/>
        </p:nvSpPr>
        <p:spPr>
          <a:xfrm>
            <a:off x="7349065" y="18643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9E7F2-C4DC-4E6F-94CF-DFBEB04C68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D16B9F7-8EC3-4E29-8276-33D5089B42A1}"/>
              </a:ext>
            </a:extLst>
          </p:cNvPr>
          <p:cNvSpPr/>
          <p:nvPr/>
        </p:nvSpPr>
        <p:spPr>
          <a:xfrm>
            <a:off x="5257800" y="1447800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1BC61E-2B49-4143-AB43-C56B8FEE325A}"/>
              </a:ext>
            </a:extLst>
          </p:cNvPr>
          <p:cNvSpPr/>
          <p:nvPr/>
        </p:nvSpPr>
        <p:spPr>
          <a:xfrm>
            <a:off x="1600200" y="3429000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7B7629C-0D1C-4842-9D74-4FC7419C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293"/>
            <a:ext cx="4035552" cy="59461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/>
              <a:t>PILOT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436056-AF37-4617-B450-B3BD349CB068}"/>
              </a:ext>
            </a:extLst>
          </p:cNvPr>
          <p:cNvSpPr txBox="1"/>
          <p:nvPr/>
        </p:nvSpPr>
        <p:spPr>
          <a:xfrm>
            <a:off x="2336943" y="5657850"/>
            <a:ext cx="5578065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Ex. Pump Stations can handle up to 4.5 times average flow</a:t>
            </a:r>
          </a:p>
          <a:p>
            <a:r>
              <a:rPr lang="en-US" dirty="0"/>
              <a:t>During rain events, peak flow was 18 times average flow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4BCB71DE-69CE-4637-886B-EA3FA9D153EC}"/>
              </a:ext>
            </a:extLst>
          </p:cNvPr>
          <p:cNvSpPr/>
          <p:nvPr/>
        </p:nvSpPr>
        <p:spPr>
          <a:xfrm>
            <a:off x="5291412" y="2869167"/>
            <a:ext cx="2819400" cy="990602"/>
          </a:xfrm>
          <a:prstGeom prst="wedgeRectCallout">
            <a:avLst>
              <a:gd name="adj1" fmla="val -33640"/>
              <a:gd name="adj2" fmla="val -11736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$750k TO UPGRADE PS AND FORCE MAIN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A76AF74D-7506-4086-8B64-FC1AEF5DB800}"/>
              </a:ext>
            </a:extLst>
          </p:cNvPr>
          <p:cNvSpPr/>
          <p:nvPr/>
        </p:nvSpPr>
        <p:spPr>
          <a:xfrm>
            <a:off x="3352800" y="4174641"/>
            <a:ext cx="2819400" cy="990602"/>
          </a:xfrm>
          <a:prstGeom prst="wedgeRectCallout">
            <a:avLst>
              <a:gd name="adj1" fmla="val -74818"/>
              <a:gd name="adj2" fmla="val -3853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$1.75MM TO UPGRADE PS AND FORCE MAIN</a:t>
            </a:r>
          </a:p>
        </p:txBody>
      </p:sp>
    </p:spTree>
    <p:extLst>
      <p:ext uri="{BB962C8B-B14F-4D97-AF65-F5344CB8AC3E}">
        <p14:creationId xmlns:p14="http://schemas.microsoft.com/office/powerpoint/2010/main" val="275389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0F66A-F28C-4EBD-8FB1-F7C3E5850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84" y="261495"/>
            <a:ext cx="6668431" cy="6335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5D5A42-50FC-45A3-BA5F-842ECF2A6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5105400"/>
            <a:ext cx="1552792" cy="10574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7CF5AA-F000-48DD-8E63-73C5A99A6DBA}"/>
              </a:ext>
            </a:extLst>
          </p:cNvPr>
          <p:cNvSpPr txBox="1"/>
          <p:nvPr/>
        </p:nvSpPr>
        <p:spPr>
          <a:xfrm>
            <a:off x="609600" y="4895447"/>
            <a:ext cx="3180679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95 CITY DEFECTS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73 MANHOLE FRAME SEALS</a:t>
            </a:r>
          </a:p>
          <a:p>
            <a:r>
              <a:rPr lang="en-US" dirty="0"/>
              <a:t>223 PRIVATE SIDE DEFECTS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134 UNCAPPED CLEANOUTS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89 SERVICE LINE DEFECTS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7B7629C-0D1C-4842-9D74-4FC7419C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293"/>
            <a:ext cx="4035552" cy="59461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/>
              <a:t>PILOT PROGRAM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37B596-2BBB-439F-A056-4FC6478FADF7}"/>
              </a:ext>
            </a:extLst>
          </p:cNvPr>
          <p:cNvSpPr txBox="1"/>
          <p:nvPr/>
        </p:nvSpPr>
        <p:spPr>
          <a:xfrm>
            <a:off x="2950179" y="2633757"/>
            <a:ext cx="4450257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$300k – CITY DEFECTS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CE3CE8-156B-43CB-A8FD-E19623A987D7}"/>
              </a:ext>
            </a:extLst>
          </p:cNvPr>
          <p:cNvSpPr txBox="1"/>
          <p:nvPr/>
        </p:nvSpPr>
        <p:spPr>
          <a:xfrm>
            <a:off x="2740966" y="3392463"/>
            <a:ext cx="6022033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$250k – PRIVATE SIDE DEFECTS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B80FA-74B1-4385-9923-A5501D911E4A}"/>
              </a:ext>
            </a:extLst>
          </p:cNvPr>
          <p:cNvSpPr txBox="1"/>
          <p:nvPr/>
        </p:nvSpPr>
        <p:spPr>
          <a:xfrm>
            <a:off x="7349065" y="18643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9E7F2-C4DC-4E6F-94CF-DFBEB04C68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C5B239-EB7C-46E5-8C86-939FC7A9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84" y="261495"/>
            <a:ext cx="6668431" cy="633500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396B70-737C-4980-95EA-644397853BE0}"/>
              </a:ext>
            </a:extLst>
          </p:cNvPr>
          <p:cNvSpPr txBox="1">
            <a:spLocks/>
          </p:cNvSpPr>
          <p:nvPr/>
        </p:nvSpPr>
        <p:spPr>
          <a:xfrm>
            <a:off x="381000" y="244293"/>
            <a:ext cx="4035552" cy="594611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PILOT PROGRAM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53C42-5B70-4FC7-ADAB-DA7C4914AD9B}"/>
              </a:ext>
            </a:extLst>
          </p:cNvPr>
          <p:cNvSpPr txBox="1"/>
          <p:nvPr/>
        </p:nvSpPr>
        <p:spPr>
          <a:xfrm>
            <a:off x="2819400" y="2667000"/>
            <a:ext cx="5779339" cy="313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PROPERTY OWNER SIGNS AGREEMENT: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ALLOWS ACCESS FOR REPAIR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INDEMNIFY THE 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ACKNOWLEDGE SERVICE LINE REMAINS PROPERTY</a:t>
            </a:r>
          </a:p>
          <a:p>
            <a:pPr lvl="1"/>
            <a:r>
              <a:rPr lang="en-US" dirty="0"/>
              <a:t>     AND RESPONSIBILITY OF PROPERTY OWNER AFTER</a:t>
            </a:r>
          </a:p>
          <a:p>
            <a:pPr lvl="1"/>
            <a:r>
              <a:rPr lang="en-US" dirty="0"/>
              <a:t>     REPAIR IS COMPLETE</a:t>
            </a:r>
          </a:p>
          <a:p>
            <a:r>
              <a:rPr lang="en-US" dirty="0"/>
              <a:t>CITY HIRES A LICENSE PLUMBER TO PERFORM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PLUMBER PROVIDES A 1-YEAR WARRANTY TO</a:t>
            </a:r>
          </a:p>
          <a:p>
            <a:pPr lvl="1"/>
            <a:r>
              <a:rPr lang="en-US" dirty="0"/>
              <a:t>     PROPERTY OWNER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ANY WARRANTY WORK BETWEEN PROPERTY</a:t>
            </a:r>
          </a:p>
          <a:p>
            <a:pPr lvl="1"/>
            <a:r>
              <a:rPr lang="en-US" dirty="0"/>
              <a:t>     AND PLUMBER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DDD1C-0FE2-4481-91CF-816517F4FF7A}"/>
              </a:ext>
            </a:extLst>
          </p:cNvPr>
          <p:cNvSpPr txBox="1"/>
          <p:nvPr/>
        </p:nvSpPr>
        <p:spPr>
          <a:xfrm>
            <a:off x="7349065" y="18643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A43490-4ADE-4889-8D1F-54F4C36F85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5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C5B239-EB7C-46E5-8C86-939FC7A9E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784" y="261495"/>
            <a:ext cx="6668431" cy="633500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8396B70-737C-4980-95EA-644397853BE0}"/>
              </a:ext>
            </a:extLst>
          </p:cNvPr>
          <p:cNvSpPr txBox="1">
            <a:spLocks/>
          </p:cNvSpPr>
          <p:nvPr/>
        </p:nvSpPr>
        <p:spPr>
          <a:xfrm>
            <a:off x="381000" y="244293"/>
            <a:ext cx="4035552" cy="594611"/>
          </a:xfrm>
          <a:prstGeom prst="rect">
            <a:avLst/>
          </a:prstGeom>
          <a:solidFill>
            <a:schemeClr val="bg1"/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/>
              <a:t>PILOT PROGRAM</a:t>
            </a:r>
            <a:endParaRPr lang="en-US" sz="28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5B9BA9-AC52-42B2-A0C9-E56956F5A72E}"/>
              </a:ext>
            </a:extLst>
          </p:cNvPr>
          <p:cNvSpPr/>
          <p:nvPr/>
        </p:nvSpPr>
        <p:spPr>
          <a:xfrm>
            <a:off x="5268074" y="1250022"/>
            <a:ext cx="762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2F0D462D-3BDD-4A57-9266-A97228ECB8BF}"/>
              </a:ext>
            </a:extLst>
          </p:cNvPr>
          <p:cNvSpPr/>
          <p:nvPr/>
        </p:nvSpPr>
        <p:spPr>
          <a:xfrm>
            <a:off x="5292047" y="2667000"/>
            <a:ext cx="2944780" cy="1219200"/>
          </a:xfrm>
          <a:prstGeom prst="wedgeRectCallout">
            <a:avLst>
              <a:gd name="adj1" fmla="val -32593"/>
              <a:gd name="adj2" fmla="val -10556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$20k ON CITY DEFECTS</a:t>
            </a:r>
          </a:p>
          <a:p>
            <a:pPr algn="ctr"/>
            <a:r>
              <a:rPr lang="en-US" dirty="0"/>
              <a:t>$30k ON PRIVATE SIDE DEFECTS</a:t>
            </a:r>
          </a:p>
          <a:p>
            <a:pPr algn="ctr"/>
            <a:r>
              <a:rPr lang="en-US" dirty="0"/>
              <a:t>99% COMPLETE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9EEA12-A923-450F-BDCA-1B3DEC0DCF16}"/>
              </a:ext>
            </a:extLst>
          </p:cNvPr>
          <p:cNvSpPr/>
          <p:nvPr/>
        </p:nvSpPr>
        <p:spPr>
          <a:xfrm>
            <a:off x="1568396" y="3215383"/>
            <a:ext cx="1143000" cy="11430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26C93DB-AFC9-4DE7-904C-235F1CF9AD3C}"/>
              </a:ext>
            </a:extLst>
          </p:cNvPr>
          <p:cNvSpPr/>
          <p:nvPr/>
        </p:nvSpPr>
        <p:spPr>
          <a:xfrm>
            <a:off x="1905000" y="5181600"/>
            <a:ext cx="3200400" cy="1143000"/>
          </a:xfrm>
          <a:prstGeom prst="wedgeRectCallout">
            <a:avLst>
              <a:gd name="adj1" fmla="val -34108"/>
              <a:gd name="adj2" fmla="val -12994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$10k ON CITY DEFECTS</a:t>
            </a:r>
          </a:p>
          <a:p>
            <a:pPr algn="ctr"/>
            <a:r>
              <a:rPr lang="en-US" dirty="0"/>
              <a:t>$10k ON PRIVATE SIDE DEFECTS</a:t>
            </a:r>
          </a:p>
          <a:p>
            <a:pPr algn="ctr"/>
            <a:r>
              <a:rPr lang="en-US" dirty="0"/>
              <a:t>5% COMPLETE</a:t>
            </a:r>
          </a:p>
        </p:txBody>
      </p:sp>
    </p:spTree>
    <p:extLst>
      <p:ext uri="{BB962C8B-B14F-4D97-AF65-F5344CB8AC3E}">
        <p14:creationId xmlns:p14="http://schemas.microsoft.com/office/powerpoint/2010/main" val="385064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7C2E6A5C-D8BD-4E62-8818-6AEB568F98D0" descr="IMG_4911.jpg">
            <a:extLst>
              <a:ext uri="{FF2B5EF4-FFF2-40B4-BE49-F238E27FC236}">
                <a16:creationId xmlns:a16="http://schemas.microsoft.com/office/drawing/2014/main" id="{7F28E4E3-5CA5-45FF-BD17-CAB857449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57" y="1219200"/>
            <a:ext cx="6322886" cy="474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5A04F8-8FD5-49CB-9C43-E22C9628DF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88180F-AFD3-4C52-949C-EE9A07669E76}"/>
              </a:ext>
            </a:extLst>
          </p:cNvPr>
          <p:cNvSpPr txBox="1"/>
          <p:nvPr/>
        </p:nvSpPr>
        <p:spPr>
          <a:xfrm>
            <a:off x="228600" y="6135469"/>
            <a:ext cx="8759577" cy="4924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dirty="0"/>
              <a:t>Terry Lauritsen – (918) 338-4107; tllaurit@cityofbartlesville.org</a:t>
            </a:r>
          </a:p>
        </p:txBody>
      </p:sp>
    </p:spTree>
    <p:extLst>
      <p:ext uri="{BB962C8B-B14F-4D97-AF65-F5344CB8AC3E}">
        <p14:creationId xmlns:p14="http://schemas.microsoft.com/office/powerpoint/2010/main" val="153250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C46931-41D3-41C8-A2C4-BFCD8ECD1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720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36A25F-24E5-4105-A66E-9CB79DDE4F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CD78CD-DC05-44CB-81C4-3DC6EA977CAA}"/>
              </a:ext>
            </a:extLst>
          </p:cNvPr>
          <p:cNvSpPr txBox="1"/>
          <p:nvPr/>
        </p:nvSpPr>
        <p:spPr>
          <a:xfrm>
            <a:off x="533400" y="1997839"/>
            <a:ext cx="2891616" cy="24929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Service area – 36 sq mi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Total Population – 40,000</a:t>
            </a:r>
          </a:p>
          <a:p>
            <a:pPr>
              <a:spcAft>
                <a:spcPts val="600"/>
              </a:spcAft>
            </a:pPr>
            <a:r>
              <a:rPr lang="en-US" b="1" dirty="0" err="1">
                <a:solidFill>
                  <a:prstClr val="black"/>
                </a:solidFill>
              </a:rPr>
              <a:t>Bville</a:t>
            </a:r>
            <a:r>
              <a:rPr lang="en-US" b="1" dirty="0">
                <a:solidFill>
                  <a:prstClr val="black"/>
                </a:solidFill>
              </a:rPr>
              <a:t> Population – 37,000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Avg Daily WW – 6.5 MGD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WWM staff – 11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1 </a:t>
            </a:r>
            <a:r>
              <a:rPr lang="en-US" b="1" dirty="0" err="1">
                <a:solidFill>
                  <a:prstClr val="black"/>
                </a:solidFill>
              </a:rPr>
              <a:t>Vactor</a:t>
            </a:r>
            <a:r>
              <a:rPr lang="en-US" b="1" dirty="0">
                <a:solidFill>
                  <a:prstClr val="black"/>
                </a:solidFill>
              </a:rPr>
              <a:t>, 1 </a:t>
            </a:r>
            <a:r>
              <a:rPr lang="en-US" b="1" dirty="0" err="1">
                <a:solidFill>
                  <a:prstClr val="black"/>
                </a:solidFill>
              </a:rPr>
              <a:t>Rodder</a:t>
            </a:r>
            <a:endParaRPr lang="en-US" b="1" dirty="0">
              <a:solidFill>
                <a:prstClr val="black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</a:rPr>
              <a:t>1 Camera Van</a:t>
            </a:r>
          </a:p>
        </p:txBody>
      </p:sp>
    </p:spTree>
    <p:extLst>
      <p:ext uri="{BB962C8B-B14F-4D97-AF65-F5344CB8AC3E}">
        <p14:creationId xmlns:p14="http://schemas.microsoft.com/office/powerpoint/2010/main" val="199541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ube 3"/>
          <p:cNvSpPr/>
          <p:nvPr/>
        </p:nvSpPr>
        <p:spPr>
          <a:xfrm>
            <a:off x="3215985" y="2040081"/>
            <a:ext cx="379269" cy="2286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an 4"/>
          <p:cNvSpPr/>
          <p:nvPr/>
        </p:nvSpPr>
        <p:spPr>
          <a:xfrm>
            <a:off x="2902310" y="3861955"/>
            <a:ext cx="228600" cy="228600"/>
          </a:xfrm>
          <a:prstGeom prst="can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an 9"/>
          <p:cNvSpPr/>
          <p:nvPr/>
        </p:nvSpPr>
        <p:spPr>
          <a:xfrm>
            <a:off x="3595255" y="4748645"/>
            <a:ext cx="228600" cy="228600"/>
          </a:xfrm>
          <a:prstGeom prst="can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an 10"/>
          <p:cNvSpPr/>
          <p:nvPr/>
        </p:nvSpPr>
        <p:spPr>
          <a:xfrm>
            <a:off x="3314700" y="5486400"/>
            <a:ext cx="228600" cy="228600"/>
          </a:xfrm>
          <a:prstGeom prst="can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4329402" y="3048000"/>
            <a:ext cx="228600" cy="228600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4152756" y="2362200"/>
            <a:ext cx="228600" cy="228600"/>
          </a:xfrm>
          <a:prstGeom prst="ca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970599" y="5155367"/>
            <a:ext cx="533400" cy="6096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79433" y="4299903"/>
            <a:ext cx="451724" cy="2506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11118756">
            <a:off x="3702713" y="6508451"/>
            <a:ext cx="462865" cy="126297"/>
          </a:xfrm>
          <a:prstGeom prst="arc">
            <a:avLst>
              <a:gd name="adj1" fmla="val 11513747"/>
              <a:gd name="adj2" fmla="val 16548831"/>
            </a:avLst>
          </a:prstGeom>
          <a:ln w="31750"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205015" y="6149184"/>
            <a:ext cx="533549" cy="33745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0"/>
            <a:endCxn id="10" idx="0"/>
          </p:cNvCxnSpPr>
          <p:nvPr/>
        </p:nvCxnSpPr>
        <p:spPr>
          <a:xfrm flipV="1">
            <a:off x="3429000" y="4805795"/>
            <a:ext cx="280555" cy="737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9" name="Straight Connector 1028"/>
          <p:cNvCxnSpPr>
            <a:stCxn id="10" idx="0"/>
            <a:endCxn id="5" idx="0"/>
          </p:cNvCxnSpPr>
          <p:nvPr/>
        </p:nvCxnSpPr>
        <p:spPr>
          <a:xfrm flipH="1" flipV="1">
            <a:off x="3016610" y="3919105"/>
            <a:ext cx="692945" cy="8866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>
            <a:stCxn id="5" idx="0"/>
            <a:endCxn id="4" idx="3"/>
          </p:cNvCxnSpPr>
          <p:nvPr/>
        </p:nvCxnSpPr>
        <p:spPr>
          <a:xfrm flipV="1">
            <a:off x="3016610" y="2268681"/>
            <a:ext cx="360435" cy="16504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7" name="Straight Arrow Connector 1036"/>
          <p:cNvCxnSpPr/>
          <p:nvPr/>
        </p:nvCxnSpPr>
        <p:spPr>
          <a:xfrm flipV="1">
            <a:off x="3447805" y="5030100"/>
            <a:ext cx="166255" cy="43132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TextBox 1042"/>
          <p:cNvSpPr txBox="1"/>
          <p:nvPr/>
        </p:nvSpPr>
        <p:spPr>
          <a:xfrm>
            <a:off x="2429403" y="5369867"/>
            <a:ext cx="91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Golf Course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Station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87053" y="4579595"/>
            <a:ext cx="85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Hillcrest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Station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50009" y="3770783"/>
            <a:ext cx="85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Shawnee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Station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577454" y="1564562"/>
            <a:ext cx="170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Wastewater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Treatment Plant (7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3287893" y="4212697"/>
            <a:ext cx="296142" cy="42502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071899" y="3009901"/>
            <a:ext cx="163693" cy="83819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1905000" y="4977245"/>
            <a:ext cx="524403" cy="392623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167201" y="3745422"/>
            <a:ext cx="575999" cy="116534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2743200" y="4245189"/>
            <a:ext cx="194661" cy="250611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3983182" y="5049982"/>
            <a:ext cx="304277" cy="210771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3709556" y="5659582"/>
            <a:ext cx="348708" cy="55724"/>
          </a:xfrm>
          <a:prstGeom prst="straightConnector1">
            <a:avLst/>
          </a:prstGeom>
          <a:ln>
            <a:solidFill>
              <a:srgbClr val="CC00FF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426205" y="3087331"/>
            <a:ext cx="85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Woodland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Station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93949" y="2245667"/>
            <a:ext cx="85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Tuxedo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Station</a:t>
            </a:r>
          </a:p>
        </p:txBody>
      </p:sp>
      <p:cxnSp>
        <p:nvCxnSpPr>
          <p:cNvPr id="80" name="Straight Connector 79"/>
          <p:cNvCxnSpPr>
            <a:stCxn id="12" idx="0"/>
            <a:endCxn id="4" idx="3"/>
          </p:cNvCxnSpPr>
          <p:nvPr/>
        </p:nvCxnSpPr>
        <p:spPr>
          <a:xfrm flipH="1" flipV="1">
            <a:off x="3377045" y="2268681"/>
            <a:ext cx="1066657" cy="8364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3" idx="0"/>
            <a:endCxn id="4" idx="3"/>
          </p:cNvCxnSpPr>
          <p:nvPr/>
        </p:nvCxnSpPr>
        <p:spPr>
          <a:xfrm flipH="1" flipV="1">
            <a:off x="3377045" y="2268681"/>
            <a:ext cx="890011" cy="1506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 flipV="1">
            <a:off x="3824014" y="2616406"/>
            <a:ext cx="381000" cy="3048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13" idx="0"/>
          </p:cNvCxnSpPr>
          <p:nvPr/>
        </p:nvCxnSpPr>
        <p:spPr>
          <a:xfrm flipH="1" flipV="1">
            <a:off x="3795544" y="2337776"/>
            <a:ext cx="471512" cy="8157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4457819" y="3836233"/>
            <a:ext cx="100183" cy="28549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4822882" y="3338225"/>
            <a:ext cx="428932" cy="10538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 flipV="1">
            <a:off x="4953000" y="3803689"/>
            <a:ext cx="204383" cy="28686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4995784" y="4495800"/>
            <a:ext cx="0" cy="55195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6172200" y="3818544"/>
            <a:ext cx="0" cy="38854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7505700" y="3798378"/>
            <a:ext cx="228600" cy="23552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 flipV="1">
            <a:off x="6477000" y="5406427"/>
            <a:ext cx="304800" cy="7997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5500534" y="1564562"/>
            <a:ext cx="366866" cy="23083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6406275" y="2362200"/>
            <a:ext cx="75105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 flipV="1">
            <a:off x="6279433" y="3338225"/>
            <a:ext cx="349967" cy="31937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 flipV="1">
            <a:off x="5392742" y="2921206"/>
            <a:ext cx="349968" cy="17268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5037348" y="2154381"/>
            <a:ext cx="421344" cy="1143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2286000" y="2303934"/>
            <a:ext cx="487855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3436791" y="2707332"/>
            <a:ext cx="0" cy="50779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2455200" y="2768806"/>
            <a:ext cx="377675" cy="31365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V="1">
            <a:off x="1524000" y="2590800"/>
            <a:ext cx="381000" cy="128525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1714500" y="762000"/>
            <a:ext cx="114300" cy="252474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1417145" y="2044160"/>
            <a:ext cx="354505" cy="110221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9287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WASTEWATER SYSTEM MAP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4551" y="5083603"/>
            <a:ext cx="1778112" cy="16773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LEGEND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Direction of flow per basin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Lift Station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Force Main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Treatment Plant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7166263" y="5517572"/>
            <a:ext cx="258086" cy="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9" name="Can 58"/>
          <p:cNvSpPr/>
          <p:nvPr/>
        </p:nvSpPr>
        <p:spPr>
          <a:xfrm>
            <a:off x="7212315" y="5919027"/>
            <a:ext cx="190500" cy="193899"/>
          </a:xfrm>
          <a:prstGeom prst="can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flipH="1" flipV="1">
            <a:off x="7166263" y="6311018"/>
            <a:ext cx="285836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7242463" y="6311018"/>
            <a:ext cx="2096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be 67"/>
          <p:cNvSpPr/>
          <p:nvPr/>
        </p:nvSpPr>
        <p:spPr>
          <a:xfrm>
            <a:off x="7165598" y="6487295"/>
            <a:ext cx="313418" cy="19611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Can 62"/>
          <p:cNvSpPr/>
          <p:nvPr/>
        </p:nvSpPr>
        <p:spPr>
          <a:xfrm>
            <a:off x="3892016" y="6462006"/>
            <a:ext cx="190500" cy="193899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205014" y="6440324"/>
            <a:ext cx="857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Limestone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Lift Station</a:t>
            </a:r>
          </a:p>
        </p:txBody>
      </p:sp>
      <p:sp>
        <p:nvSpPr>
          <p:cNvPr id="73" name="Arc 72"/>
          <p:cNvSpPr/>
          <p:nvPr/>
        </p:nvSpPr>
        <p:spPr>
          <a:xfrm rot="11118756">
            <a:off x="3803116" y="5856596"/>
            <a:ext cx="786102" cy="384510"/>
          </a:xfrm>
          <a:prstGeom prst="arc">
            <a:avLst>
              <a:gd name="adj1" fmla="val 11513747"/>
              <a:gd name="adj2" fmla="val 21021607"/>
            </a:avLst>
          </a:prstGeom>
          <a:ln w="31750">
            <a:solidFill>
              <a:schemeClr val="accent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>
            <a:stCxn id="73" idx="2"/>
          </p:cNvCxnSpPr>
          <p:nvPr/>
        </p:nvCxnSpPr>
        <p:spPr>
          <a:xfrm flipH="1" flipV="1">
            <a:off x="3640274" y="5878383"/>
            <a:ext cx="180348" cy="19888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3205890" y="6574849"/>
            <a:ext cx="736925" cy="1997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3320190" y="6598998"/>
            <a:ext cx="553543" cy="14446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157258" y="6611641"/>
            <a:ext cx="2038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Ex. Flow Equalization Basin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24F7E87-A723-4E6E-A698-D9193629DB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21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BBE5AB-45A1-46F4-9F14-1038A3C3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02" y="381000"/>
            <a:ext cx="6864993" cy="6415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68CEF2-1717-4679-84C0-DC11E7ADAADF}"/>
              </a:ext>
            </a:extLst>
          </p:cNvPr>
          <p:cNvSpPr txBox="1"/>
          <p:nvPr/>
        </p:nvSpPr>
        <p:spPr>
          <a:xfrm>
            <a:off x="2716972" y="2895600"/>
            <a:ext cx="3710055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BYPASSES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B80FA-74B1-4385-9923-A5501D911E4A}"/>
              </a:ext>
            </a:extLst>
          </p:cNvPr>
          <p:cNvSpPr txBox="1"/>
          <p:nvPr/>
        </p:nvSpPr>
        <p:spPr>
          <a:xfrm>
            <a:off x="7349065" y="18643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9E7F2-C4DC-4E6F-94CF-DFBEB04C68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5EBAB9-F565-486F-83C5-C2CCE9D0E3DF}"/>
              </a:ext>
            </a:extLst>
          </p:cNvPr>
          <p:cNvSpPr txBox="1"/>
          <p:nvPr/>
        </p:nvSpPr>
        <p:spPr>
          <a:xfrm>
            <a:off x="7214573" y="5257800"/>
            <a:ext cx="17924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Collection system:</a:t>
            </a:r>
          </a:p>
          <a:p>
            <a:r>
              <a:rPr lang="en-US" dirty="0"/>
              <a:t>270 miles</a:t>
            </a:r>
          </a:p>
          <a:p>
            <a:r>
              <a:rPr lang="en-US" dirty="0"/>
              <a:t>9,342 manholes</a:t>
            </a:r>
          </a:p>
        </p:txBody>
      </p:sp>
    </p:spTree>
    <p:extLst>
      <p:ext uri="{BB962C8B-B14F-4D97-AF65-F5344CB8AC3E}">
        <p14:creationId xmlns:p14="http://schemas.microsoft.com/office/powerpoint/2010/main" val="35042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7ADD-B3A9-4803-911D-4781DE182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BYPASS/OVERFLOW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A1CB7-5A65-42CF-A1D7-CB8A48EA5D7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AGING INFRASTRUCTURE</a:t>
            </a:r>
          </a:p>
          <a:p>
            <a:r>
              <a:rPr lang="en-US" dirty="0"/>
              <a:t>INFLOW/INFILTRATION</a:t>
            </a:r>
          </a:p>
          <a:p>
            <a:r>
              <a:rPr lang="en-US" dirty="0"/>
              <a:t>FOG</a:t>
            </a:r>
          </a:p>
          <a:p>
            <a:r>
              <a:rPr lang="en-US" dirty="0"/>
              <a:t>RAGS/WIPES</a:t>
            </a:r>
          </a:p>
          <a:p>
            <a:r>
              <a:rPr lang="en-US" dirty="0"/>
              <a:t>OTHER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11939-4CD4-4377-AC79-0A7A4CF69A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  <p:pic>
        <p:nvPicPr>
          <p:cNvPr id="2051" name="39FD9A03-78B9-406B-AAE8-38247B20CDD4" descr="IMG_4538.jpg">
            <a:extLst>
              <a:ext uri="{FF2B5EF4-FFF2-40B4-BE49-F238E27FC236}">
                <a16:creationId xmlns:a16="http://schemas.microsoft.com/office/drawing/2014/main" id="{71EEB43B-DBA7-4B6E-8C25-806C2F53E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56" y="1711207"/>
            <a:ext cx="3593896" cy="479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CD254F19-946A-4490-845B-0E78D7C6E33E" descr="Resized_20230224_091748.jpeg">
            <a:extLst>
              <a:ext uri="{FF2B5EF4-FFF2-40B4-BE49-F238E27FC236}">
                <a16:creationId xmlns:a16="http://schemas.microsoft.com/office/drawing/2014/main" id="{568F75C3-F30F-4702-B4A0-8398A7CBDC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84" r="8503" b="19174"/>
          <a:stretch/>
        </p:blipFill>
        <p:spPr bwMode="auto">
          <a:xfrm>
            <a:off x="3659624" y="2461460"/>
            <a:ext cx="4798289" cy="405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1519D11F-7D84-4E51-8196-E89FB0B4E038" descr="IMG_8565.jpg">
            <a:extLst>
              <a:ext uri="{FF2B5EF4-FFF2-40B4-BE49-F238E27FC236}">
                <a16:creationId xmlns:a16="http://schemas.microsoft.com/office/drawing/2014/main" id="{764EA39C-2CEC-4A4A-B4EB-336719434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09" y="2077810"/>
            <a:ext cx="3043990" cy="405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43C88DE-784D-4EFD-BD73-4AF313CA911C" descr="Resized_20230224_151259.jpeg">
            <a:extLst>
              <a:ext uri="{FF2B5EF4-FFF2-40B4-BE49-F238E27FC236}">
                <a16:creationId xmlns:a16="http://schemas.microsoft.com/office/drawing/2014/main" id="{D8A44A72-4CC9-40E9-991A-EFE727D85C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16667" r="33861" b="13492"/>
          <a:stretch/>
        </p:blipFill>
        <p:spPr bwMode="auto">
          <a:xfrm rot="16200000">
            <a:off x="3867192" y="1052835"/>
            <a:ext cx="36195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3F9CCA35-E54A-4737-9080-006B78E43727" descr="IMG_0077.jpg">
            <a:extLst>
              <a:ext uri="{FF2B5EF4-FFF2-40B4-BE49-F238E27FC236}">
                <a16:creationId xmlns:a16="http://schemas.microsoft.com/office/drawing/2014/main" id="{A15C61E8-4D91-406E-8696-FBB559C6E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93" y="1502945"/>
            <a:ext cx="3860902" cy="514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C459A6-2D5E-4032-89F4-A7DA10F64E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300"/>
            <a:ext cx="4716390" cy="6100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061212-7A60-4331-BEB3-D8693B995E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153" y="644807"/>
            <a:ext cx="4716390" cy="61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1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9CA87F-C190-4275-BB30-CAB21920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02" y="381000"/>
            <a:ext cx="6864993" cy="6415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436056-AF37-4617-B450-B3BD349CB068}"/>
              </a:ext>
            </a:extLst>
          </p:cNvPr>
          <p:cNvSpPr txBox="1"/>
          <p:nvPr/>
        </p:nvSpPr>
        <p:spPr>
          <a:xfrm>
            <a:off x="7214573" y="5257800"/>
            <a:ext cx="17924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Collection system:</a:t>
            </a:r>
          </a:p>
          <a:p>
            <a:r>
              <a:rPr lang="en-US" dirty="0"/>
              <a:t>270 miles</a:t>
            </a:r>
          </a:p>
          <a:p>
            <a:r>
              <a:rPr lang="en-US" dirty="0"/>
              <a:t>9,342 manholes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8CEF2-1717-4679-84C0-DC11E7ADAADF}"/>
              </a:ext>
            </a:extLst>
          </p:cNvPr>
          <p:cNvSpPr txBox="1"/>
          <p:nvPr/>
        </p:nvSpPr>
        <p:spPr>
          <a:xfrm>
            <a:off x="2716972" y="2976918"/>
            <a:ext cx="3710055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 BYPASSES</a:t>
            </a: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 TO 2.5” RAIN EVENT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B80FA-74B1-4385-9923-A5501D911E4A}"/>
              </a:ext>
            </a:extLst>
          </p:cNvPr>
          <p:cNvSpPr txBox="1"/>
          <p:nvPr/>
        </p:nvSpPr>
        <p:spPr>
          <a:xfrm>
            <a:off x="7349065" y="18643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9E7F2-C4DC-4E6F-94CF-DFBEB04C68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6E6D53-0B19-4716-A22C-67C2BFC82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02" y="381000"/>
            <a:ext cx="6864993" cy="6415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436056-AF37-4617-B450-B3BD349CB068}"/>
              </a:ext>
            </a:extLst>
          </p:cNvPr>
          <p:cNvSpPr txBox="1"/>
          <p:nvPr/>
        </p:nvSpPr>
        <p:spPr>
          <a:xfrm>
            <a:off x="7214573" y="5257800"/>
            <a:ext cx="17924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Collection system:</a:t>
            </a:r>
          </a:p>
          <a:p>
            <a:r>
              <a:rPr lang="en-US" dirty="0"/>
              <a:t>270 miles</a:t>
            </a:r>
          </a:p>
          <a:p>
            <a:r>
              <a:rPr lang="en-US" dirty="0"/>
              <a:t>9,342 manholes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B80FA-74B1-4385-9923-A5501D911E4A}"/>
              </a:ext>
            </a:extLst>
          </p:cNvPr>
          <p:cNvSpPr txBox="1"/>
          <p:nvPr/>
        </p:nvSpPr>
        <p:spPr>
          <a:xfrm>
            <a:off x="7349065" y="18643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9E7F2-C4DC-4E6F-94CF-DFBEB04C68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E29DEB-292D-4BA1-8AD0-B5BAB9960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79283"/>
              </p:ext>
            </p:extLst>
          </p:nvPr>
        </p:nvGraphicFramePr>
        <p:xfrm>
          <a:off x="4114800" y="1591749"/>
          <a:ext cx="1447800" cy="45259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63115">
                  <a:extLst>
                    <a:ext uri="{9D8B030D-6E8A-4147-A177-3AD203B41FA5}">
                      <a16:colId xmlns:a16="http://schemas.microsoft.com/office/drawing/2014/main" val="170325362"/>
                    </a:ext>
                  </a:extLst>
                </a:gridCol>
                <a:gridCol w="784685">
                  <a:extLst>
                    <a:ext uri="{9D8B030D-6E8A-4147-A177-3AD203B41FA5}">
                      <a16:colId xmlns:a16="http://schemas.microsoft.com/office/drawing/2014/main" val="3074439132"/>
                    </a:ext>
                  </a:extLst>
                </a:gridCol>
              </a:tblGrid>
              <a:tr h="817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# Bypasses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extLst>
                  <a:ext uri="{0D108BD9-81ED-4DB2-BD59-A6C34878D82A}">
                    <a16:rowId xmlns:a16="http://schemas.microsoft.com/office/drawing/2014/main" val="75775409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extLst>
                  <a:ext uri="{0D108BD9-81ED-4DB2-BD59-A6C34878D82A}">
                    <a16:rowId xmlns:a16="http://schemas.microsoft.com/office/drawing/2014/main" val="2212437915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extLst>
                  <a:ext uri="{0D108BD9-81ED-4DB2-BD59-A6C34878D82A}">
                    <a16:rowId xmlns:a16="http://schemas.microsoft.com/office/drawing/2014/main" val="86079902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extLst>
                  <a:ext uri="{0D108BD9-81ED-4DB2-BD59-A6C34878D82A}">
                    <a16:rowId xmlns:a16="http://schemas.microsoft.com/office/drawing/2014/main" val="3318726113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extLst>
                  <a:ext uri="{0D108BD9-81ED-4DB2-BD59-A6C34878D82A}">
                    <a16:rowId xmlns:a16="http://schemas.microsoft.com/office/drawing/2014/main" val="600334139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extLst>
                  <a:ext uri="{0D108BD9-81ED-4DB2-BD59-A6C34878D82A}">
                    <a16:rowId xmlns:a16="http://schemas.microsoft.com/office/drawing/2014/main" val="24557456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extLst>
                  <a:ext uri="{0D108BD9-81ED-4DB2-BD59-A6C34878D82A}">
                    <a16:rowId xmlns:a16="http://schemas.microsoft.com/office/drawing/2014/main" val="3385391439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extLst>
                  <a:ext uri="{0D108BD9-81ED-4DB2-BD59-A6C34878D82A}">
                    <a16:rowId xmlns:a16="http://schemas.microsoft.com/office/drawing/2014/main" val="3019489255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extLst>
                  <a:ext uri="{0D108BD9-81ED-4DB2-BD59-A6C34878D82A}">
                    <a16:rowId xmlns:a16="http://schemas.microsoft.com/office/drawing/2014/main" val="1889595984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extLst>
                  <a:ext uri="{0D108BD9-81ED-4DB2-BD59-A6C34878D82A}">
                    <a16:rowId xmlns:a16="http://schemas.microsoft.com/office/drawing/2014/main" val="389587765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2023*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extLst>
                  <a:ext uri="{0D108BD9-81ED-4DB2-BD59-A6C34878D82A}">
                    <a16:rowId xmlns:a16="http://schemas.microsoft.com/office/drawing/2014/main" val="3468316491"/>
                  </a:ext>
                </a:extLst>
              </a:tr>
              <a:tr h="1836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* Through end of Sept.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9366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EF4FFE9-66D9-4C46-986F-4D87F3E8E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1267"/>
              </p:ext>
            </p:extLst>
          </p:nvPr>
        </p:nvGraphicFramePr>
        <p:xfrm>
          <a:off x="3595942" y="1591747"/>
          <a:ext cx="1952115" cy="45259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18261">
                  <a:extLst>
                    <a:ext uri="{9D8B030D-6E8A-4147-A177-3AD203B41FA5}">
                      <a16:colId xmlns:a16="http://schemas.microsoft.com/office/drawing/2014/main" val="170325362"/>
                    </a:ext>
                  </a:extLst>
                </a:gridCol>
                <a:gridCol w="613275">
                  <a:extLst>
                    <a:ext uri="{9D8B030D-6E8A-4147-A177-3AD203B41FA5}">
                      <a16:colId xmlns:a16="http://schemas.microsoft.com/office/drawing/2014/main" val="3074439132"/>
                    </a:ext>
                  </a:extLst>
                </a:gridCol>
                <a:gridCol w="820579">
                  <a:extLst>
                    <a:ext uri="{9D8B030D-6E8A-4147-A177-3AD203B41FA5}">
                      <a16:colId xmlns:a16="http://schemas.microsoft.com/office/drawing/2014/main" val="184880437"/>
                    </a:ext>
                  </a:extLst>
                </a:gridCol>
              </a:tblGrid>
              <a:tr h="817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# Bypasses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Bypasses caused by rain (I&amp;I)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extLst>
                  <a:ext uri="{0D108BD9-81ED-4DB2-BD59-A6C34878D82A}">
                    <a16:rowId xmlns:a16="http://schemas.microsoft.com/office/drawing/2014/main" val="75775409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2437915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079902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8726113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0334139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57456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5391439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489255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595984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587765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2023*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8316491"/>
                  </a:ext>
                </a:extLst>
              </a:tr>
              <a:tr h="18360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* Through end of Sept.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9366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7CCD57C-2489-491B-8758-5DABAF75F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71893"/>
              </p:ext>
            </p:extLst>
          </p:nvPr>
        </p:nvGraphicFramePr>
        <p:xfrm>
          <a:off x="3296925" y="1591747"/>
          <a:ext cx="3083550" cy="45259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18261">
                  <a:extLst>
                    <a:ext uri="{9D8B030D-6E8A-4147-A177-3AD203B41FA5}">
                      <a16:colId xmlns:a16="http://schemas.microsoft.com/office/drawing/2014/main" val="170325362"/>
                    </a:ext>
                  </a:extLst>
                </a:gridCol>
                <a:gridCol w="613275">
                  <a:extLst>
                    <a:ext uri="{9D8B030D-6E8A-4147-A177-3AD203B41FA5}">
                      <a16:colId xmlns:a16="http://schemas.microsoft.com/office/drawing/2014/main" val="3074439132"/>
                    </a:ext>
                  </a:extLst>
                </a:gridCol>
                <a:gridCol w="820579">
                  <a:extLst>
                    <a:ext uri="{9D8B030D-6E8A-4147-A177-3AD203B41FA5}">
                      <a16:colId xmlns:a16="http://schemas.microsoft.com/office/drawing/2014/main" val="184880437"/>
                    </a:ext>
                  </a:extLst>
                </a:gridCol>
                <a:gridCol w="1131435">
                  <a:extLst>
                    <a:ext uri="{9D8B030D-6E8A-4147-A177-3AD203B41FA5}">
                      <a16:colId xmlns:a16="http://schemas.microsoft.com/office/drawing/2014/main" val="188179901"/>
                    </a:ext>
                  </a:extLst>
                </a:gridCol>
              </a:tblGrid>
              <a:tr h="817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# Bypasses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Bypasses caused by rain (I&amp;I)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Rain events over 2.5 inches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extLst>
                  <a:ext uri="{0D108BD9-81ED-4DB2-BD59-A6C34878D82A}">
                    <a16:rowId xmlns:a16="http://schemas.microsoft.com/office/drawing/2014/main" val="75775409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2437915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079902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8726113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</a:p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(58% -2.5 in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evnts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0334139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57456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5391439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489255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595984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587765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2023*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8316491"/>
                  </a:ext>
                </a:extLst>
              </a:tr>
              <a:tr h="18360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* Through end of Sept.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9366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BA9727-3A5A-44FE-AF37-8ABFDA6F6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43304"/>
              </p:ext>
            </p:extLst>
          </p:nvPr>
        </p:nvGraphicFramePr>
        <p:xfrm>
          <a:off x="1564649" y="1591747"/>
          <a:ext cx="6014700" cy="45259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18261">
                  <a:extLst>
                    <a:ext uri="{9D8B030D-6E8A-4147-A177-3AD203B41FA5}">
                      <a16:colId xmlns:a16="http://schemas.microsoft.com/office/drawing/2014/main" val="170325362"/>
                    </a:ext>
                  </a:extLst>
                </a:gridCol>
                <a:gridCol w="613275">
                  <a:extLst>
                    <a:ext uri="{9D8B030D-6E8A-4147-A177-3AD203B41FA5}">
                      <a16:colId xmlns:a16="http://schemas.microsoft.com/office/drawing/2014/main" val="3074439132"/>
                    </a:ext>
                  </a:extLst>
                </a:gridCol>
                <a:gridCol w="820579">
                  <a:extLst>
                    <a:ext uri="{9D8B030D-6E8A-4147-A177-3AD203B41FA5}">
                      <a16:colId xmlns:a16="http://schemas.microsoft.com/office/drawing/2014/main" val="184880437"/>
                    </a:ext>
                  </a:extLst>
                </a:gridCol>
                <a:gridCol w="1131435">
                  <a:extLst>
                    <a:ext uri="{9D8B030D-6E8A-4147-A177-3AD203B41FA5}">
                      <a16:colId xmlns:a16="http://schemas.microsoft.com/office/drawing/2014/main" val="188179901"/>
                    </a:ext>
                  </a:extLst>
                </a:gridCol>
                <a:gridCol w="944486">
                  <a:extLst>
                    <a:ext uri="{9D8B030D-6E8A-4147-A177-3AD203B41FA5}">
                      <a16:colId xmlns:a16="http://schemas.microsoft.com/office/drawing/2014/main" val="851559447"/>
                    </a:ext>
                  </a:extLst>
                </a:gridCol>
                <a:gridCol w="993332">
                  <a:extLst>
                    <a:ext uri="{9D8B030D-6E8A-4147-A177-3AD203B41FA5}">
                      <a16:colId xmlns:a16="http://schemas.microsoft.com/office/drawing/2014/main" val="145599969"/>
                    </a:ext>
                  </a:extLst>
                </a:gridCol>
                <a:gridCol w="993332">
                  <a:extLst>
                    <a:ext uri="{9D8B030D-6E8A-4147-A177-3AD203B41FA5}">
                      <a16:colId xmlns:a16="http://schemas.microsoft.com/office/drawing/2014/main" val="484005307"/>
                    </a:ext>
                  </a:extLst>
                </a:gridCol>
              </a:tblGrid>
              <a:tr h="817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# Bypasses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Bypasses caused by rain (I&amp;I)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Rain events over 2.5 inches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Bypasses caused by grease, roots, or debris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Bypasses caused by disinfectant wipes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Bypasses caused by other (line breaks, pump failures, etc)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extLst>
                  <a:ext uri="{0D108BD9-81ED-4DB2-BD59-A6C34878D82A}">
                    <a16:rowId xmlns:a16="http://schemas.microsoft.com/office/drawing/2014/main" val="75775409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2437915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079902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8726113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</a:p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(58% -2.5 in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evnts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0334139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57456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5391439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489255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595984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587765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2023*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8316491"/>
                  </a:ext>
                </a:extLst>
              </a:tr>
              <a:tr h="183609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* Through end of Sept.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93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9EACD50-9A9C-49DF-A425-885F43B17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02" y="381000"/>
            <a:ext cx="6864993" cy="6415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436056-AF37-4617-B450-B3BD349CB068}"/>
              </a:ext>
            </a:extLst>
          </p:cNvPr>
          <p:cNvSpPr txBox="1"/>
          <p:nvPr/>
        </p:nvSpPr>
        <p:spPr>
          <a:xfrm>
            <a:off x="7214573" y="5257800"/>
            <a:ext cx="17924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Collection system:</a:t>
            </a:r>
          </a:p>
          <a:p>
            <a:r>
              <a:rPr lang="en-US" dirty="0"/>
              <a:t>270 miles</a:t>
            </a:r>
          </a:p>
          <a:p>
            <a:r>
              <a:rPr lang="en-US" dirty="0"/>
              <a:t>9,342 manholes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B80FA-74B1-4385-9923-A5501D911E4A}"/>
              </a:ext>
            </a:extLst>
          </p:cNvPr>
          <p:cNvSpPr txBox="1"/>
          <p:nvPr/>
        </p:nvSpPr>
        <p:spPr>
          <a:xfrm>
            <a:off x="7349065" y="18643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9E7F2-C4DC-4E6F-94CF-DFBEB04C68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D1680381-7DAD-4ED8-9F76-0852151BA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123010"/>
              </p:ext>
            </p:extLst>
          </p:nvPr>
        </p:nvGraphicFramePr>
        <p:xfrm>
          <a:off x="3108311" y="1166020"/>
          <a:ext cx="3083550" cy="452595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18261">
                  <a:extLst>
                    <a:ext uri="{9D8B030D-6E8A-4147-A177-3AD203B41FA5}">
                      <a16:colId xmlns:a16="http://schemas.microsoft.com/office/drawing/2014/main" val="170325362"/>
                    </a:ext>
                  </a:extLst>
                </a:gridCol>
                <a:gridCol w="613275">
                  <a:extLst>
                    <a:ext uri="{9D8B030D-6E8A-4147-A177-3AD203B41FA5}">
                      <a16:colId xmlns:a16="http://schemas.microsoft.com/office/drawing/2014/main" val="3074439132"/>
                    </a:ext>
                  </a:extLst>
                </a:gridCol>
                <a:gridCol w="820579">
                  <a:extLst>
                    <a:ext uri="{9D8B030D-6E8A-4147-A177-3AD203B41FA5}">
                      <a16:colId xmlns:a16="http://schemas.microsoft.com/office/drawing/2014/main" val="184880437"/>
                    </a:ext>
                  </a:extLst>
                </a:gridCol>
                <a:gridCol w="1131435">
                  <a:extLst>
                    <a:ext uri="{9D8B030D-6E8A-4147-A177-3AD203B41FA5}">
                      <a16:colId xmlns:a16="http://schemas.microsoft.com/office/drawing/2014/main" val="188179901"/>
                    </a:ext>
                  </a:extLst>
                </a:gridCol>
              </a:tblGrid>
              <a:tr h="8170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# Bypasses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Bypasses caused by rain (I&amp;I)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Rain events over 2.5 inches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extLst>
                  <a:ext uri="{0D108BD9-81ED-4DB2-BD59-A6C34878D82A}">
                    <a16:rowId xmlns:a16="http://schemas.microsoft.com/office/drawing/2014/main" val="75775409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2437915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079902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8726113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</a:p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(58% -2.5 in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evnts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0334139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57456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5391439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489255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595984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5877651"/>
                  </a:ext>
                </a:extLst>
              </a:tr>
              <a:tr h="3525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2023*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8316491"/>
                  </a:ext>
                </a:extLst>
              </a:tr>
              <a:tr h="18360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* Through end of Sept.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93667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6D3E3876-E827-4637-80BD-5E43E3FD631A}"/>
              </a:ext>
            </a:extLst>
          </p:cNvPr>
          <p:cNvGrpSpPr/>
          <p:nvPr/>
        </p:nvGrpSpPr>
        <p:grpSpPr>
          <a:xfrm>
            <a:off x="103621" y="28354"/>
            <a:ext cx="3253179" cy="6467475"/>
            <a:chOff x="2018818" y="390525"/>
            <a:chExt cx="3253179" cy="646747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C1B84B5-AF09-450C-BF72-427D6F0D4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18967" y="2488828"/>
              <a:ext cx="3253030" cy="436917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383BD1-2A81-4F37-B1C6-26A4EC9C8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18818" y="390525"/>
              <a:ext cx="3196851" cy="201801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CCC66A4-8A77-41C3-8018-723F80A51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00" y="1082184"/>
            <a:ext cx="6241116" cy="34191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4E108708-954C-4C26-BF4D-4CCCC8FE7E4D}"/>
              </a:ext>
            </a:extLst>
          </p:cNvPr>
          <p:cNvGrpSpPr/>
          <p:nvPr/>
        </p:nvGrpSpPr>
        <p:grpSpPr>
          <a:xfrm>
            <a:off x="2028339" y="1524000"/>
            <a:ext cx="5243495" cy="4385101"/>
            <a:chOff x="28502" y="76200"/>
            <a:chExt cx="5243495" cy="43851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9FBA049-968D-485C-89FF-5961E9DEC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02" y="516337"/>
              <a:ext cx="5243495" cy="394496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F38FC5E-70A2-4EE3-A357-34FF8C056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502" y="76200"/>
              <a:ext cx="5243495" cy="530518"/>
            </a:xfrm>
            <a:prstGeom prst="rect">
              <a:avLst/>
            </a:prstGeom>
          </p:spPr>
        </p:pic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BA9727-3A5A-44FE-AF37-8ABFDA6F6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813300"/>
              </p:ext>
            </p:extLst>
          </p:nvPr>
        </p:nvGraphicFramePr>
        <p:xfrm>
          <a:off x="457200" y="1372600"/>
          <a:ext cx="8448451" cy="42303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71915">
                  <a:extLst>
                    <a:ext uri="{9D8B030D-6E8A-4147-A177-3AD203B41FA5}">
                      <a16:colId xmlns:a16="http://schemas.microsoft.com/office/drawing/2014/main" val="170325362"/>
                    </a:ext>
                  </a:extLst>
                </a:gridCol>
                <a:gridCol w="676766">
                  <a:extLst>
                    <a:ext uri="{9D8B030D-6E8A-4147-A177-3AD203B41FA5}">
                      <a16:colId xmlns:a16="http://schemas.microsoft.com/office/drawing/2014/main" val="3074439132"/>
                    </a:ext>
                  </a:extLst>
                </a:gridCol>
                <a:gridCol w="905531">
                  <a:extLst>
                    <a:ext uri="{9D8B030D-6E8A-4147-A177-3AD203B41FA5}">
                      <a16:colId xmlns:a16="http://schemas.microsoft.com/office/drawing/2014/main" val="2064030654"/>
                    </a:ext>
                  </a:extLst>
                </a:gridCol>
                <a:gridCol w="905531">
                  <a:extLst>
                    <a:ext uri="{9D8B030D-6E8A-4147-A177-3AD203B41FA5}">
                      <a16:colId xmlns:a16="http://schemas.microsoft.com/office/drawing/2014/main" val="4074804777"/>
                    </a:ext>
                  </a:extLst>
                </a:gridCol>
                <a:gridCol w="905531">
                  <a:extLst>
                    <a:ext uri="{9D8B030D-6E8A-4147-A177-3AD203B41FA5}">
                      <a16:colId xmlns:a16="http://schemas.microsoft.com/office/drawing/2014/main" val="184880437"/>
                    </a:ext>
                  </a:extLst>
                </a:gridCol>
                <a:gridCol w="1248570">
                  <a:extLst>
                    <a:ext uri="{9D8B030D-6E8A-4147-A177-3AD203B41FA5}">
                      <a16:colId xmlns:a16="http://schemas.microsoft.com/office/drawing/2014/main" val="188179901"/>
                    </a:ext>
                  </a:extLst>
                </a:gridCol>
                <a:gridCol w="1042267">
                  <a:extLst>
                    <a:ext uri="{9D8B030D-6E8A-4147-A177-3AD203B41FA5}">
                      <a16:colId xmlns:a16="http://schemas.microsoft.com/office/drawing/2014/main" val="851559447"/>
                    </a:ext>
                  </a:extLst>
                </a:gridCol>
                <a:gridCol w="1096170">
                  <a:extLst>
                    <a:ext uri="{9D8B030D-6E8A-4147-A177-3AD203B41FA5}">
                      <a16:colId xmlns:a16="http://schemas.microsoft.com/office/drawing/2014/main" val="145599969"/>
                    </a:ext>
                  </a:extLst>
                </a:gridCol>
                <a:gridCol w="1096170">
                  <a:extLst>
                    <a:ext uri="{9D8B030D-6E8A-4147-A177-3AD203B41FA5}">
                      <a16:colId xmlns:a16="http://schemas.microsoft.com/office/drawing/2014/main" val="484005307"/>
                    </a:ext>
                  </a:extLst>
                </a:gridCol>
              </a:tblGrid>
              <a:tr h="75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# Bypasses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Rainfall (in)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Rainfall (in) above/below Annual Avg.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Bypasses caused by rain (I&amp;I)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Rain events over 2.5 inches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Bypasses caused by grease, roots, or debris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Bypasses caused by disinfectant wipes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Bypasses caused by other (line breaks, pump failures, etc)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extLst>
                  <a:ext uri="{0D108BD9-81ED-4DB2-BD59-A6C34878D82A}">
                    <a16:rowId xmlns:a16="http://schemas.microsoft.com/office/drawing/2014/main" val="757754091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2437915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0799021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8726113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</a:p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(58% -2.5 in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evnts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0334139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57456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5391439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489255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595984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5877651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2023*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8316491"/>
                  </a:ext>
                </a:extLst>
              </a:tr>
              <a:tr h="170675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* Through end of Sept.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93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7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B29F282-D5B4-412E-B0DE-29500B677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502" y="381000"/>
            <a:ext cx="6864993" cy="64157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436056-AF37-4617-B450-B3BD349CB068}"/>
              </a:ext>
            </a:extLst>
          </p:cNvPr>
          <p:cNvSpPr txBox="1"/>
          <p:nvPr/>
        </p:nvSpPr>
        <p:spPr>
          <a:xfrm>
            <a:off x="7214573" y="5257800"/>
            <a:ext cx="179247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Collection system:</a:t>
            </a:r>
          </a:p>
          <a:p>
            <a:r>
              <a:rPr lang="en-US" dirty="0"/>
              <a:t>270 miles</a:t>
            </a:r>
          </a:p>
          <a:p>
            <a:r>
              <a:rPr lang="en-US" dirty="0"/>
              <a:t>9,342 manholes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5B80FA-74B1-4385-9923-A5501D911E4A}"/>
              </a:ext>
            </a:extLst>
          </p:cNvPr>
          <p:cNvSpPr txBox="1"/>
          <p:nvPr/>
        </p:nvSpPr>
        <p:spPr>
          <a:xfrm>
            <a:off x="7349065" y="186437"/>
            <a:ext cx="7617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19E7F2-C4DC-4E6F-94CF-DFBEB04C68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312" y="76200"/>
            <a:ext cx="1647430" cy="46539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BA9727-3A5A-44FE-AF37-8ABFDA6F6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141344"/>
              </p:ext>
            </p:extLst>
          </p:nvPr>
        </p:nvGraphicFramePr>
        <p:xfrm>
          <a:off x="347774" y="1447800"/>
          <a:ext cx="8448451" cy="42303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71915">
                  <a:extLst>
                    <a:ext uri="{9D8B030D-6E8A-4147-A177-3AD203B41FA5}">
                      <a16:colId xmlns:a16="http://schemas.microsoft.com/office/drawing/2014/main" val="170325362"/>
                    </a:ext>
                  </a:extLst>
                </a:gridCol>
                <a:gridCol w="676766">
                  <a:extLst>
                    <a:ext uri="{9D8B030D-6E8A-4147-A177-3AD203B41FA5}">
                      <a16:colId xmlns:a16="http://schemas.microsoft.com/office/drawing/2014/main" val="3074439132"/>
                    </a:ext>
                  </a:extLst>
                </a:gridCol>
                <a:gridCol w="905531">
                  <a:extLst>
                    <a:ext uri="{9D8B030D-6E8A-4147-A177-3AD203B41FA5}">
                      <a16:colId xmlns:a16="http://schemas.microsoft.com/office/drawing/2014/main" val="2064030654"/>
                    </a:ext>
                  </a:extLst>
                </a:gridCol>
                <a:gridCol w="905531">
                  <a:extLst>
                    <a:ext uri="{9D8B030D-6E8A-4147-A177-3AD203B41FA5}">
                      <a16:colId xmlns:a16="http://schemas.microsoft.com/office/drawing/2014/main" val="4074804777"/>
                    </a:ext>
                  </a:extLst>
                </a:gridCol>
                <a:gridCol w="905531">
                  <a:extLst>
                    <a:ext uri="{9D8B030D-6E8A-4147-A177-3AD203B41FA5}">
                      <a16:colId xmlns:a16="http://schemas.microsoft.com/office/drawing/2014/main" val="184880437"/>
                    </a:ext>
                  </a:extLst>
                </a:gridCol>
                <a:gridCol w="1248570">
                  <a:extLst>
                    <a:ext uri="{9D8B030D-6E8A-4147-A177-3AD203B41FA5}">
                      <a16:colId xmlns:a16="http://schemas.microsoft.com/office/drawing/2014/main" val="188179901"/>
                    </a:ext>
                  </a:extLst>
                </a:gridCol>
                <a:gridCol w="1042267">
                  <a:extLst>
                    <a:ext uri="{9D8B030D-6E8A-4147-A177-3AD203B41FA5}">
                      <a16:colId xmlns:a16="http://schemas.microsoft.com/office/drawing/2014/main" val="851559447"/>
                    </a:ext>
                  </a:extLst>
                </a:gridCol>
                <a:gridCol w="1096170">
                  <a:extLst>
                    <a:ext uri="{9D8B030D-6E8A-4147-A177-3AD203B41FA5}">
                      <a16:colId xmlns:a16="http://schemas.microsoft.com/office/drawing/2014/main" val="145599969"/>
                    </a:ext>
                  </a:extLst>
                </a:gridCol>
                <a:gridCol w="1096170">
                  <a:extLst>
                    <a:ext uri="{9D8B030D-6E8A-4147-A177-3AD203B41FA5}">
                      <a16:colId xmlns:a16="http://schemas.microsoft.com/office/drawing/2014/main" val="484005307"/>
                    </a:ext>
                  </a:extLst>
                </a:gridCol>
              </a:tblGrid>
              <a:tr h="75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# Bypasses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Footage Cleaned (ft)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SL-RAT (ft)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Point Repairs (ft)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Rainfall (in)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Rainfall (in) above/below Annual Avg.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Bypasses caused by rain (I&amp;I)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Rain events over 2.5 inches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extLst>
                  <a:ext uri="{0D108BD9-81ED-4DB2-BD59-A6C34878D82A}">
                    <a16:rowId xmlns:a16="http://schemas.microsoft.com/office/drawing/2014/main" val="757754091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646,433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2437915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645,688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0799021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96%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8726113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1,101,179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</a:p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(58% -2.5 in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evnts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0334139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1,472,471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57456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687,066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5391439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110,847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489255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114,718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595984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126,332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5877651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2023*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175,413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438,100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8316491"/>
                  </a:ext>
                </a:extLst>
              </a:tr>
              <a:tr h="170675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* Through end of Sept.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9366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B286498-432F-434E-8A7D-8ED1B919B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32510"/>
              </p:ext>
            </p:extLst>
          </p:nvPr>
        </p:nvGraphicFramePr>
        <p:xfrm>
          <a:off x="365191" y="1447800"/>
          <a:ext cx="8448451" cy="42303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71915">
                  <a:extLst>
                    <a:ext uri="{9D8B030D-6E8A-4147-A177-3AD203B41FA5}">
                      <a16:colId xmlns:a16="http://schemas.microsoft.com/office/drawing/2014/main" val="170325362"/>
                    </a:ext>
                  </a:extLst>
                </a:gridCol>
                <a:gridCol w="676766">
                  <a:extLst>
                    <a:ext uri="{9D8B030D-6E8A-4147-A177-3AD203B41FA5}">
                      <a16:colId xmlns:a16="http://schemas.microsoft.com/office/drawing/2014/main" val="3074439132"/>
                    </a:ext>
                  </a:extLst>
                </a:gridCol>
                <a:gridCol w="905531">
                  <a:extLst>
                    <a:ext uri="{9D8B030D-6E8A-4147-A177-3AD203B41FA5}">
                      <a16:colId xmlns:a16="http://schemas.microsoft.com/office/drawing/2014/main" val="2064030654"/>
                    </a:ext>
                  </a:extLst>
                </a:gridCol>
                <a:gridCol w="905531">
                  <a:extLst>
                    <a:ext uri="{9D8B030D-6E8A-4147-A177-3AD203B41FA5}">
                      <a16:colId xmlns:a16="http://schemas.microsoft.com/office/drawing/2014/main" val="4074804777"/>
                    </a:ext>
                  </a:extLst>
                </a:gridCol>
                <a:gridCol w="905531">
                  <a:extLst>
                    <a:ext uri="{9D8B030D-6E8A-4147-A177-3AD203B41FA5}">
                      <a16:colId xmlns:a16="http://schemas.microsoft.com/office/drawing/2014/main" val="184880437"/>
                    </a:ext>
                  </a:extLst>
                </a:gridCol>
                <a:gridCol w="1248570">
                  <a:extLst>
                    <a:ext uri="{9D8B030D-6E8A-4147-A177-3AD203B41FA5}">
                      <a16:colId xmlns:a16="http://schemas.microsoft.com/office/drawing/2014/main" val="188179901"/>
                    </a:ext>
                  </a:extLst>
                </a:gridCol>
                <a:gridCol w="1042267">
                  <a:extLst>
                    <a:ext uri="{9D8B030D-6E8A-4147-A177-3AD203B41FA5}">
                      <a16:colId xmlns:a16="http://schemas.microsoft.com/office/drawing/2014/main" val="851559447"/>
                    </a:ext>
                  </a:extLst>
                </a:gridCol>
                <a:gridCol w="1096170">
                  <a:extLst>
                    <a:ext uri="{9D8B030D-6E8A-4147-A177-3AD203B41FA5}">
                      <a16:colId xmlns:a16="http://schemas.microsoft.com/office/drawing/2014/main" val="145599969"/>
                    </a:ext>
                  </a:extLst>
                </a:gridCol>
                <a:gridCol w="1096170">
                  <a:extLst>
                    <a:ext uri="{9D8B030D-6E8A-4147-A177-3AD203B41FA5}">
                      <a16:colId xmlns:a16="http://schemas.microsoft.com/office/drawing/2014/main" val="484005307"/>
                    </a:ext>
                  </a:extLst>
                </a:gridCol>
              </a:tblGrid>
              <a:tr h="7595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Year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Total # Bypasses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Footage Cleaned (ft)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SL-RAT (ft)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Point Repairs (ft)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Rainfall (in)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Rainfall (in) above/below Annual Avg.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Bypasses caused by rain (I&amp;I)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Rain events over 2.5 inches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extLst>
                  <a:ext uri="{0D108BD9-81ED-4DB2-BD59-A6C34878D82A}">
                    <a16:rowId xmlns:a16="http://schemas.microsoft.com/office/drawing/2014/main" val="757754091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2023*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175,413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438,100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-19.93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2941969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1,472,471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797022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646,433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1581602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126,332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-12.14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47%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2437915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649,200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-8.39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0157122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645,688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44.43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33%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0799021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687,066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55.18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5391439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110,847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148,700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9489255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1,101,179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80%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</a:p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(58% -2.5 in </a:t>
                      </a:r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evnts</a:t>
                      </a:r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3534389"/>
                  </a:ext>
                </a:extLst>
              </a:tr>
              <a:tr h="3276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114,718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228,450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US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74%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9595984"/>
                  </a:ext>
                </a:extLst>
              </a:tr>
              <a:tr h="170675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* Through end of Sept.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0" marR="9180" marT="918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993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8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9548</TotalTime>
  <Words>1580</Words>
  <Application>Microsoft Office PowerPoint</Application>
  <PresentationFormat>On-screen Show (4:3)</PresentationFormat>
  <Paragraphs>734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Myriad Pro</vt:lpstr>
      <vt:lpstr>Tw Cen MT</vt:lpstr>
      <vt:lpstr>Wingdings</vt:lpstr>
      <vt:lpstr>Wingdings 2</vt:lpstr>
      <vt:lpstr>Median</vt:lpstr>
      <vt:lpstr>1_Median</vt:lpstr>
      <vt:lpstr>2_Office Theme</vt:lpstr>
      <vt:lpstr>PowerPoint Presentation</vt:lpstr>
      <vt:lpstr>PowerPoint Presentation</vt:lpstr>
      <vt:lpstr>PowerPoint Presentation</vt:lpstr>
      <vt:lpstr>PowerPoint Presentation</vt:lpstr>
      <vt:lpstr>BYPASS/OVERFLOW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PILOT PROGRAM</vt:lpstr>
      <vt:lpstr>PILOT PROGRAM</vt:lpstr>
      <vt:lpstr>PowerPoint Presentation</vt:lpstr>
      <vt:lpstr>PowerPoint Presentation</vt:lpstr>
      <vt:lpstr>PowerPoint Presentation</vt:lpstr>
    </vt:vector>
  </TitlesOfParts>
  <Company>cob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UPDATE</dc:title>
  <dc:creator>Terry L. Lauritsen</dc:creator>
  <cp:lastModifiedBy>Terry L. Lauritsen</cp:lastModifiedBy>
  <cp:revision>270</cp:revision>
  <dcterms:created xsi:type="dcterms:W3CDTF">2016-09-28T16:46:27Z</dcterms:created>
  <dcterms:modified xsi:type="dcterms:W3CDTF">2023-09-29T14:37:40Z</dcterms:modified>
</cp:coreProperties>
</file>