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0" r:id="rId3"/>
  </p:sldMasterIdLst>
  <p:notesMasterIdLst>
    <p:notesMasterId r:id="rId35"/>
  </p:notesMasterIdLst>
  <p:sldIdLst>
    <p:sldId id="285" r:id="rId4"/>
    <p:sldId id="470" r:id="rId5"/>
    <p:sldId id="627" r:id="rId6"/>
    <p:sldId id="642" r:id="rId7"/>
    <p:sldId id="852" r:id="rId8"/>
    <p:sldId id="856" r:id="rId9"/>
    <p:sldId id="861" r:id="rId10"/>
    <p:sldId id="862" r:id="rId11"/>
    <p:sldId id="643" r:id="rId12"/>
    <p:sldId id="871" r:id="rId13"/>
    <p:sldId id="872" r:id="rId14"/>
    <p:sldId id="424" r:id="rId15"/>
    <p:sldId id="637" r:id="rId16"/>
    <p:sldId id="864" r:id="rId17"/>
    <p:sldId id="865" r:id="rId18"/>
    <p:sldId id="940" r:id="rId19"/>
    <p:sldId id="941" r:id="rId20"/>
    <p:sldId id="876" r:id="rId21"/>
    <p:sldId id="877" r:id="rId22"/>
    <p:sldId id="878" r:id="rId23"/>
    <p:sldId id="880" r:id="rId24"/>
    <p:sldId id="939" r:id="rId25"/>
    <p:sldId id="898" r:id="rId26"/>
    <p:sldId id="646" r:id="rId27"/>
    <p:sldId id="935" r:id="rId28"/>
    <p:sldId id="936" r:id="rId29"/>
    <p:sldId id="937" r:id="rId30"/>
    <p:sldId id="938" r:id="rId31"/>
    <p:sldId id="650" r:id="rId32"/>
    <p:sldId id="651" r:id="rId33"/>
    <p:sldId id="65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Stephens" initials="JS" lastIdx="4" clrIdx="0">
    <p:extLst>
      <p:ext uri="{19B8F6BF-5375-455C-9EA6-DF929625EA0E}">
        <p15:presenceInfo xmlns:p15="http://schemas.microsoft.com/office/powerpoint/2012/main" userId="b9fdab06a5e9dcb9" providerId="Windows Live"/>
      </p:ext>
    </p:extLst>
  </p:cmAuthor>
  <p:cmAuthor id="2" name="M.G. Govia" initials="MG [2]" lastIdx="2" clrIdx="1">
    <p:extLst>
      <p:ext uri="{19B8F6BF-5375-455C-9EA6-DF929625EA0E}">
        <p15:presenceInfo xmlns:p15="http://schemas.microsoft.com/office/powerpoint/2012/main" userId="ebfe0809b7e836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12" autoAdjust="0"/>
  </p:normalViewPr>
  <p:slideViewPr>
    <p:cSldViewPr snapToGrid="0">
      <p:cViewPr varScale="1">
        <p:scale>
          <a:sx n="105" d="100"/>
          <a:sy n="105" d="100"/>
        </p:scale>
        <p:origin x="77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G. Govia" userId="1fe7f616-102c-4200-885e-8360c1cbe749" providerId="ADAL" clId="{EE9EE0F1-7F66-46D2-A9B3-5AEBE191D22D}"/>
    <pc:docChg chg="delSld modSld sldOrd">
      <pc:chgData name="M.G. Govia" userId="1fe7f616-102c-4200-885e-8360c1cbe749" providerId="ADAL" clId="{EE9EE0F1-7F66-46D2-A9B3-5AEBE191D22D}" dt="2023-09-18T16:35:14.158" v="5" actId="2696"/>
      <pc:docMkLst>
        <pc:docMk/>
      </pc:docMkLst>
      <pc:sldChg chg="del">
        <pc:chgData name="M.G. Govia" userId="1fe7f616-102c-4200-885e-8360c1cbe749" providerId="ADAL" clId="{EE9EE0F1-7F66-46D2-A9B3-5AEBE191D22D}" dt="2023-09-18T16:33:27.594" v="0" actId="2696"/>
        <pc:sldMkLst>
          <pc:docMk/>
          <pc:sldMk cId="2845675790" sldId="840"/>
        </pc:sldMkLst>
      </pc:sldChg>
      <pc:sldChg chg="ord">
        <pc:chgData name="M.G. Govia" userId="1fe7f616-102c-4200-885e-8360c1cbe749" providerId="ADAL" clId="{EE9EE0F1-7F66-46D2-A9B3-5AEBE191D22D}" dt="2023-09-18T16:34:04.921" v="2"/>
        <pc:sldMkLst>
          <pc:docMk/>
          <pc:sldMk cId="3056290124" sldId="864"/>
        </pc:sldMkLst>
      </pc:sldChg>
      <pc:sldChg chg="ord">
        <pc:chgData name="M.G. Govia" userId="1fe7f616-102c-4200-885e-8360c1cbe749" providerId="ADAL" clId="{EE9EE0F1-7F66-46D2-A9B3-5AEBE191D22D}" dt="2023-09-18T16:34:04.921" v="2"/>
        <pc:sldMkLst>
          <pc:docMk/>
          <pc:sldMk cId="1869153879" sldId="865"/>
        </pc:sldMkLst>
      </pc:sldChg>
      <pc:sldChg chg="del">
        <pc:chgData name="M.G. Govia" userId="1fe7f616-102c-4200-885e-8360c1cbe749" providerId="ADAL" clId="{EE9EE0F1-7F66-46D2-A9B3-5AEBE191D22D}" dt="2023-09-18T16:35:14.158" v="5" actId="2696"/>
        <pc:sldMkLst>
          <pc:docMk/>
          <pc:sldMk cId="1752297734" sldId="881"/>
        </pc:sldMkLst>
      </pc:sldChg>
      <pc:sldChg chg="del">
        <pc:chgData name="M.G. Govia" userId="1fe7f616-102c-4200-885e-8360c1cbe749" providerId="ADAL" clId="{EE9EE0F1-7F66-46D2-A9B3-5AEBE191D22D}" dt="2023-09-18T16:35:14.158" v="5" actId="2696"/>
        <pc:sldMkLst>
          <pc:docMk/>
          <pc:sldMk cId="2525370564" sldId="882"/>
        </pc:sldMkLst>
      </pc:sldChg>
      <pc:sldChg chg="del">
        <pc:chgData name="M.G. Govia" userId="1fe7f616-102c-4200-885e-8360c1cbe749" providerId="ADAL" clId="{EE9EE0F1-7F66-46D2-A9B3-5AEBE191D22D}" dt="2023-09-18T16:35:14.158" v="5" actId="2696"/>
        <pc:sldMkLst>
          <pc:docMk/>
          <pc:sldMk cId="2272888513" sldId="883"/>
        </pc:sldMkLst>
      </pc:sldChg>
      <pc:sldChg chg="del">
        <pc:chgData name="M.G. Govia" userId="1fe7f616-102c-4200-885e-8360c1cbe749" providerId="ADAL" clId="{EE9EE0F1-7F66-46D2-A9B3-5AEBE191D22D}" dt="2023-09-18T16:35:14.158" v="5" actId="2696"/>
        <pc:sldMkLst>
          <pc:docMk/>
          <pc:sldMk cId="4165422372" sldId="884"/>
        </pc:sldMkLst>
      </pc:sldChg>
      <pc:sldChg chg="del">
        <pc:chgData name="M.G. Govia" userId="1fe7f616-102c-4200-885e-8360c1cbe749" providerId="ADAL" clId="{EE9EE0F1-7F66-46D2-A9B3-5AEBE191D22D}" dt="2023-09-18T16:35:14.158" v="5" actId="2696"/>
        <pc:sldMkLst>
          <pc:docMk/>
          <pc:sldMk cId="2853185915" sldId="885"/>
        </pc:sldMkLst>
      </pc:sldChg>
      <pc:sldChg chg="del">
        <pc:chgData name="M.G. Govia" userId="1fe7f616-102c-4200-885e-8360c1cbe749" providerId="ADAL" clId="{EE9EE0F1-7F66-46D2-A9B3-5AEBE191D22D}" dt="2023-09-18T16:35:14.158" v="5" actId="2696"/>
        <pc:sldMkLst>
          <pc:docMk/>
          <pc:sldMk cId="3910221632" sldId="887"/>
        </pc:sldMkLst>
      </pc:sldChg>
      <pc:sldChg chg="del">
        <pc:chgData name="M.G. Govia" userId="1fe7f616-102c-4200-885e-8360c1cbe749" providerId="ADAL" clId="{EE9EE0F1-7F66-46D2-A9B3-5AEBE191D22D}" dt="2023-09-18T16:35:14.158" v="5" actId="2696"/>
        <pc:sldMkLst>
          <pc:docMk/>
          <pc:sldMk cId="1171962783" sldId="889"/>
        </pc:sldMkLst>
      </pc:sldChg>
      <pc:sldChg chg="del">
        <pc:chgData name="M.G. Govia" userId="1fe7f616-102c-4200-885e-8360c1cbe749" providerId="ADAL" clId="{EE9EE0F1-7F66-46D2-A9B3-5AEBE191D22D}" dt="2023-09-18T16:34:15.637" v="3" actId="47"/>
        <pc:sldMkLst>
          <pc:docMk/>
          <pc:sldMk cId="1607345247" sldId="942"/>
        </pc:sldMkLst>
      </pc:sldChg>
      <pc:sldChg chg="del">
        <pc:chgData name="M.G. Govia" userId="1fe7f616-102c-4200-885e-8360c1cbe749" providerId="ADAL" clId="{EE9EE0F1-7F66-46D2-A9B3-5AEBE191D22D}" dt="2023-09-18T16:34:17.009" v="4" actId="47"/>
        <pc:sldMkLst>
          <pc:docMk/>
          <pc:sldMk cId="4063559644" sldId="943"/>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1-25T12:13:22.935" idx="1">
    <p:pos x="10" y="10"/>
    <p:text>Possibly a good spot to insert small chunk about life of a ticket. Sequence would be Notice &gt; Locate Request &gt; Ticket Life &gt; 
This will be covered more in depth on slides 81 &amp; 82 in Locates
</p:text>
    <p:extLst>
      <p:ext uri="{C676402C-5697-4E1C-873F-D02D1690AC5C}">
        <p15:threadingInfo xmlns:p15="http://schemas.microsoft.com/office/powerpoint/2012/main" timeZoneBias="480"/>
      </p:ext>
    </p:extLst>
  </p:cm>
  <p:cm authorId="2" dt="2022-02-01T08:33:52.890" idx="1">
    <p:pos x="10" y="106"/>
    <p:text>I agree - also, lets put request before notice.  
request is from excavators to OKIE811, notice is from OKIE811 to operators.
</p:text>
    <p:extLst>
      <p:ext uri="{C676402C-5697-4E1C-873F-D02D1690AC5C}">
        <p15:threadingInfo xmlns:p15="http://schemas.microsoft.com/office/powerpoint/2012/main" timeZoneBias="48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25T11:42:33.818" idx="2">
    <p:pos x="10" y="10"/>
    <p:text>Should we inject some info here in regards to the dig site buffer. 
</p:text>
    <p:extLst>
      <p:ext uri="{C676402C-5697-4E1C-873F-D02D1690AC5C}">
        <p15:threadingInfo xmlns:p15="http://schemas.microsoft.com/office/powerpoint/2012/main" timeZoneBias="480"/>
      </p:ext>
    </p:extLst>
  </p:cm>
  <p:cm authorId="1" dt="2022-01-26T10:57:07.967" idx="3">
    <p:pos x="10" y="106"/>
    <p:text>Delete
</p:text>
    <p:extLst>
      <p:ext uri="{C676402C-5697-4E1C-873F-D02D1690AC5C}">
        <p15:threadingInfo xmlns:p15="http://schemas.microsoft.com/office/powerpoint/2012/main" timeZoneBias="480">
          <p15:parentCm authorId="1" idx="2"/>
        </p15:threadingInfo>
      </p:ext>
    </p:extLst>
  </p:cm>
  <p:cm authorId="1" dt="2022-01-25T12:04:27.078" idx="4">
    <p:pos x="106" y="106"/>
    <p:text>See text revision for law update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2-01T08:40:09.446" idx="2">
    <p:pos x="10" y="10"/>
    <p:text>Let's be clear that the facility and it's width are within 24 inches of the markings.  
So the hole should be wider and the arrows further apart.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825310-CC26-4D51-A8FA-FC15BCE7CEF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D7E97AA-5B84-4DCC-8D39-13D44DB35999}">
      <dgm:prSet/>
      <dgm:spPr/>
      <dgm:t>
        <a:bodyPr/>
        <a:lstStyle/>
        <a:p>
          <a:pPr>
            <a:lnSpc>
              <a:spcPct val="100000"/>
            </a:lnSpc>
            <a:defRPr b="1"/>
          </a:pPr>
          <a:r>
            <a:rPr lang="en-US" b="1"/>
            <a:t>Excavator Contacts OKIE811</a:t>
          </a:r>
          <a:endParaRPr lang="en-US"/>
        </a:p>
      </dgm:t>
    </dgm:pt>
    <dgm:pt modelId="{536446CF-2183-4BB8-9893-9E1374B89447}" type="parTrans" cxnId="{59A3EB08-2FD9-450A-B388-442D993BA54E}">
      <dgm:prSet/>
      <dgm:spPr/>
      <dgm:t>
        <a:bodyPr/>
        <a:lstStyle/>
        <a:p>
          <a:endParaRPr lang="en-US"/>
        </a:p>
      </dgm:t>
    </dgm:pt>
    <dgm:pt modelId="{F28E3649-30F3-4F9A-A5BB-B35150E9537A}" type="sibTrans" cxnId="{59A3EB08-2FD9-450A-B388-442D993BA54E}">
      <dgm:prSet/>
      <dgm:spPr/>
      <dgm:t>
        <a:bodyPr/>
        <a:lstStyle/>
        <a:p>
          <a:endParaRPr lang="en-US"/>
        </a:p>
      </dgm:t>
    </dgm:pt>
    <dgm:pt modelId="{C0B5D650-A411-4015-B760-B62A286F8588}">
      <dgm:prSet/>
      <dgm:spPr/>
      <dgm:t>
        <a:bodyPr/>
        <a:lstStyle/>
        <a:p>
          <a:pPr>
            <a:lnSpc>
              <a:spcPct val="100000"/>
            </a:lnSpc>
          </a:pPr>
          <a:r>
            <a:rPr lang="en-US" dirty="0"/>
            <a:t>Website or Phone Call</a:t>
          </a:r>
        </a:p>
      </dgm:t>
    </dgm:pt>
    <dgm:pt modelId="{9A49B780-A0AF-4BD1-B803-50F18DC19703}" type="parTrans" cxnId="{AF532E33-ABF3-4080-AA8B-901BDCA8B755}">
      <dgm:prSet/>
      <dgm:spPr/>
      <dgm:t>
        <a:bodyPr/>
        <a:lstStyle/>
        <a:p>
          <a:endParaRPr lang="en-US"/>
        </a:p>
      </dgm:t>
    </dgm:pt>
    <dgm:pt modelId="{7F90515B-CF10-4B72-A094-B830E0A357CF}" type="sibTrans" cxnId="{AF532E33-ABF3-4080-AA8B-901BDCA8B755}">
      <dgm:prSet/>
      <dgm:spPr/>
      <dgm:t>
        <a:bodyPr/>
        <a:lstStyle/>
        <a:p>
          <a:endParaRPr lang="en-US"/>
        </a:p>
      </dgm:t>
    </dgm:pt>
    <dgm:pt modelId="{4DE8A2D9-D12E-4E7A-BA8D-6332E77015B7}">
      <dgm:prSet/>
      <dgm:spPr/>
      <dgm:t>
        <a:bodyPr/>
        <a:lstStyle/>
        <a:p>
          <a:pPr>
            <a:lnSpc>
              <a:spcPct val="100000"/>
            </a:lnSpc>
          </a:pPr>
          <a:r>
            <a:rPr lang="en-US" dirty="0"/>
            <a:t>No less than forty-eight (48) hours, excluding the date of notification, Saturdays, Sundays and legal holidays before excavation.</a:t>
          </a:r>
        </a:p>
      </dgm:t>
    </dgm:pt>
    <dgm:pt modelId="{CD1C472A-F853-468A-8228-B5FFEDC450BC}" type="parTrans" cxnId="{9C69C7BE-C681-4402-B80F-84ED1A027F4D}">
      <dgm:prSet/>
      <dgm:spPr/>
      <dgm:t>
        <a:bodyPr/>
        <a:lstStyle/>
        <a:p>
          <a:endParaRPr lang="en-US"/>
        </a:p>
      </dgm:t>
    </dgm:pt>
    <dgm:pt modelId="{92091054-38AD-4BD0-9F3D-85905E8AF16B}" type="sibTrans" cxnId="{9C69C7BE-C681-4402-B80F-84ED1A027F4D}">
      <dgm:prSet/>
      <dgm:spPr/>
      <dgm:t>
        <a:bodyPr/>
        <a:lstStyle/>
        <a:p>
          <a:endParaRPr lang="en-US"/>
        </a:p>
      </dgm:t>
    </dgm:pt>
    <dgm:pt modelId="{0A2DF121-7D1D-4594-A700-50438E018F37}">
      <dgm:prSet/>
      <dgm:spPr/>
      <dgm:t>
        <a:bodyPr/>
        <a:lstStyle/>
        <a:p>
          <a:pPr>
            <a:lnSpc>
              <a:spcPct val="100000"/>
            </a:lnSpc>
            <a:defRPr b="1"/>
          </a:pPr>
          <a:r>
            <a:rPr lang="en-US" b="1"/>
            <a:t>A Locate Request is Generated</a:t>
          </a:r>
          <a:endParaRPr lang="en-US"/>
        </a:p>
      </dgm:t>
    </dgm:pt>
    <dgm:pt modelId="{647889F5-2465-4F54-8409-389A42784B0E}" type="parTrans" cxnId="{C3958735-56FE-4C4A-A3A1-A3453FA713D2}">
      <dgm:prSet/>
      <dgm:spPr/>
      <dgm:t>
        <a:bodyPr/>
        <a:lstStyle/>
        <a:p>
          <a:endParaRPr lang="en-US"/>
        </a:p>
      </dgm:t>
    </dgm:pt>
    <dgm:pt modelId="{DE8762ED-5392-4DF9-AEB8-82B5F5450B5E}" type="sibTrans" cxnId="{C3958735-56FE-4C4A-A3A1-A3453FA713D2}">
      <dgm:prSet/>
      <dgm:spPr/>
      <dgm:t>
        <a:bodyPr/>
        <a:lstStyle/>
        <a:p>
          <a:endParaRPr lang="en-US"/>
        </a:p>
      </dgm:t>
    </dgm:pt>
    <dgm:pt modelId="{F5153865-C5AA-4F30-AC1D-C9639E4152B7}">
      <dgm:prSet/>
      <dgm:spPr/>
      <dgm:t>
        <a:bodyPr/>
        <a:lstStyle/>
        <a:p>
          <a:pPr>
            <a:lnSpc>
              <a:spcPct val="100000"/>
            </a:lnSpc>
          </a:pPr>
          <a:r>
            <a:rPr lang="en-US"/>
            <a:t>OKIE811 processes the excavator’s request</a:t>
          </a:r>
        </a:p>
      </dgm:t>
    </dgm:pt>
    <dgm:pt modelId="{C764686D-A427-4003-9877-C472EC2CA0BD}" type="parTrans" cxnId="{5C3B0555-544B-4931-A7D9-BA415EB9340F}">
      <dgm:prSet/>
      <dgm:spPr/>
      <dgm:t>
        <a:bodyPr/>
        <a:lstStyle/>
        <a:p>
          <a:endParaRPr lang="en-US"/>
        </a:p>
      </dgm:t>
    </dgm:pt>
    <dgm:pt modelId="{74170509-364D-45A8-9346-E1C4BB52CB79}" type="sibTrans" cxnId="{5C3B0555-544B-4931-A7D9-BA415EB9340F}">
      <dgm:prSet/>
      <dgm:spPr/>
      <dgm:t>
        <a:bodyPr/>
        <a:lstStyle/>
        <a:p>
          <a:endParaRPr lang="en-US"/>
        </a:p>
      </dgm:t>
    </dgm:pt>
    <dgm:pt modelId="{09B4B9F0-6869-45A8-959E-E4F46846A0E1}">
      <dgm:prSet/>
      <dgm:spPr/>
      <dgm:t>
        <a:bodyPr/>
        <a:lstStyle/>
        <a:p>
          <a:pPr>
            <a:lnSpc>
              <a:spcPct val="100000"/>
            </a:lnSpc>
          </a:pPr>
          <a:r>
            <a:rPr lang="en-US"/>
            <a:t>Maps out the dig site described by excavator</a:t>
          </a:r>
        </a:p>
      </dgm:t>
    </dgm:pt>
    <dgm:pt modelId="{86F877C2-8126-40FF-A3A7-8555849D9477}" type="parTrans" cxnId="{1D5786C6-F259-4D2C-8798-D7F9C9D8FE4D}">
      <dgm:prSet/>
      <dgm:spPr/>
      <dgm:t>
        <a:bodyPr/>
        <a:lstStyle/>
        <a:p>
          <a:endParaRPr lang="en-US"/>
        </a:p>
      </dgm:t>
    </dgm:pt>
    <dgm:pt modelId="{D2C64F15-BEAF-490F-B11A-7D30A14BF614}" type="sibTrans" cxnId="{1D5786C6-F259-4D2C-8798-D7F9C9D8FE4D}">
      <dgm:prSet/>
      <dgm:spPr/>
      <dgm:t>
        <a:bodyPr/>
        <a:lstStyle/>
        <a:p>
          <a:endParaRPr lang="en-US"/>
        </a:p>
      </dgm:t>
    </dgm:pt>
    <dgm:pt modelId="{B2BA71BB-E0C5-4CE1-80B9-03A0994A915F}">
      <dgm:prSet/>
      <dgm:spPr/>
      <dgm:t>
        <a:bodyPr/>
        <a:lstStyle/>
        <a:p>
          <a:pPr>
            <a:lnSpc>
              <a:spcPct val="100000"/>
            </a:lnSpc>
          </a:pPr>
          <a:r>
            <a:rPr lang="en-US" dirty="0"/>
            <a:t>Ticket number is generated and provided to excavator</a:t>
          </a:r>
        </a:p>
      </dgm:t>
    </dgm:pt>
    <dgm:pt modelId="{4CDE6D68-2361-42B7-8C6F-04A502152F4D}" type="parTrans" cxnId="{AF28E628-6C87-4D3A-8254-87331D67A983}">
      <dgm:prSet/>
      <dgm:spPr/>
      <dgm:t>
        <a:bodyPr/>
        <a:lstStyle/>
        <a:p>
          <a:endParaRPr lang="en-US"/>
        </a:p>
      </dgm:t>
    </dgm:pt>
    <dgm:pt modelId="{35C4E9C6-0E36-4BC0-AE68-18B58705439E}" type="sibTrans" cxnId="{AF28E628-6C87-4D3A-8254-87331D67A983}">
      <dgm:prSet/>
      <dgm:spPr/>
      <dgm:t>
        <a:bodyPr/>
        <a:lstStyle/>
        <a:p>
          <a:endParaRPr lang="en-US"/>
        </a:p>
      </dgm:t>
    </dgm:pt>
    <dgm:pt modelId="{866015BE-BAF6-415D-9FBD-7FF6FE81231B}">
      <dgm:prSet/>
      <dgm:spPr/>
      <dgm:t>
        <a:bodyPr/>
        <a:lstStyle/>
        <a:p>
          <a:pPr>
            <a:lnSpc>
              <a:spcPct val="100000"/>
            </a:lnSpc>
            <a:defRPr b="1"/>
          </a:pPr>
          <a:r>
            <a:rPr lang="en-US" b="1"/>
            <a:t>Notifications are Sent</a:t>
          </a:r>
          <a:endParaRPr lang="en-US"/>
        </a:p>
      </dgm:t>
    </dgm:pt>
    <dgm:pt modelId="{FA197E22-95B4-43AA-8727-19F202B668C1}" type="parTrans" cxnId="{3EDA7812-21B0-4C42-9330-73C8719E85B6}">
      <dgm:prSet/>
      <dgm:spPr/>
      <dgm:t>
        <a:bodyPr/>
        <a:lstStyle/>
        <a:p>
          <a:endParaRPr lang="en-US"/>
        </a:p>
      </dgm:t>
    </dgm:pt>
    <dgm:pt modelId="{4994AAE3-758C-483F-9A2C-DDBEC36B791C}" type="sibTrans" cxnId="{3EDA7812-21B0-4C42-9330-73C8719E85B6}">
      <dgm:prSet/>
      <dgm:spPr/>
      <dgm:t>
        <a:bodyPr/>
        <a:lstStyle/>
        <a:p>
          <a:endParaRPr lang="en-US"/>
        </a:p>
      </dgm:t>
    </dgm:pt>
    <dgm:pt modelId="{1543B24D-807F-499A-8310-E943AE30B477}">
      <dgm:prSet/>
      <dgm:spPr/>
      <dgm:t>
        <a:bodyPr/>
        <a:lstStyle/>
        <a:p>
          <a:pPr>
            <a:lnSpc>
              <a:spcPct val="100000"/>
            </a:lnSpc>
          </a:pPr>
          <a:r>
            <a:rPr lang="en-US" dirty="0"/>
            <a:t>OKIE811 transmits the locate request to the members in respective area</a:t>
          </a:r>
        </a:p>
      </dgm:t>
    </dgm:pt>
    <dgm:pt modelId="{6E56CD2F-3B66-4D9D-9AE4-4F9D75E0A188}" type="parTrans" cxnId="{1DB5228E-7409-4605-8C37-A312C1A5F397}">
      <dgm:prSet/>
      <dgm:spPr/>
      <dgm:t>
        <a:bodyPr/>
        <a:lstStyle/>
        <a:p>
          <a:endParaRPr lang="en-US"/>
        </a:p>
      </dgm:t>
    </dgm:pt>
    <dgm:pt modelId="{39718847-142C-4D7F-90B3-B4F1085EE00F}" type="sibTrans" cxnId="{1DB5228E-7409-4605-8C37-A312C1A5F397}">
      <dgm:prSet/>
      <dgm:spPr/>
      <dgm:t>
        <a:bodyPr/>
        <a:lstStyle/>
        <a:p>
          <a:endParaRPr lang="en-US"/>
        </a:p>
      </dgm:t>
    </dgm:pt>
    <dgm:pt modelId="{3BC24237-937E-43E1-925A-B621D6F547ED}">
      <dgm:prSet/>
      <dgm:spPr/>
      <dgm:t>
        <a:bodyPr/>
        <a:lstStyle/>
        <a:p>
          <a:pPr>
            <a:lnSpc>
              <a:spcPct val="100000"/>
            </a:lnSpc>
          </a:pPr>
          <a:r>
            <a:rPr lang="en-US"/>
            <a:t>Average of 6 members notified per ticket</a:t>
          </a:r>
        </a:p>
      </dgm:t>
    </dgm:pt>
    <dgm:pt modelId="{AC576DBC-DED0-43FD-96C9-F7F0EB3CB6B4}" type="parTrans" cxnId="{6417E519-E6F1-4106-AB14-910DBCD11EE9}">
      <dgm:prSet/>
      <dgm:spPr/>
      <dgm:t>
        <a:bodyPr/>
        <a:lstStyle/>
        <a:p>
          <a:endParaRPr lang="en-US"/>
        </a:p>
      </dgm:t>
    </dgm:pt>
    <dgm:pt modelId="{B143AD3C-2DEC-42AD-825D-D23826503F16}" type="sibTrans" cxnId="{6417E519-E6F1-4106-AB14-910DBCD11EE9}">
      <dgm:prSet/>
      <dgm:spPr/>
      <dgm:t>
        <a:bodyPr/>
        <a:lstStyle/>
        <a:p>
          <a:endParaRPr lang="en-US"/>
        </a:p>
      </dgm:t>
    </dgm:pt>
    <dgm:pt modelId="{16204ED4-1777-407A-98F5-B70A43625B7F}">
      <dgm:prSet/>
      <dgm:spPr/>
      <dgm:t>
        <a:bodyPr/>
        <a:lstStyle/>
        <a:p>
          <a:pPr>
            <a:lnSpc>
              <a:spcPct val="100000"/>
            </a:lnSpc>
            <a:defRPr b="1"/>
          </a:pPr>
          <a:r>
            <a:rPr lang="en-US" b="1"/>
            <a:t>Each Member Responds to the Request Prior to Work to Begin Date/Time</a:t>
          </a:r>
          <a:endParaRPr lang="en-US"/>
        </a:p>
      </dgm:t>
    </dgm:pt>
    <dgm:pt modelId="{5FE5E06E-95E7-4273-9D19-E9902426F527}" type="parTrans" cxnId="{BCDD778C-3CD1-458F-8305-2385B4D0C162}">
      <dgm:prSet/>
      <dgm:spPr/>
      <dgm:t>
        <a:bodyPr/>
        <a:lstStyle/>
        <a:p>
          <a:endParaRPr lang="en-US"/>
        </a:p>
      </dgm:t>
    </dgm:pt>
    <dgm:pt modelId="{9450D10B-52CA-447A-8EB6-DA5D62A46048}" type="sibTrans" cxnId="{BCDD778C-3CD1-458F-8305-2385B4D0C162}">
      <dgm:prSet/>
      <dgm:spPr/>
      <dgm:t>
        <a:bodyPr/>
        <a:lstStyle/>
        <a:p>
          <a:endParaRPr lang="en-US"/>
        </a:p>
      </dgm:t>
    </dgm:pt>
    <dgm:pt modelId="{AA0BBD9F-1943-47A6-9DE7-1C08578162E5}">
      <dgm:prSet/>
      <dgm:spPr/>
      <dgm:t>
        <a:bodyPr/>
        <a:lstStyle/>
        <a:p>
          <a:pPr>
            <a:lnSpc>
              <a:spcPct val="100000"/>
            </a:lnSpc>
          </a:pPr>
          <a:r>
            <a:rPr lang="en-US" dirty="0"/>
            <a:t>Marks </a:t>
          </a:r>
          <a:r>
            <a:rPr lang="en-US" b="1" dirty="0"/>
            <a:t>approximate </a:t>
          </a:r>
          <a:r>
            <a:rPr lang="en-US" dirty="0"/>
            <a:t>location of their underground facilities</a:t>
          </a:r>
        </a:p>
      </dgm:t>
    </dgm:pt>
    <dgm:pt modelId="{F485FE3E-3189-4279-AA27-F1984D6B23D4}" type="parTrans" cxnId="{E1309AA1-2069-4526-ADC7-98678929A207}">
      <dgm:prSet/>
      <dgm:spPr/>
      <dgm:t>
        <a:bodyPr/>
        <a:lstStyle/>
        <a:p>
          <a:endParaRPr lang="en-US"/>
        </a:p>
      </dgm:t>
    </dgm:pt>
    <dgm:pt modelId="{EBDF94E1-E932-409F-A60D-0244C5DBC6FC}" type="sibTrans" cxnId="{E1309AA1-2069-4526-ADC7-98678929A207}">
      <dgm:prSet/>
      <dgm:spPr/>
      <dgm:t>
        <a:bodyPr/>
        <a:lstStyle/>
        <a:p>
          <a:endParaRPr lang="en-US"/>
        </a:p>
      </dgm:t>
    </dgm:pt>
    <dgm:pt modelId="{36A57A4C-A7C9-49FB-9DA0-E9639C368977}">
      <dgm:prSet/>
      <dgm:spPr/>
      <dgm:t>
        <a:bodyPr/>
        <a:lstStyle/>
        <a:p>
          <a:pPr>
            <a:lnSpc>
              <a:spcPct val="100000"/>
            </a:lnSpc>
          </a:pPr>
          <a:r>
            <a:rPr lang="en-US" dirty="0"/>
            <a:t>Paint, flags or stakes</a:t>
          </a:r>
        </a:p>
      </dgm:t>
    </dgm:pt>
    <dgm:pt modelId="{4B8D213B-64F0-4BB9-967F-0B090C332646}" type="parTrans" cxnId="{16FF38F7-CD18-4CFE-AEB5-623173F08106}">
      <dgm:prSet/>
      <dgm:spPr/>
      <dgm:t>
        <a:bodyPr/>
        <a:lstStyle/>
        <a:p>
          <a:endParaRPr lang="en-US"/>
        </a:p>
      </dgm:t>
    </dgm:pt>
    <dgm:pt modelId="{AB6D9452-FEB6-4987-BCF4-D24C3AA5977C}" type="sibTrans" cxnId="{16FF38F7-CD18-4CFE-AEB5-623173F08106}">
      <dgm:prSet/>
      <dgm:spPr/>
      <dgm:t>
        <a:bodyPr/>
        <a:lstStyle/>
        <a:p>
          <a:endParaRPr lang="en-US"/>
        </a:p>
      </dgm:t>
    </dgm:pt>
    <dgm:pt modelId="{31EF18A8-940E-4F3A-8F13-0539B3B46FDC}">
      <dgm:prSet/>
      <dgm:spPr/>
      <dgm:t>
        <a:bodyPr/>
        <a:lstStyle/>
        <a:p>
          <a:pPr>
            <a:lnSpc>
              <a:spcPct val="100000"/>
            </a:lnSpc>
          </a:pPr>
          <a:r>
            <a:rPr lang="en-US" dirty="0"/>
            <a:t>APWA uniform color code</a:t>
          </a:r>
        </a:p>
      </dgm:t>
    </dgm:pt>
    <dgm:pt modelId="{2473F175-D334-4B26-B2F9-4761DD9D2D2A}" type="parTrans" cxnId="{0177B086-345C-4FDF-9CB6-C635268F5C2E}">
      <dgm:prSet/>
      <dgm:spPr/>
      <dgm:t>
        <a:bodyPr/>
        <a:lstStyle/>
        <a:p>
          <a:endParaRPr lang="en-US"/>
        </a:p>
      </dgm:t>
    </dgm:pt>
    <dgm:pt modelId="{FC75D41F-3086-4984-A10F-11472B6A039F}" type="sibTrans" cxnId="{0177B086-345C-4FDF-9CB6-C635268F5C2E}">
      <dgm:prSet/>
      <dgm:spPr/>
      <dgm:t>
        <a:bodyPr/>
        <a:lstStyle/>
        <a:p>
          <a:endParaRPr lang="en-US"/>
        </a:p>
      </dgm:t>
    </dgm:pt>
    <dgm:pt modelId="{7C277F27-323C-4877-B4EB-07F3B982A066}">
      <dgm:prSet/>
      <dgm:spPr/>
      <dgm:t>
        <a:bodyPr/>
        <a:lstStyle/>
        <a:p>
          <a:pPr>
            <a:lnSpc>
              <a:spcPct val="100000"/>
            </a:lnSpc>
          </a:pPr>
          <a:r>
            <a:rPr lang="en-US"/>
            <a:t>Communicates with excavator</a:t>
          </a:r>
        </a:p>
      </dgm:t>
    </dgm:pt>
    <dgm:pt modelId="{4E3DE11A-ECAF-46F9-9C40-5262E666E2A3}" type="parTrans" cxnId="{5AABF7AE-AA9A-4914-A169-B7E2194D3FB2}">
      <dgm:prSet/>
      <dgm:spPr/>
      <dgm:t>
        <a:bodyPr/>
        <a:lstStyle/>
        <a:p>
          <a:endParaRPr lang="en-US"/>
        </a:p>
      </dgm:t>
    </dgm:pt>
    <dgm:pt modelId="{49B19224-5693-4ACD-8492-543A559BABDE}" type="sibTrans" cxnId="{5AABF7AE-AA9A-4914-A169-B7E2194D3FB2}">
      <dgm:prSet/>
      <dgm:spPr/>
      <dgm:t>
        <a:bodyPr/>
        <a:lstStyle/>
        <a:p>
          <a:endParaRPr lang="en-US"/>
        </a:p>
      </dgm:t>
    </dgm:pt>
    <dgm:pt modelId="{21867C59-277F-43B1-A65D-33BE38D5CED0}">
      <dgm:prSet/>
      <dgm:spPr/>
      <dgm:t>
        <a:bodyPr/>
        <a:lstStyle/>
        <a:p>
          <a:pPr>
            <a:lnSpc>
              <a:spcPct val="100000"/>
            </a:lnSpc>
          </a:pPr>
          <a:r>
            <a:rPr lang="en-US" dirty="0"/>
            <a:t>Mandatory Positive Response</a:t>
          </a:r>
        </a:p>
      </dgm:t>
    </dgm:pt>
    <dgm:pt modelId="{1A2CB520-C310-4A1E-BAE4-CE72BAABA829}" type="parTrans" cxnId="{9E498C26-EBC3-449A-A222-FF138CA3A744}">
      <dgm:prSet/>
      <dgm:spPr/>
      <dgm:t>
        <a:bodyPr/>
        <a:lstStyle/>
        <a:p>
          <a:endParaRPr lang="en-US"/>
        </a:p>
      </dgm:t>
    </dgm:pt>
    <dgm:pt modelId="{BD8A51DB-A5B9-441B-87CA-0C63A2E4CDF4}" type="sibTrans" cxnId="{9E498C26-EBC3-449A-A222-FF138CA3A744}">
      <dgm:prSet/>
      <dgm:spPr/>
      <dgm:t>
        <a:bodyPr/>
        <a:lstStyle/>
        <a:p>
          <a:endParaRPr lang="en-US"/>
        </a:p>
      </dgm:t>
    </dgm:pt>
    <dgm:pt modelId="{C226BA9D-3087-4EEB-A3F6-279FB2CE2843}">
      <dgm:prSet/>
      <dgm:spPr/>
      <dgm:t>
        <a:bodyPr/>
        <a:lstStyle/>
        <a:p>
          <a:pPr>
            <a:lnSpc>
              <a:spcPct val="100000"/>
            </a:lnSpc>
            <a:defRPr b="1"/>
          </a:pPr>
          <a:r>
            <a:rPr lang="en-US" b="1"/>
            <a:t>Excavator Confirms Before Digging</a:t>
          </a:r>
          <a:endParaRPr lang="en-US"/>
        </a:p>
      </dgm:t>
    </dgm:pt>
    <dgm:pt modelId="{FA4469F7-4251-4018-A856-E4F29BF0A6F3}" type="parTrans" cxnId="{4EAD4CA8-F346-40C1-89FE-FA58AB5B5937}">
      <dgm:prSet/>
      <dgm:spPr/>
      <dgm:t>
        <a:bodyPr/>
        <a:lstStyle/>
        <a:p>
          <a:endParaRPr lang="en-US"/>
        </a:p>
      </dgm:t>
    </dgm:pt>
    <dgm:pt modelId="{A4889422-C36E-469C-BAB3-AC8BDCD25D19}" type="sibTrans" cxnId="{4EAD4CA8-F346-40C1-89FE-FA58AB5B5937}">
      <dgm:prSet/>
      <dgm:spPr/>
      <dgm:t>
        <a:bodyPr/>
        <a:lstStyle/>
        <a:p>
          <a:endParaRPr lang="en-US"/>
        </a:p>
      </dgm:t>
    </dgm:pt>
    <dgm:pt modelId="{E41DE993-E091-4F3A-8A24-2F3A35ECF571}">
      <dgm:prSet/>
      <dgm:spPr/>
      <dgm:t>
        <a:bodyPr/>
        <a:lstStyle/>
        <a:p>
          <a:pPr>
            <a:lnSpc>
              <a:spcPct val="100000"/>
            </a:lnSpc>
          </a:pPr>
          <a:r>
            <a:rPr lang="en-US"/>
            <a:t>Must wait the required time before digging</a:t>
          </a:r>
        </a:p>
      </dgm:t>
    </dgm:pt>
    <dgm:pt modelId="{F53BB4D6-2B12-4E8E-B171-0C793F8D99F2}" type="parTrans" cxnId="{C160D453-C14B-4AC5-AD97-05ECD6977C68}">
      <dgm:prSet/>
      <dgm:spPr/>
      <dgm:t>
        <a:bodyPr/>
        <a:lstStyle/>
        <a:p>
          <a:endParaRPr lang="en-US"/>
        </a:p>
      </dgm:t>
    </dgm:pt>
    <dgm:pt modelId="{1457462E-7C38-4FC0-9162-DB401409547C}" type="sibTrans" cxnId="{C160D453-C14B-4AC5-AD97-05ECD6977C68}">
      <dgm:prSet/>
      <dgm:spPr/>
      <dgm:t>
        <a:bodyPr/>
        <a:lstStyle/>
        <a:p>
          <a:endParaRPr lang="en-US"/>
        </a:p>
      </dgm:t>
    </dgm:pt>
    <dgm:pt modelId="{6390CC75-8B1A-4800-8B2F-5720B6012615}">
      <dgm:prSet/>
      <dgm:spPr/>
      <dgm:t>
        <a:bodyPr/>
        <a:lstStyle/>
        <a:p>
          <a:pPr>
            <a:lnSpc>
              <a:spcPct val="100000"/>
            </a:lnSpc>
          </a:pPr>
          <a:r>
            <a:rPr lang="en-US"/>
            <a:t>Ensure response is received by each member listed on the ticket</a:t>
          </a:r>
        </a:p>
      </dgm:t>
    </dgm:pt>
    <dgm:pt modelId="{38B5AEA3-947D-4E00-8147-F016B21BC904}" type="parTrans" cxnId="{5B0FBA3F-7D60-4ACC-A979-19F177F2DDB9}">
      <dgm:prSet/>
      <dgm:spPr/>
      <dgm:t>
        <a:bodyPr/>
        <a:lstStyle/>
        <a:p>
          <a:endParaRPr lang="en-US"/>
        </a:p>
      </dgm:t>
    </dgm:pt>
    <dgm:pt modelId="{7F56F90F-86E9-4C46-B346-25DB1749FB4E}" type="sibTrans" cxnId="{5B0FBA3F-7D60-4ACC-A979-19F177F2DDB9}">
      <dgm:prSet/>
      <dgm:spPr/>
      <dgm:t>
        <a:bodyPr/>
        <a:lstStyle/>
        <a:p>
          <a:endParaRPr lang="en-US"/>
        </a:p>
      </dgm:t>
    </dgm:pt>
    <dgm:pt modelId="{855DE76A-1872-4A22-AFC6-683770F0F417}">
      <dgm:prSet/>
      <dgm:spPr/>
      <dgm:t>
        <a:bodyPr/>
        <a:lstStyle/>
        <a:p>
          <a:pPr>
            <a:lnSpc>
              <a:spcPct val="100000"/>
            </a:lnSpc>
          </a:pPr>
          <a:r>
            <a:rPr lang="en-US"/>
            <a:t>Must dig test holes to identify and properly protect the underground facility</a:t>
          </a:r>
        </a:p>
      </dgm:t>
    </dgm:pt>
    <dgm:pt modelId="{CCEC56F7-48D3-44AB-BD41-C467A0A081BE}" type="parTrans" cxnId="{EA75F49E-7C6D-4314-8DF8-310969DB2B02}">
      <dgm:prSet/>
      <dgm:spPr/>
      <dgm:t>
        <a:bodyPr/>
        <a:lstStyle/>
        <a:p>
          <a:endParaRPr lang="en-US"/>
        </a:p>
      </dgm:t>
    </dgm:pt>
    <dgm:pt modelId="{72BAF160-5E37-454C-9506-60590F24B9D8}" type="sibTrans" cxnId="{EA75F49E-7C6D-4314-8DF8-310969DB2B02}">
      <dgm:prSet/>
      <dgm:spPr/>
      <dgm:t>
        <a:bodyPr/>
        <a:lstStyle/>
        <a:p>
          <a:endParaRPr lang="en-US"/>
        </a:p>
      </dgm:t>
    </dgm:pt>
    <dgm:pt modelId="{B9CDA1D4-AD91-4C0D-B904-438D1F70CE52}" type="pres">
      <dgm:prSet presAssocID="{69825310-CC26-4D51-A8FA-FC15BCE7CEF7}" presName="root" presStyleCnt="0">
        <dgm:presLayoutVars>
          <dgm:dir/>
          <dgm:resizeHandles val="exact"/>
        </dgm:presLayoutVars>
      </dgm:prSet>
      <dgm:spPr/>
    </dgm:pt>
    <dgm:pt modelId="{83E35EBF-B15C-45A9-9A71-5793A2DFDDB3}" type="pres">
      <dgm:prSet presAssocID="{7D7E97AA-5B84-4DCC-8D39-13D44DB35999}" presName="compNode" presStyleCnt="0"/>
      <dgm:spPr/>
    </dgm:pt>
    <dgm:pt modelId="{7A689723-B29C-401C-B848-831CAFA1C817}" type="pres">
      <dgm:prSet presAssocID="{7D7E97AA-5B84-4DCC-8D39-13D44DB3599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xcavator"/>
        </a:ext>
      </dgm:extLst>
    </dgm:pt>
    <dgm:pt modelId="{DD36EDD7-CF85-4C5D-969A-89DC9ABF3ED2}" type="pres">
      <dgm:prSet presAssocID="{7D7E97AA-5B84-4DCC-8D39-13D44DB35999}" presName="iconSpace" presStyleCnt="0"/>
      <dgm:spPr/>
    </dgm:pt>
    <dgm:pt modelId="{9469930D-98A8-42DC-8CCC-A830468A9082}" type="pres">
      <dgm:prSet presAssocID="{7D7E97AA-5B84-4DCC-8D39-13D44DB35999}" presName="parTx" presStyleLbl="revTx" presStyleIdx="0" presStyleCnt="10">
        <dgm:presLayoutVars>
          <dgm:chMax val="0"/>
          <dgm:chPref val="0"/>
        </dgm:presLayoutVars>
      </dgm:prSet>
      <dgm:spPr/>
    </dgm:pt>
    <dgm:pt modelId="{AE5F1431-0B3B-4D2F-BDAA-F7DCC4806CF9}" type="pres">
      <dgm:prSet presAssocID="{7D7E97AA-5B84-4DCC-8D39-13D44DB35999}" presName="txSpace" presStyleCnt="0"/>
      <dgm:spPr/>
    </dgm:pt>
    <dgm:pt modelId="{89313ABB-75AD-4BAC-864B-AD7A3F3F2FF3}" type="pres">
      <dgm:prSet presAssocID="{7D7E97AA-5B84-4DCC-8D39-13D44DB35999}" presName="desTx" presStyleLbl="revTx" presStyleIdx="1" presStyleCnt="10">
        <dgm:presLayoutVars/>
      </dgm:prSet>
      <dgm:spPr/>
    </dgm:pt>
    <dgm:pt modelId="{76E6D89B-6ADD-456E-868A-CDB5BBF1013D}" type="pres">
      <dgm:prSet presAssocID="{F28E3649-30F3-4F9A-A5BB-B35150E9537A}" presName="sibTrans" presStyleCnt="0"/>
      <dgm:spPr/>
    </dgm:pt>
    <dgm:pt modelId="{CA480830-62AE-479A-B4DC-C0ECE19C5F0B}" type="pres">
      <dgm:prSet presAssocID="{0A2DF121-7D1D-4594-A700-50438E018F37}" presName="compNode" presStyleCnt="0"/>
      <dgm:spPr/>
    </dgm:pt>
    <dgm:pt modelId="{A8A85CD6-2E98-46D6-B7DB-F5576A4C1BCA}" type="pres">
      <dgm:prSet presAssocID="{0A2DF121-7D1D-4594-A700-50438E018F3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745C9E37-6971-4AD6-BCB4-B7E5AC13F8FB}" type="pres">
      <dgm:prSet presAssocID="{0A2DF121-7D1D-4594-A700-50438E018F37}" presName="iconSpace" presStyleCnt="0"/>
      <dgm:spPr/>
    </dgm:pt>
    <dgm:pt modelId="{A43B93AD-8642-4E97-9B03-DE791BE10B38}" type="pres">
      <dgm:prSet presAssocID="{0A2DF121-7D1D-4594-A700-50438E018F37}" presName="parTx" presStyleLbl="revTx" presStyleIdx="2" presStyleCnt="10">
        <dgm:presLayoutVars>
          <dgm:chMax val="0"/>
          <dgm:chPref val="0"/>
        </dgm:presLayoutVars>
      </dgm:prSet>
      <dgm:spPr/>
    </dgm:pt>
    <dgm:pt modelId="{D85363A5-0078-440D-A354-E994BFC71FD4}" type="pres">
      <dgm:prSet presAssocID="{0A2DF121-7D1D-4594-A700-50438E018F37}" presName="txSpace" presStyleCnt="0"/>
      <dgm:spPr/>
    </dgm:pt>
    <dgm:pt modelId="{AF0957E1-DB69-4F96-8B8F-22E6F2AB7D3F}" type="pres">
      <dgm:prSet presAssocID="{0A2DF121-7D1D-4594-A700-50438E018F37}" presName="desTx" presStyleLbl="revTx" presStyleIdx="3" presStyleCnt="10">
        <dgm:presLayoutVars/>
      </dgm:prSet>
      <dgm:spPr/>
    </dgm:pt>
    <dgm:pt modelId="{8DB8DF41-2AE3-413C-A8D9-4DC348A9132C}" type="pres">
      <dgm:prSet presAssocID="{DE8762ED-5392-4DF9-AEB8-82B5F5450B5E}" presName="sibTrans" presStyleCnt="0"/>
      <dgm:spPr/>
    </dgm:pt>
    <dgm:pt modelId="{F94ED3DA-6631-470F-9DD4-6B129BC0C90D}" type="pres">
      <dgm:prSet presAssocID="{866015BE-BAF6-415D-9FBD-7FF6FE81231B}" presName="compNode" presStyleCnt="0"/>
      <dgm:spPr/>
    </dgm:pt>
    <dgm:pt modelId="{3A7171A0-58CE-4ADB-B9A1-EB7512EAEF93}" type="pres">
      <dgm:prSet presAssocID="{866015BE-BAF6-415D-9FBD-7FF6FE81231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nvelope"/>
        </a:ext>
      </dgm:extLst>
    </dgm:pt>
    <dgm:pt modelId="{82548CF2-968F-47BB-BB91-234873B186DB}" type="pres">
      <dgm:prSet presAssocID="{866015BE-BAF6-415D-9FBD-7FF6FE81231B}" presName="iconSpace" presStyleCnt="0"/>
      <dgm:spPr/>
    </dgm:pt>
    <dgm:pt modelId="{0D76B7F4-D1C8-482C-A6FE-B600FEE70760}" type="pres">
      <dgm:prSet presAssocID="{866015BE-BAF6-415D-9FBD-7FF6FE81231B}" presName="parTx" presStyleLbl="revTx" presStyleIdx="4" presStyleCnt="10">
        <dgm:presLayoutVars>
          <dgm:chMax val="0"/>
          <dgm:chPref val="0"/>
        </dgm:presLayoutVars>
      </dgm:prSet>
      <dgm:spPr/>
    </dgm:pt>
    <dgm:pt modelId="{F18AF212-474E-440A-AEF3-AE75CEC8B6C2}" type="pres">
      <dgm:prSet presAssocID="{866015BE-BAF6-415D-9FBD-7FF6FE81231B}" presName="txSpace" presStyleCnt="0"/>
      <dgm:spPr/>
    </dgm:pt>
    <dgm:pt modelId="{623F30A7-D79F-488A-B136-C11D19336B11}" type="pres">
      <dgm:prSet presAssocID="{866015BE-BAF6-415D-9FBD-7FF6FE81231B}" presName="desTx" presStyleLbl="revTx" presStyleIdx="5" presStyleCnt="10">
        <dgm:presLayoutVars/>
      </dgm:prSet>
      <dgm:spPr/>
    </dgm:pt>
    <dgm:pt modelId="{28691736-300F-4E8D-9579-16D1F93F25FF}" type="pres">
      <dgm:prSet presAssocID="{4994AAE3-758C-483F-9A2C-DDBEC36B791C}" presName="sibTrans" presStyleCnt="0"/>
      <dgm:spPr/>
    </dgm:pt>
    <dgm:pt modelId="{DD72F910-07C6-406B-AEB6-429404440FB6}" type="pres">
      <dgm:prSet presAssocID="{16204ED4-1777-407A-98F5-B70A43625B7F}" presName="compNode" presStyleCnt="0"/>
      <dgm:spPr/>
    </dgm:pt>
    <dgm:pt modelId="{DFD8CC8F-D9F2-4966-A1C7-5EC0DAFAEC24}" type="pres">
      <dgm:prSet presAssocID="{16204ED4-1777-407A-98F5-B70A43625B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g"/>
        </a:ext>
      </dgm:extLst>
    </dgm:pt>
    <dgm:pt modelId="{12DBBBB1-8840-40E2-90BA-C3F9CCEFCA77}" type="pres">
      <dgm:prSet presAssocID="{16204ED4-1777-407A-98F5-B70A43625B7F}" presName="iconSpace" presStyleCnt="0"/>
      <dgm:spPr/>
    </dgm:pt>
    <dgm:pt modelId="{97B5D641-3453-4C91-9F86-4E67A180E8BF}" type="pres">
      <dgm:prSet presAssocID="{16204ED4-1777-407A-98F5-B70A43625B7F}" presName="parTx" presStyleLbl="revTx" presStyleIdx="6" presStyleCnt="10">
        <dgm:presLayoutVars>
          <dgm:chMax val="0"/>
          <dgm:chPref val="0"/>
        </dgm:presLayoutVars>
      </dgm:prSet>
      <dgm:spPr/>
    </dgm:pt>
    <dgm:pt modelId="{821E0A36-E66B-4901-BE11-803CFBFE77D5}" type="pres">
      <dgm:prSet presAssocID="{16204ED4-1777-407A-98F5-B70A43625B7F}" presName="txSpace" presStyleCnt="0"/>
      <dgm:spPr/>
    </dgm:pt>
    <dgm:pt modelId="{3A18D406-DDB7-4317-A0C8-E511248E7821}" type="pres">
      <dgm:prSet presAssocID="{16204ED4-1777-407A-98F5-B70A43625B7F}" presName="desTx" presStyleLbl="revTx" presStyleIdx="7" presStyleCnt="10">
        <dgm:presLayoutVars/>
      </dgm:prSet>
      <dgm:spPr/>
    </dgm:pt>
    <dgm:pt modelId="{B636DA3C-CF36-4A15-AD27-0A2147E2762A}" type="pres">
      <dgm:prSet presAssocID="{9450D10B-52CA-447A-8EB6-DA5D62A46048}" presName="sibTrans" presStyleCnt="0"/>
      <dgm:spPr/>
    </dgm:pt>
    <dgm:pt modelId="{195E878C-86CC-4E47-BF07-6DC535624150}" type="pres">
      <dgm:prSet presAssocID="{C226BA9D-3087-4EEB-A3F6-279FB2CE2843}" presName="compNode" presStyleCnt="0"/>
      <dgm:spPr/>
    </dgm:pt>
    <dgm:pt modelId="{0151AC6E-5B62-44A0-90B6-253194039C9F}" type="pres">
      <dgm:prSet presAssocID="{C226BA9D-3087-4EEB-A3F6-279FB2CE284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dozer"/>
        </a:ext>
      </dgm:extLst>
    </dgm:pt>
    <dgm:pt modelId="{8F5C96D6-DBCF-4B70-A0A1-C03A3EA8F6E4}" type="pres">
      <dgm:prSet presAssocID="{C226BA9D-3087-4EEB-A3F6-279FB2CE2843}" presName="iconSpace" presStyleCnt="0"/>
      <dgm:spPr/>
    </dgm:pt>
    <dgm:pt modelId="{AA78A8CA-1B02-43F8-A946-9358857EC941}" type="pres">
      <dgm:prSet presAssocID="{C226BA9D-3087-4EEB-A3F6-279FB2CE2843}" presName="parTx" presStyleLbl="revTx" presStyleIdx="8" presStyleCnt="10">
        <dgm:presLayoutVars>
          <dgm:chMax val="0"/>
          <dgm:chPref val="0"/>
        </dgm:presLayoutVars>
      </dgm:prSet>
      <dgm:spPr/>
    </dgm:pt>
    <dgm:pt modelId="{FD374509-FE1E-4322-9695-BEF393F1C68D}" type="pres">
      <dgm:prSet presAssocID="{C226BA9D-3087-4EEB-A3F6-279FB2CE2843}" presName="txSpace" presStyleCnt="0"/>
      <dgm:spPr/>
    </dgm:pt>
    <dgm:pt modelId="{22181FA6-48BD-4B2A-87CE-1973628F403C}" type="pres">
      <dgm:prSet presAssocID="{C226BA9D-3087-4EEB-A3F6-279FB2CE2843}" presName="desTx" presStyleLbl="revTx" presStyleIdx="9" presStyleCnt="10">
        <dgm:presLayoutVars/>
      </dgm:prSet>
      <dgm:spPr/>
    </dgm:pt>
  </dgm:ptLst>
  <dgm:cxnLst>
    <dgm:cxn modelId="{59A3EB08-2FD9-450A-B388-442D993BA54E}" srcId="{69825310-CC26-4D51-A8FA-FC15BCE7CEF7}" destId="{7D7E97AA-5B84-4DCC-8D39-13D44DB35999}" srcOrd="0" destOrd="0" parTransId="{536446CF-2183-4BB8-9893-9E1374B89447}" sibTransId="{F28E3649-30F3-4F9A-A5BB-B35150E9537A}"/>
    <dgm:cxn modelId="{0E99D20B-EBE9-4BE5-9CE4-7FDAD8A9D6C8}" type="presOf" srcId="{36A57A4C-A7C9-49FB-9DA0-E9639C368977}" destId="{3A18D406-DDB7-4317-A0C8-E511248E7821}" srcOrd="0" destOrd="1" presId="urn:microsoft.com/office/officeart/2018/2/layout/IconLabelDescriptionList"/>
    <dgm:cxn modelId="{3EDA7812-21B0-4C42-9330-73C8719E85B6}" srcId="{69825310-CC26-4D51-A8FA-FC15BCE7CEF7}" destId="{866015BE-BAF6-415D-9FBD-7FF6FE81231B}" srcOrd="2" destOrd="0" parTransId="{FA197E22-95B4-43AA-8727-19F202B668C1}" sibTransId="{4994AAE3-758C-483F-9A2C-DDBEC36B791C}"/>
    <dgm:cxn modelId="{8242D919-527C-46C6-A9D8-C06F9759AE42}" type="presOf" srcId="{E41DE993-E091-4F3A-8A24-2F3A35ECF571}" destId="{22181FA6-48BD-4B2A-87CE-1973628F403C}" srcOrd="0" destOrd="0" presId="urn:microsoft.com/office/officeart/2018/2/layout/IconLabelDescriptionList"/>
    <dgm:cxn modelId="{6417E519-E6F1-4106-AB14-910DBCD11EE9}" srcId="{866015BE-BAF6-415D-9FBD-7FF6FE81231B}" destId="{3BC24237-937E-43E1-925A-B621D6F547ED}" srcOrd="1" destOrd="0" parTransId="{AC576DBC-DED0-43FD-96C9-F7F0EB3CB6B4}" sibTransId="{B143AD3C-2DEC-42AD-825D-D23826503F16}"/>
    <dgm:cxn modelId="{9E498C26-EBC3-449A-A222-FF138CA3A744}" srcId="{16204ED4-1777-407A-98F5-B70A43625B7F}" destId="{21867C59-277F-43B1-A65D-33BE38D5CED0}" srcOrd="4" destOrd="0" parTransId="{1A2CB520-C310-4A1E-BAE4-CE72BAABA829}" sibTransId="{BD8A51DB-A5B9-441B-87CA-0C63A2E4CDF4}"/>
    <dgm:cxn modelId="{D19D7928-2F60-4039-B333-039A535851CD}" type="presOf" srcId="{09B4B9F0-6869-45A8-959E-E4F46846A0E1}" destId="{AF0957E1-DB69-4F96-8B8F-22E6F2AB7D3F}" srcOrd="0" destOrd="1" presId="urn:microsoft.com/office/officeart/2018/2/layout/IconLabelDescriptionList"/>
    <dgm:cxn modelId="{AF28E628-6C87-4D3A-8254-87331D67A983}" srcId="{0A2DF121-7D1D-4594-A700-50438E018F37}" destId="{B2BA71BB-E0C5-4CE1-80B9-03A0994A915F}" srcOrd="2" destOrd="0" parTransId="{4CDE6D68-2361-42B7-8C6F-04A502152F4D}" sibTransId="{35C4E9C6-0E36-4BC0-AE68-18B58705439E}"/>
    <dgm:cxn modelId="{C74B6030-90E1-47B1-8591-12FBAAA5D224}" type="presOf" srcId="{69825310-CC26-4D51-A8FA-FC15BCE7CEF7}" destId="{B9CDA1D4-AD91-4C0D-B904-438D1F70CE52}" srcOrd="0" destOrd="0" presId="urn:microsoft.com/office/officeart/2018/2/layout/IconLabelDescriptionList"/>
    <dgm:cxn modelId="{AF532E33-ABF3-4080-AA8B-901BDCA8B755}" srcId="{7D7E97AA-5B84-4DCC-8D39-13D44DB35999}" destId="{C0B5D650-A411-4015-B760-B62A286F8588}" srcOrd="0" destOrd="0" parTransId="{9A49B780-A0AF-4BD1-B803-50F18DC19703}" sibTransId="{7F90515B-CF10-4B72-A094-B830E0A357CF}"/>
    <dgm:cxn modelId="{C3958735-56FE-4C4A-A3A1-A3453FA713D2}" srcId="{69825310-CC26-4D51-A8FA-FC15BCE7CEF7}" destId="{0A2DF121-7D1D-4594-A700-50438E018F37}" srcOrd="1" destOrd="0" parTransId="{647889F5-2465-4F54-8409-389A42784B0E}" sibTransId="{DE8762ED-5392-4DF9-AEB8-82B5F5450B5E}"/>
    <dgm:cxn modelId="{5B0FBA3F-7D60-4ACC-A979-19F177F2DDB9}" srcId="{C226BA9D-3087-4EEB-A3F6-279FB2CE2843}" destId="{6390CC75-8B1A-4800-8B2F-5720B6012615}" srcOrd="1" destOrd="0" parTransId="{38B5AEA3-947D-4E00-8147-F016B21BC904}" sibTransId="{7F56F90F-86E9-4C46-B346-25DB1749FB4E}"/>
    <dgm:cxn modelId="{4C082566-9280-4633-8195-31D1590E1138}" type="presOf" srcId="{C226BA9D-3087-4EEB-A3F6-279FB2CE2843}" destId="{AA78A8CA-1B02-43F8-A946-9358857EC941}" srcOrd="0" destOrd="0" presId="urn:microsoft.com/office/officeart/2018/2/layout/IconLabelDescriptionList"/>
    <dgm:cxn modelId="{A7243C69-F283-4254-BC6F-7CBF0560E7F8}" type="presOf" srcId="{7D7E97AA-5B84-4DCC-8D39-13D44DB35999}" destId="{9469930D-98A8-42DC-8CCC-A830468A9082}" srcOrd="0" destOrd="0" presId="urn:microsoft.com/office/officeart/2018/2/layout/IconLabelDescriptionList"/>
    <dgm:cxn modelId="{1277746D-04CE-492A-B6DF-1B07557417F6}" type="presOf" srcId="{16204ED4-1777-407A-98F5-B70A43625B7F}" destId="{97B5D641-3453-4C91-9F86-4E67A180E8BF}" srcOrd="0" destOrd="0" presId="urn:microsoft.com/office/officeart/2018/2/layout/IconLabelDescriptionList"/>
    <dgm:cxn modelId="{43067B4E-8D25-41D1-84B2-ECC84EB74131}" type="presOf" srcId="{7C277F27-323C-4877-B4EB-07F3B982A066}" destId="{3A18D406-DDB7-4317-A0C8-E511248E7821}" srcOrd="0" destOrd="3" presId="urn:microsoft.com/office/officeart/2018/2/layout/IconLabelDescriptionList"/>
    <dgm:cxn modelId="{35DC9350-3D8A-4B49-AF8E-D72BDBD55EE7}" type="presOf" srcId="{6390CC75-8B1A-4800-8B2F-5720B6012615}" destId="{22181FA6-48BD-4B2A-87CE-1973628F403C}" srcOrd="0" destOrd="1" presId="urn:microsoft.com/office/officeart/2018/2/layout/IconLabelDescriptionList"/>
    <dgm:cxn modelId="{C160D453-C14B-4AC5-AD97-05ECD6977C68}" srcId="{C226BA9D-3087-4EEB-A3F6-279FB2CE2843}" destId="{E41DE993-E091-4F3A-8A24-2F3A35ECF571}" srcOrd="0" destOrd="0" parTransId="{F53BB4D6-2B12-4E8E-B171-0C793F8D99F2}" sibTransId="{1457462E-7C38-4FC0-9162-DB401409547C}"/>
    <dgm:cxn modelId="{5C3B0555-544B-4931-A7D9-BA415EB9340F}" srcId="{0A2DF121-7D1D-4594-A700-50438E018F37}" destId="{F5153865-C5AA-4F30-AC1D-C9639E4152B7}" srcOrd="0" destOrd="0" parTransId="{C764686D-A427-4003-9877-C472EC2CA0BD}" sibTransId="{74170509-364D-45A8-9346-E1C4BB52CB79}"/>
    <dgm:cxn modelId="{0DECE859-0F21-4891-92E9-F149DDB48EF5}" type="presOf" srcId="{AA0BBD9F-1943-47A6-9DE7-1C08578162E5}" destId="{3A18D406-DDB7-4317-A0C8-E511248E7821}" srcOrd="0" destOrd="0" presId="urn:microsoft.com/office/officeart/2018/2/layout/IconLabelDescriptionList"/>
    <dgm:cxn modelId="{5904E384-07D4-4B86-BDF0-237A3F3DB74B}" type="presOf" srcId="{866015BE-BAF6-415D-9FBD-7FF6FE81231B}" destId="{0D76B7F4-D1C8-482C-A6FE-B600FEE70760}" srcOrd="0" destOrd="0" presId="urn:microsoft.com/office/officeart/2018/2/layout/IconLabelDescriptionList"/>
    <dgm:cxn modelId="{0177B086-345C-4FDF-9CB6-C635268F5C2E}" srcId="{16204ED4-1777-407A-98F5-B70A43625B7F}" destId="{31EF18A8-940E-4F3A-8F13-0539B3B46FDC}" srcOrd="2" destOrd="0" parTransId="{2473F175-D334-4B26-B2F9-4761DD9D2D2A}" sibTransId="{FC75D41F-3086-4984-A10F-11472B6A039F}"/>
    <dgm:cxn modelId="{BCDD778C-3CD1-458F-8305-2385B4D0C162}" srcId="{69825310-CC26-4D51-A8FA-FC15BCE7CEF7}" destId="{16204ED4-1777-407A-98F5-B70A43625B7F}" srcOrd="3" destOrd="0" parTransId="{5FE5E06E-95E7-4273-9D19-E9902426F527}" sibTransId="{9450D10B-52CA-447A-8EB6-DA5D62A46048}"/>
    <dgm:cxn modelId="{1DB5228E-7409-4605-8C37-A312C1A5F397}" srcId="{866015BE-BAF6-415D-9FBD-7FF6FE81231B}" destId="{1543B24D-807F-499A-8310-E943AE30B477}" srcOrd="0" destOrd="0" parTransId="{6E56CD2F-3B66-4D9D-9AE4-4F9D75E0A188}" sibTransId="{39718847-142C-4D7F-90B3-B4F1085EE00F}"/>
    <dgm:cxn modelId="{2A90D496-A4AF-4521-9706-A38C0FFDEB9B}" type="presOf" srcId="{21867C59-277F-43B1-A65D-33BE38D5CED0}" destId="{3A18D406-DDB7-4317-A0C8-E511248E7821}" srcOrd="0" destOrd="4" presId="urn:microsoft.com/office/officeart/2018/2/layout/IconLabelDescriptionList"/>
    <dgm:cxn modelId="{EA75F49E-7C6D-4314-8DF8-310969DB2B02}" srcId="{C226BA9D-3087-4EEB-A3F6-279FB2CE2843}" destId="{855DE76A-1872-4A22-AFC6-683770F0F417}" srcOrd="2" destOrd="0" parTransId="{CCEC56F7-48D3-44AB-BD41-C467A0A081BE}" sibTransId="{72BAF160-5E37-454C-9506-60590F24B9D8}"/>
    <dgm:cxn modelId="{E1309AA1-2069-4526-ADC7-98678929A207}" srcId="{16204ED4-1777-407A-98F5-B70A43625B7F}" destId="{AA0BBD9F-1943-47A6-9DE7-1C08578162E5}" srcOrd="0" destOrd="0" parTransId="{F485FE3E-3189-4279-AA27-F1984D6B23D4}" sibTransId="{EBDF94E1-E932-409F-A60D-0244C5DBC6FC}"/>
    <dgm:cxn modelId="{4EAD4CA8-F346-40C1-89FE-FA58AB5B5937}" srcId="{69825310-CC26-4D51-A8FA-FC15BCE7CEF7}" destId="{C226BA9D-3087-4EEB-A3F6-279FB2CE2843}" srcOrd="4" destOrd="0" parTransId="{FA4469F7-4251-4018-A856-E4F29BF0A6F3}" sibTransId="{A4889422-C36E-469C-BAB3-AC8BDCD25D19}"/>
    <dgm:cxn modelId="{5AABF7AE-AA9A-4914-A169-B7E2194D3FB2}" srcId="{16204ED4-1777-407A-98F5-B70A43625B7F}" destId="{7C277F27-323C-4877-B4EB-07F3B982A066}" srcOrd="3" destOrd="0" parTransId="{4E3DE11A-ECAF-46F9-9C40-5262E666E2A3}" sibTransId="{49B19224-5693-4ACD-8492-543A559BABDE}"/>
    <dgm:cxn modelId="{387548B4-14EA-4F60-A9C2-0646C0B6E2D9}" type="presOf" srcId="{4DE8A2D9-D12E-4E7A-BA8D-6332E77015B7}" destId="{89313ABB-75AD-4BAC-864B-AD7A3F3F2FF3}" srcOrd="0" destOrd="1" presId="urn:microsoft.com/office/officeart/2018/2/layout/IconLabelDescriptionList"/>
    <dgm:cxn modelId="{786B63B9-634C-4F60-BA20-FBF8A24363E3}" type="presOf" srcId="{3BC24237-937E-43E1-925A-B621D6F547ED}" destId="{623F30A7-D79F-488A-B136-C11D19336B11}" srcOrd="0" destOrd="1" presId="urn:microsoft.com/office/officeart/2018/2/layout/IconLabelDescriptionList"/>
    <dgm:cxn modelId="{D3F470BE-87B8-42E2-A5B9-61A0EBEAA23E}" type="presOf" srcId="{855DE76A-1872-4A22-AFC6-683770F0F417}" destId="{22181FA6-48BD-4B2A-87CE-1973628F403C}" srcOrd="0" destOrd="2" presId="urn:microsoft.com/office/officeart/2018/2/layout/IconLabelDescriptionList"/>
    <dgm:cxn modelId="{9C69C7BE-C681-4402-B80F-84ED1A027F4D}" srcId="{7D7E97AA-5B84-4DCC-8D39-13D44DB35999}" destId="{4DE8A2D9-D12E-4E7A-BA8D-6332E77015B7}" srcOrd="1" destOrd="0" parTransId="{CD1C472A-F853-468A-8228-B5FFEDC450BC}" sibTransId="{92091054-38AD-4BD0-9F3D-85905E8AF16B}"/>
    <dgm:cxn modelId="{F5721CC1-7EE9-48FE-BB13-5F6651B2F2B2}" type="presOf" srcId="{F5153865-C5AA-4F30-AC1D-C9639E4152B7}" destId="{AF0957E1-DB69-4F96-8B8F-22E6F2AB7D3F}" srcOrd="0" destOrd="0" presId="urn:microsoft.com/office/officeart/2018/2/layout/IconLabelDescriptionList"/>
    <dgm:cxn modelId="{1D5786C6-F259-4D2C-8798-D7F9C9D8FE4D}" srcId="{0A2DF121-7D1D-4594-A700-50438E018F37}" destId="{09B4B9F0-6869-45A8-959E-E4F46846A0E1}" srcOrd="1" destOrd="0" parTransId="{86F877C2-8126-40FF-A3A7-8555849D9477}" sibTransId="{D2C64F15-BEAF-490F-B11A-7D30A14BF614}"/>
    <dgm:cxn modelId="{1DDEE9C8-0A0C-417D-B06A-E4D385DE32AF}" type="presOf" srcId="{1543B24D-807F-499A-8310-E943AE30B477}" destId="{623F30A7-D79F-488A-B136-C11D19336B11}" srcOrd="0" destOrd="0" presId="urn:microsoft.com/office/officeart/2018/2/layout/IconLabelDescriptionList"/>
    <dgm:cxn modelId="{4E07CCD7-6D5F-41DC-9860-B0B1FAE2B393}" type="presOf" srcId="{31EF18A8-940E-4F3A-8F13-0539B3B46FDC}" destId="{3A18D406-DDB7-4317-A0C8-E511248E7821}" srcOrd="0" destOrd="2" presId="urn:microsoft.com/office/officeart/2018/2/layout/IconLabelDescriptionList"/>
    <dgm:cxn modelId="{487E8FDC-89B8-4622-900F-F14B7D49F696}" type="presOf" srcId="{0A2DF121-7D1D-4594-A700-50438E018F37}" destId="{A43B93AD-8642-4E97-9B03-DE791BE10B38}" srcOrd="0" destOrd="0" presId="urn:microsoft.com/office/officeart/2018/2/layout/IconLabelDescriptionList"/>
    <dgm:cxn modelId="{B62468E3-48E1-4703-AA56-D2EDDC227A0A}" type="presOf" srcId="{B2BA71BB-E0C5-4CE1-80B9-03A0994A915F}" destId="{AF0957E1-DB69-4F96-8B8F-22E6F2AB7D3F}" srcOrd="0" destOrd="2" presId="urn:microsoft.com/office/officeart/2018/2/layout/IconLabelDescriptionList"/>
    <dgm:cxn modelId="{16FF38F7-CD18-4CFE-AEB5-623173F08106}" srcId="{16204ED4-1777-407A-98F5-B70A43625B7F}" destId="{36A57A4C-A7C9-49FB-9DA0-E9639C368977}" srcOrd="1" destOrd="0" parTransId="{4B8D213B-64F0-4BB9-967F-0B090C332646}" sibTransId="{AB6D9452-FEB6-4987-BCF4-D24C3AA5977C}"/>
    <dgm:cxn modelId="{81FA56FB-F533-4B90-9DC5-ED4DA2569BD5}" type="presOf" srcId="{C0B5D650-A411-4015-B760-B62A286F8588}" destId="{89313ABB-75AD-4BAC-864B-AD7A3F3F2FF3}" srcOrd="0" destOrd="0" presId="urn:microsoft.com/office/officeart/2018/2/layout/IconLabelDescriptionList"/>
    <dgm:cxn modelId="{7E97119F-993E-4B19-895A-8588DA972434}" type="presParOf" srcId="{B9CDA1D4-AD91-4C0D-B904-438D1F70CE52}" destId="{83E35EBF-B15C-45A9-9A71-5793A2DFDDB3}" srcOrd="0" destOrd="0" presId="urn:microsoft.com/office/officeart/2018/2/layout/IconLabelDescriptionList"/>
    <dgm:cxn modelId="{4E77C6AC-0B10-449E-BAC4-A0D18CA52EE5}" type="presParOf" srcId="{83E35EBF-B15C-45A9-9A71-5793A2DFDDB3}" destId="{7A689723-B29C-401C-B848-831CAFA1C817}" srcOrd="0" destOrd="0" presId="urn:microsoft.com/office/officeart/2018/2/layout/IconLabelDescriptionList"/>
    <dgm:cxn modelId="{6BA1FF4C-0824-48FE-9CBB-C54160B083A4}" type="presParOf" srcId="{83E35EBF-B15C-45A9-9A71-5793A2DFDDB3}" destId="{DD36EDD7-CF85-4C5D-969A-89DC9ABF3ED2}" srcOrd="1" destOrd="0" presId="urn:microsoft.com/office/officeart/2018/2/layout/IconLabelDescriptionList"/>
    <dgm:cxn modelId="{955C2446-2055-4E47-9DB2-A25704D571C1}" type="presParOf" srcId="{83E35EBF-B15C-45A9-9A71-5793A2DFDDB3}" destId="{9469930D-98A8-42DC-8CCC-A830468A9082}" srcOrd="2" destOrd="0" presId="urn:microsoft.com/office/officeart/2018/2/layout/IconLabelDescriptionList"/>
    <dgm:cxn modelId="{A7F94A5C-EE25-4CC6-95C2-6591323DF790}" type="presParOf" srcId="{83E35EBF-B15C-45A9-9A71-5793A2DFDDB3}" destId="{AE5F1431-0B3B-4D2F-BDAA-F7DCC4806CF9}" srcOrd="3" destOrd="0" presId="urn:microsoft.com/office/officeart/2018/2/layout/IconLabelDescriptionList"/>
    <dgm:cxn modelId="{991D6581-F566-4B9E-96CD-52BCF01153D8}" type="presParOf" srcId="{83E35EBF-B15C-45A9-9A71-5793A2DFDDB3}" destId="{89313ABB-75AD-4BAC-864B-AD7A3F3F2FF3}" srcOrd="4" destOrd="0" presId="urn:microsoft.com/office/officeart/2018/2/layout/IconLabelDescriptionList"/>
    <dgm:cxn modelId="{C579A31D-E36E-49F9-A552-77F7DA7AEBB4}" type="presParOf" srcId="{B9CDA1D4-AD91-4C0D-B904-438D1F70CE52}" destId="{76E6D89B-6ADD-456E-868A-CDB5BBF1013D}" srcOrd="1" destOrd="0" presId="urn:microsoft.com/office/officeart/2018/2/layout/IconLabelDescriptionList"/>
    <dgm:cxn modelId="{6FB09554-D60A-4DFB-8710-668E69886AC8}" type="presParOf" srcId="{B9CDA1D4-AD91-4C0D-B904-438D1F70CE52}" destId="{CA480830-62AE-479A-B4DC-C0ECE19C5F0B}" srcOrd="2" destOrd="0" presId="urn:microsoft.com/office/officeart/2018/2/layout/IconLabelDescriptionList"/>
    <dgm:cxn modelId="{F820E276-CCB8-4DC0-A527-AAA3B5B7D62F}" type="presParOf" srcId="{CA480830-62AE-479A-B4DC-C0ECE19C5F0B}" destId="{A8A85CD6-2E98-46D6-B7DB-F5576A4C1BCA}" srcOrd="0" destOrd="0" presId="urn:microsoft.com/office/officeart/2018/2/layout/IconLabelDescriptionList"/>
    <dgm:cxn modelId="{AA21ADE7-1741-4220-A54B-E16CA3BCAFE9}" type="presParOf" srcId="{CA480830-62AE-479A-B4DC-C0ECE19C5F0B}" destId="{745C9E37-6971-4AD6-BCB4-B7E5AC13F8FB}" srcOrd="1" destOrd="0" presId="urn:microsoft.com/office/officeart/2018/2/layout/IconLabelDescriptionList"/>
    <dgm:cxn modelId="{1CD82BDB-B502-479E-A1D3-095E4BBE7FF2}" type="presParOf" srcId="{CA480830-62AE-479A-B4DC-C0ECE19C5F0B}" destId="{A43B93AD-8642-4E97-9B03-DE791BE10B38}" srcOrd="2" destOrd="0" presId="urn:microsoft.com/office/officeart/2018/2/layout/IconLabelDescriptionList"/>
    <dgm:cxn modelId="{75B504F9-CD63-4ACF-BD2B-7BF7EECE759C}" type="presParOf" srcId="{CA480830-62AE-479A-B4DC-C0ECE19C5F0B}" destId="{D85363A5-0078-440D-A354-E994BFC71FD4}" srcOrd="3" destOrd="0" presId="urn:microsoft.com/office/officeart/2018/2/layout/IconLabelDescriptionList"/>
    <dgm:cxn modelId="{EFE8A76D-1F4D-4C65-8406-A65A132FEA9C}" type="presParOf" srcId="{CA480830-62AE-479A-B4DC-C0ECE19C5F0B}" destId="{AF0957E1-DB69-4F96-8B8F-22E6F2AB7D3F}" srcOrd="4" destOrd="0" presId="urn:microsoft.com/office/officeart/2018/2/layout/IconLabelDescriptionList"/>
    <dgm:cxn modelId="{4CE54E54-4AF6-4CAF-B4FC-16F619CBBCDD}" type="presParOf" srcId="{B9CDA1D4-AD91-4C0D-B904-438D1F70CE52}" destId="{8DB8DF41-2AE3-413C-A8D9-4DC348A9132C}" srcOrd="3" destOrd="0" presId="urn:microsoft.com/office/officeart/2018/2/layout/IconLabelDescriptionList"/>
    <dgm:cxn modelId="{CAA35449-882C-4CFD-A6C8-7F06F7250199}" type="presParOf" srcId="{B9CDA1D4-AD91-4C0D-B904-438D1F70CE52}" destId="{F94ED3DA-6631-470F-9DD4-6B129BC0C90D}" srcOrd="4" destOrd="0" presId="urn:microsoft.com/office/officeart/2018/2/layout/IconLabelDescriptionList"/>
    <dgm:cxn modelId="{39F6401A-4DAD-4456-A748-02F8154D3C7B}" type="presParOf" srcId="{F94ED3DA-6631-470F-9DD4-6B129BC0C90D}" destId="{3A7171A0-58CE-4ADB-B9A1-EB7512EAEF93}" srcOrd="0" destOrd="0" presId="urn:microsoft.com/office/officeart/2018/2/layout/IconLabelDescriptionList"/>
    <dgm:cxn modelId="{A985277A-6DCC-45F1-ACBA-A9E6BAC7C05E}" type="presParOf" srcId="{F94ED3DA-6631-470F-9DD4-6B129BC0C90D}" destId="{82548CF2-968F-47BB-BB91-234873B186DB}" srcOrd="1" destOrd="0" presId="urn:microsoft.com/office/officeart/2018/2/layout/IconLabelDescriptionList"/>
    <dgm:cxn modelId="{D7F55735-179E-4FB4-8C7D-2467A56A6CF7}" type="presParOf" srcId="{F94ED3DA-6631-470F-9DD4-6B129BC0C90D}" destId="{0D76B7F4-D1C8-482C-A6FE-B600FEE70760}" srcOrd="2" destOrd="0" presId="urn:microsoft.com/office/officeart/2018/2/layout/IconLabelDescriptionList"/>
    <dgm:cxn modelId="{26C311D9-FCFE-44BC-94E7-1B857AB08B0C}" type="presParOf" srcId="{F94ED3DA-6631-470F-9DD4-6B129BC0C90D}" destId="{F18AF212-474E-440A-AEF3-AE75CEC8B6C2}" srcOrd="3" destOrd="0" presId="urn:microsoft.com/office/officeart/2018/2/layout/IconLabelDescriptionList"/>
    <dgm:cxn modelId="{5F9B9596-C1C8-4602-9D88-63DCA90C47EC}" type="presParOf" srcId="{F94ED3DA-6631-470F-9DD4-6B129BC0C90D}" destId="{623F30A7-D79F-488A-B136-C11D19336B11}" srcOrd="4" destOrd="0" presId="urn:microsoft.com/office/officeart/2018/2/layout/IconLabelDescriptionList"/>
    <dgm:cxn modelId="{2DB0CD71-F327-4733-A8C2-B7C39DFF5D14}" type="presParOf" srcId="{B9CDA1D4-AD91-4C0D-B904-438D1F70CE52}" destId="{28691736-300F-4E8D-9579-16D1F93F25FF}" srcOrd="5" destOrd="0" presId="urn:microsoft.com/office/officeart/2018/2/layout/IconLabelDescriptionList"/>
    <dgm:cxn modelId="{46F6E6F7-1080-48D2-84A4-744A0DE5840B}" type="presParOf" srcId="{B9CDA1D4-AD91-4C0D-B904-438D1F70CE52}" destId="{DD72F910-07C6-406B-AEB6-429404440FB6}" srcOrd="6" destOrd="0" presId="urn:microsoft.com/office/officeart/2018/2/layout/IconLabelDescriptionList"/>
    <dgm:cxn modelId="{96011E26-415D-4759-B53D-7F361E5D87E0}" type="presParOf" srcId="{DD72F910-07C6-406B-AEB6-429404440FB6}" destId="{DFD8CC8F-D9F2-4966-A1C7-5EC0DAFAEC24}" srcOrd="0" destOrd="0" presId="urn:microsoft.com/office/officeart/2018/2/layout/IconLabelDescriptionList"/>
    <dgm:cxn modelId="{05A2B55E-73FD-4042-909F-4944CD7C429D}" type="presParOf" srcId="{DD72F910-07C6-406B-AEB6-429404440FB6}" destId="{12DBBBB1-8840-40E2-90BA-C3F9CCEFCA77}" srcOrd="1" destOrd="0" presId="urn:microsoft.com/office/officeart/2018/2/layout/IconLabelDescriptionList"/>
    <dgm:cxn modelId="{F144625B-C621-4B31-9993-C01B7C25513C}" type="presParOf" srcId="{DD72F910-07C6-406B-AEB6-429404440FB6}" destId="{97B5D641-3453-4C91-9F86-4E67A180E8BF}" srcOrd="2" destOrd="0" presId="urn:microsoft.com/office/officeart/2018/2/layout/IconLabelDescriptionList"/>
    <dgm:cxn modelId="{3C9C9370-1FE4-4475-824E-0E1812047062}" type="presParOf" srcId="{DD72F910-07C6-406B-AEB6-429404440FB6}" destId="{821E0A36-E66B-4901-BE11-803CFBFE77D5}" srcOrd="3" destOrd="0" presId="urn:microsoft.com/office/officeart/2018/2/layout/IconLabelDescriptionList"/>
    <dgm:cxn modelId="{03AB29BD-9A86-4A80-8852-962821EA80D6}" type="presParOf" srcId="{DD72F910-07C6-406B-AEB6-429404440FB6}" destId="{3A18D406-DDB7-4317-A0C8-E511248E7821}" srcOrd="4" destOrd="0" presId="urn:microsoft.com/office/officeart/2018/2/layout/IconLabelDescriptionList"/>
    <dgm:cxn modelId="{5B8FF4B4-0C46-4F1F-BCAC-D8EDC6B1B074}" type="presParOf" srcId="{B9CDA1D4-AD91-4C0D-B904-438D1F70CE52}" destId="{B636DA3C-CF36-4A15-AD27-0A2147E2762A}" srcOrd="7" destOrd="0" presId="urn:microsoft.com/office/officeart/2018/2/layout/IconLabelDescriptionList"/>
    <dgm:cxn modelId="{3AB1C1AA-1F14-48E8-8687-947DB6EC05CD}" type="presParOf" srcId="{B9CDA1D4-AD91-4C0D-B904-438D1F70CE52}" destId="{195E878C-86CC-4E47-BF07-6DC535624150}" srcOrd="8" destOrd="0" presId="urn:microsoft.com/office/officeart/2018/2/layout/IconLabelDescriptionList"/>
    <dgm:cxn modelId="{5413CD67-0187-4F08-B936-73629C16770D}" type="presParOf" srcId="{195E878C-86CC-4E47-BF07-6DC535624150}" destId="{0151AC6E-5B62-44A0-90B6-253194039C9F}" srcOrd="0" destOrd="0" presId="urn:microsoft.com/office/officeart/2018/2/layout/IconLabelDescriptionList"/>
    <dgm:cxn modelId="{E5694A4B-F9B1-4F1A-855B-9529437DB973}" type="presParOf" srcId="{195E878C-86CC-4E47-BF07-6DC535624150}" destId="{8F5C96D6-DBCF-4B70-A0A1-C03A3EA8F6E4}" srcOrd="1" destOrd="0" presId="urn:microsoft.com/office/officeart/2018/2/layout/IconLabelDescriptionList"/>
    <dgm:cxn modelId="{0367B099-D9D1-49AD-85CB-181D69807F19}" type="presParOf" srcId="{195E878C-86CC-4E47-BF07-6DC535624150}" destId="{AA78A8CA-1B02-43F8-A946-9358857EC941}" srcOrd="2" destOrd="0" presId="urn:microsoft.com/office/officeart/2018/2/layout/IconLabelDescriptionList"/>
    <dgm:cxn modelId="{BE5B000A-8450-4EF9-AF1D-6B6BAD525AE4}" type="presParOf" srcId="{195E878C-86CC-4E47-BF07-6DC535624150}" destId="{FD374509-FE1E-4322-9695-BEF393F1C68D}" srcOrd="3" destOrd="0" presId="urn:microsoft.com/office/officeart/2018/2/layout/IconLabelDescriptionList"/>
    <dgm:cxn modelId="{2FBDA0C1-ED13-42EB-9A2A-947AFA486257}" type="presParOf" srcId="{195E878C-86CC-4E47-BF07-6DC535624150}" destId="{22181FA6-48BD-4B2A-87CE-1973628F403C}"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0D6BC-D006-4670-9C53-CA81B5D7E1DB}" type="doc">
      <dgm:prSet loTypeId="urn:microsoft.com/office/officeart/2005/8/layout/venn1" loCatId="relationship" qsTypeId="urn:microsoft.com/office/officeart/2005/8/quickstyle/simple1" qsCatId="simple" csTypeId="urn:microsoft.com/office/officeart/2005/8/colors/colorful2" csCatId="colorful" phldr="1"/>
      <dgm:spPr/>
    </dgm:pt>
    <dgm:pt modelId="{6359FD84-A133-4E61-B1CF-117ABB4F707D}">
      <dgm:prSet phldrT="[Text]"/>
      <dgm:spPr/>
      <dgm:t>
        <a:bodyPr/>
        <a:lstStyle/>
        <a:p>
          <a:r>
            <a:rPr lang="en-US" dirty="0"/>
            <a:t>Facility Owners</a:t>
          </a:r>
        </a:p>
        <a:p>
          <a:r>
            <a:rPr lang="en-US" dirty="0"/>
            <a:t>Locators</a:t>
          </a:r>
        </a:p>
      </dgm:t>
    </dgm:pt>
    <dgm:pt modelId="{36F6E3BD-6E98-44A6-846F-60DCC4040D69}" type="parTrans" cxnId="{096866D1-AF09-4EAE-B13E-B2C692C10B8D}">
      <dgm:prSet/>
      <dgm:spPr/>
      <dgm:t>
        <a:bodyPr/>
        <a:lstStyle/>
        <a:p>
          <a:endParaRPr lang="en-US"/>
        </a:p>
      </dgm:t>
    </dgm:pt>
    <dgm:pt modelId="{329154EA-7160-4C2B-9531-7BF9890DF048}" type="sibTrans" cxnId="{096866D1-AF09-4EAE-B13E-B2C692C10B8D}">
      <dgm:prSet/>
      <dgm:spPr/>
      <dgm:t>
        <a:bodyPr/>
        <a:lstStyle/>
        <a:p>
          <a:endParaRPr lang="en-US"/>
        </a:p>
      </dgm:t>
    </dgm:pt>
    <dgm:pt modelId="{1D24ACC3-721D-4CBF-A088-388E05480F60}">
      <dgm:prSet phldrT="[Text]"/>
      <dgm:spPr/>
      <dgm:t>
        <a:bodyPr/>
        <a:lstStyle/>
        <a:p>
          <a:r>
            <a:rPr lang="en-US" dirty="0"/>
            <a:t>OKIE811</a:t>
          </a:r>
        </a:p>
      </dgm:t>
    </dgm:pt>
    <dgm:pt modelId="{6863CA31-7FDB-4801-8825-DB98F03993AA}" type="parTrans" cxnId="{918BB1A6-C7F6-4642-AC10-C662A08F9B0A}">
      <dgm:prSet/>
      <dgm:spPr/>
      <dgm:t>
        <a:bodyPr/>
        <a:lstStyle/>
        <a:p>
          <a:endParaRPr lang="en-US"/>
        </a:p>
      </dgm:t>
    </dgm:pt>
    <dgm:pt modelId="{9C339B1B-1836-4C5C-B4D8-50BA1805589F}" type="sibTrans" cxnId="{918BB1A6-C7F6-4642-AC10-C662A08F9B0A}">
      <dgm:prSet/>
      <dgm:spPr/>
      <dgm:t>
        <a:bodyPr/>
        <a:lstStyle/>
        <a:p>
          <a:endParaRPr lang="en-US"/>
        </a:p>
      </dgm:t>
    </dgm:pt>
    <dgm:pt modelId="{C7BCA20B-1A2A-47A6-96B2-C2E657895C8E}">
      <dgm:prSet phldrT="[Text]"/>
      <dgm:spPr/>
      <dgm:t>
        <a:bodyPr/>
        <a:lstStyle/>
        <a:p>
          <a:r>
            <a:rPr lang="en-US"/>
            <a:t>Excavators</a:t>
          </a:r>
        </a:p>
      </dgm:t>
    </dgm:pt>
    <dgm:pt modelId="{B9D6F096-714F-4AFB-8EAE-0A439433E1EF}" type="parTrans" cxnId="{AE63250F-E96A-4C02-A0AC-5B72AD96ECFD}">
      <dgm:prSet/>
      <dgm:spPr/>
      <dgm:t>
        <a:bodyPr/>
        <a:lstStyle/>
        <a:p>
          <a:endParaRPr lang="en-US"/>
        </a:p>
      </dgm:t>
    </dgm:pt>
    <dgm:pt modelId="{1A381EA2-E319-4EB7-B5FA-B9FBA45D5EB5}" type="sibTrans" cxnId="{AE63250F-E96A-4C02-A0AC-5B72AD96ECFD}">
      <dgm:prSet/>
      <dgm:spPr/>
      <dgm:t>
        <a:bodyPr/>
        <a:lstStyle/>
        <a:p>
          <a:endParaRPr lang="en-US"/>
        </a:p>
      </dgm:t>
    </dgm:pt>
    <dgm:pt modelId="{D0ED686F-ABDE-4E66-AF23-CB5A9277312F}" type="pres">
      <dgm:prSet presAssocID="{CC20D6BC-D006-4670-9C53-CA81B5D7E1DB}" presName="compositeShape" presStyleCnt="0">
        <dgm:presLayoutVars>
          <dgm:chMax val="7"/>
          <dgm:dir/>
          <dgm:resizeHandles val="exact"/>
        </dgm:presLayoutVars>
      </dgm:prSet>
      <dgm:spPr/>
    </dgm:pt>
    <dgm:pt modelId="{8EC844D8-B661-4504-8FC5-F1ECAA8CB560}" type="pres">
      <dgm:prSet presAssocID="{6359FD84-A133-4E61-B1CF-117ABB4F707D}" presName="circ1" presStyleLbl="vennNode1" presStyleIdx="0" presStyleCnt="3"/>
      <dgm:spPr/>
    </dgm:pt>
    <dgm:pt modelId="{8D1594D2-8641-405E-BC2D-59F7645AB8FD}" type="pres">
      <dgm:prSet presAssocID="{6359FD84-A133-4E61-B1CF-117ABB4F707D}" presName="circ1Tx" presStyleLbl="revTx" presStyleIdx="0" presStyleCnt="0">
        <dgm:presLayoutVars>
          <dgm:chMax val="0"/>
          <dgm:chPref val="0"/>
          <dgm:bulletEnabled val="1"/>
        </dgm:presLayoutVars>
      </dgm:prSet>
      <dgm:spPr/>
    </dgm:pt>
    <dgm:pt modelId="{5ED29CC8-B50C-419F-BAA6-C36030071B78}" type="pres">
      <dgm:prSet presAssocID="{1D24ACC3-721D-4CBF-A088-388E05480F60}" presName="circ2" presStyleLbl="vennNode1" presStyleIdx="1" presStyleCnt="3"/>
      <dgm:spPr/>
    </dgm:pt>
    <dgm:pt modelId="{8D79AFC4-0FF4-422B-9233-56714D6B5824}" type="pres">
      <dgm:prSet presAssocID="{1D24ACC3-721D-4CBF-A088-388E05480F60}" presName="circ2Tx" presStyleLbl="revTx" presStyleIdx="0" presStyleCnt="0">
        <dgm:presLayoutVars>
          <dgm:chMax val="0"/>
          <dgm:chPref val="0"/>
          <dgm:bulletEnabled val="1"/>
        </dgm:presLayoutVars>
      </dgm:prSet>
      <dgm:spPr/>
    </dgm:pt>
    <dgm:pt modelId="{48E1B492-7942-4579-A43C-8DAF08156712}" type="pres">
      <dgm:prSet presAssocID="{C7BCA20B-1A2A-47A6-96B2-C2E657895C8E}" presName="circ3" presStyleLbl="vennNode1" presStyleIdx="2" presStyleCnt="3"/>
      <dgm:spPr/>
    </dgm:pt>
    <dgm:pt modelId="{256835A6-B4F0-4189-AD71-2C1D81BB4585}" type="pres">
      <dgm:prSet presAssocID="{C7BCA20B-1A2A-47A6-96B2-C2E657895C8E}" presName="circ3Tx" presStyleLbl="revTx" presStyleIdx="0" presStyleCnt="0">
        <dgm:presLayoutVars>
          <dgm:chMax val="0"/>
          <dgm:chPref val="0"/>
          <dgm:bulletEnabled val="1"/>
        </dgm:presLayoutVars>
      </dgm:prSet>
      <dgm:spPr/>
    </dgm:pt>
  </dgm:ptLst>
  <dgm:cxnLst>
    <dgm:cxn modelId="{AE63250F-E96A-4C02-A0AC-5B72AD96ECFD}" srcId="{CC20D6BC-D006-4670-9C53-CA81B5D7E1DB}" destId="{C7BCA20B-1A2A-47A6-96B2-C2E657895C8E}" srcOrd="2" destOrd="0" parTransId="{B9D6F096-714F-4AFB-8EAE-0A439433E1EF}" sibTransId="{1A381EA2-E319-4EB7-B5FA-B9FBA45D5EB5}"/>
    <dgm:cxn modelId="{23240211-1D40-42E4-BFFC-A753D40CB2F8}" type="presOf" srcId="{1D24ACC3-721D-4CBF-A088-388E05480F60}" destId="{5ED29CC8-B50C-419F-BAA6-C36030071B78}" srcOrd="0" destOrd="0" presId="urn:microsoft.com/office/officeart/2005/8/layout/venn1"/>
    <dgm:cxn modelId="{01C10919-2BDE-4EB5-A3D2-3BE10B9F20BE}" type="presOf" srcId="{1D24ACC3-721D-4CBF-A088-388E05480F60}" destId="{8D79AFC4-0FF4-422B-9233-56714D6B5824}" srcOrd="1" destOrd="0" presId="urn:microsoft.com/office/officeart/2005/8/layout/venn1"/>
    <dgm:cxn modelId="{B5557336-922F-4D7F-A1C1-1822AE05278B}" type="presOf" srcId="{C7BCA20B-1A2A-47A6-96B2-C2E657895C8E}" destId="{256835A6-B4F0-4189-AD71-2C1D81BB4585}" srcOrd="1" destOrd="0" presId="urn:microsoft.com/office/officeart/2005/8/layout/venn1"/>
    <dgm:cxn modelId="{918BB1A6-C7F6-4642-AC10-C662A08F9B0A}" srcId="{CC20D6BC-D006-4670-9C53-CA81B5D7E1DB}" destId="{1D24ACC3-721D-4CBF-A088-388E05480F60}" srcOrd="1" destOrd="0" parTransId="{6863CA31-7FDB-4801-8825-DB98F03993AA}" sibTransId="{9C339B1B-1836-4C5C-B4D8-50BA1805589F}"/>
    <dgm:cxn modelId="{FFBA4DB7-204F-4922-88E7-4D76EF749D6F}" type="presOf" srcId="{6359FD84-A133-4E61-B1CF-117ABB4F707D}" destId="{8EC844D8-B661-4504-8FC5-F1ECAA8CB560}" srcOrd="0" destOrd="0" presId="urn:microsoft.com/office/officeart/2005/8/layout/venn1"/>
    <dgm:cxn modelId="{096866D1-AF09-4EAE-B13E-B2C692C10B8D}" srcId="{CC20D6BC-D006-4670-9C53-CA81B5D7E1DB}" destId="{6359FD84-A133-4E61-B1CF-117ABB4F707D}" srcOrd="0" destOrd="0" parTransId="{36F6E3BD-6E98-44A6-846F-60DCC4040D69}" sibTransId="{329154EA-7160-4C2B-9531-7BF9890DF048}"/>
    <dgm:cxn modelId="{851820DE-BE54-45D1-A4F8-A8F156B93A76}" type="presOf" srcId="{6359FD84-A133-4E61-B1CF-117ABB4F707D}" destId="{8D1594D2-8641-405E-BC2D-59F7645AB8FD}" srcOrd="1" destOrd="0" presId="urn:microsoft.com/office/officeart/2005/8/layout/venn1"/>
    <dgm:cxn modelId="{02CF90E8-6B65-4676-9E45-0674AAF6D0C9}" type="presOf" srcId="{C7BCA20B-1A2A-47A6-96B2-C2E657895C8E}" destId="{48E1B492-7942-4579-A43C-8DAF08156712}" srcOrd="0" destOrd="0" presId="urn:microsoft.com/office/officeart/2005/8/layout/venn1"/>
    <dgm:cxn modelId="{29707DFD-675A-4029-AF00-2C889331D5F7}" type="presOf" srcId="{CC20D6BC-D006-4670-9C53-CA81B5D7E1DB}" destId="{D0ED686F-ABDE-4E66-AF23-CB5A9277312F}" srcOrd="0" destOrd="0" presId="urn:microsoft.com/office/officeart/2005/8/layout/venn1"/>
    <dgm:cxn modelId="{F894540C-CE20-47A4-AB8E-6F4205EB0FDC}" type="presParOf" srcId="{D0ED686F-ABDE-4E66-AF23-CB5A9277312F}" destId="{8EC844D8-B661-4504-8FC5-F1ECAA8CB560}" srcOrd="0" destOrd="0" presId="urn:microsoft.com/office/officeart/2005/8/layout/venn1"/>
    <dgm:cxn modelId="{C15E7101-C199-47F2-914A-2ABE5B032F13}" type="presParOf" srcId="{D0ED686F-ABDE-4E66-AF23-CB5A9277312F}" destId="{8D1594D2-8641-405E-BC2D-59F7645AB8FD}" srcOrd="1" destOrd="0" presId="urn:microsoft.com/office/officeart/2005/8/layout/venn1"/>
    <dgm:cxn modelId="{D0366D43-E088-4CD4-BF8A-EAA5A4A2E79F}" type="presParOf" srcId="{D0ED686F-ABDE-4E66-AF23-CB5A9277312F}" destId="{5ED29CC8-B50C-419F-BAA6-C36030071B78}" srcOrd="2" destOrd="0" presId="urn:microsoft.com/office/officeart/2005/8/layout/venn1"/>
    <dgm:cxn modelId="{B21F719E-9BDA-4D1B-873C-BEE1F1BD8DDA}" type="presParOf" srcId="{D0ED686F-ABDE-4E66-AF23-CB5A9277312F}" destId="{8D79AFC4-0FF4-422B-9233-56714D6B5824}" srcOrd="3" destOrd="0" presId="urn:microsoft.com/office/officeart/2005/8/layout/venn1"/>
    <dgm:cxn modelId="{117F98F8-CD61-40B5-A5DC-CB4E83E805E7}" type="presParOf" srcId="{D0ED686F-ABDE-4E66-AF23-CB5A9277312F}" destId="{48E1B492-7942-4579-A43C-8DAF08156712}" srcOrd="4" destOrd="0" presId="urn:microsoft.com/office/officeart/2005/8/layout/venn1"/>
    <dgm:cxn modelId="{670FA88E-3C7C-4EE6-BCB2-5DB681A775EC}" type="presParOf" srcId="{D0ED686F-ABDE-4E66-AF23-CB5A9277312F}" destId="{256835A6-B4F0-4189-AD71-2C1D81BB458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89723-B29C-401C-B848-831CAFA1C817}">
      <dsp:nvSpPr>
        <dsp:cNvPr id="0" name=""/>
        <dsp:cNvSpPr/>
      </dsp:nvSpPr>
      <dsp:spPr>
        <a:xfrm>
          <a:off x="11633" y="254824"/>
          <a:ext cx="727971" cy="7279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9930D-98A8-42DC-8CCC-A830468A9082}">
      <dsp:nvSpPr>
        <dsp:cNvPr id="0" name=""/>
        <dsp:cNvSpPr/>
      </dsp:nvSpPr>
      <dsp:spPr>
        <a:xfrm>
          <a:off x="11633" y="1106782"/>
          <a:ext cx="2079919" cy="65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Excavator Contacts OKIE811</a:t>
          </a:r>
          <a:endParaRPr lang="en-US" sz="1400" kern="1200"/>
        </a:p>
      </dsp:txBody>
      <dsp:txXfrm>
        <a:off x="11633" y="1106782"/>
        <a:ext cx="2079919" cy="651867"/>
      </dsp:txXfrm>
    </dsp:sp>
    <dsp:sp modelId="{89313ABB-75AD-4BAC-864B-AD7A3F3F2FF3}">
      <dsp:nvSpPr>
        <dsp:cNvPr id="0" name=""/>
        <dsp:cNvSpPr/>
      </dsp:nvSpPr>
      <dsp:spPr>
        <a:xfrm>
          <a:off x="11633" y="1816317"/>
          <a:ext cx="2079919" cy="13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Website or Phone Call</a:t>
          </a:r>
        </a:p>
        <a:p>
          <a:pPr marL="0" lvl="0" indent="0" algn="l" defTabSz="488950">
            <a:lnSpc>
              <a:spcPct val="100000"/>
            </a:lnSpc>
            <a:spcBef>
              <a:spcPct val="0"/>
            </a:spcBef>
            <a:spcAft>
              <a:spcPct val="35000"/>
            </a:spcAft>
            <a:buNone/>
          </a:pPr>
          <a:r>
            <a:rPr lang="en-US" sz="1100" kern="1200" dirty="0"/>
            <a:t>No less than forty-eight (48) hours, excluding the date of notification, Saturdays, Sundays and legal holidays before excavation.</a:t>
          </a:r>
        </a:p>
      </dsp:txBody>
      <dsp:txXfrm>
        <a:off x="11633" y="1816317"/>
        <a:ext cx="2079919" cy="1321897"/>
      </dsp:txXfrm>
    </dsp:sp>
    <dsp:sp modelId="{A8A85CD6-2E98-46D6-B7DB-F5576A4C1BCA}">
      <dsp:nvSpPr>
        <dsp:cNvPr id="0" name=""/>
        <dsp:cNvSpPr/>
      </dsp:nvSpPr>
      <dsp:spPr>
        <a:xfrm>
          <a:off x="2455539" y="254824"/>
          <a:ext cx="727971" cy="7279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B93AD-8642-4E97-9B03-DE791BE10B38}">
      <dsp:nvSpPr>
        <dsp:cNvPr id="0" name=""/>
        <dsp:cNvSpPr/>
      </dsp:nvSpPr>
      <dsp:spPr>
        <a:xfrm>
          <a:off x="2455539" y="1106782"/>
          <a:ext cx="2079919" cy="65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A Locate Request is Generated</a:t>
          </a:r>
          <a:endParaRPr lang="en-US" sz="1400" kern="1200"/>
        </a:p>
      </dsp:txBody>
      <dsp:txXfrm>
        <a:off x="2455539" y="1106782"/>
        <a:ext cx="2079919" cy="651867"/>
      </dsp:txXfrm>
    </dsp:sp>
    <dsp:sp modelId="{AF0957E1-DB69-4F96-8B8F-22E6F2AB7D3F}">
      <dsp:nvSpPr>
        <dsp:cNvPr id="0" name=""/>
        <dsp:cNvSpPr/>
      </dsp:nvSpPr>
      <dsp:spPr>
        <a:xfrm>
          <a:off x="2455539" y="1816317"/>
          <a:ext cx="2079919" cy="13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OKIE811 processes the excavator’s request</a:t>
          </a:r>
        </a:p>
        <a:p>
          <a:pPr marL="0" lvl="0" indent="0" algn="l" defTabSz="488950">
            <a:lnSpc>
              <a:spcPct val="100000"/>
            </a:lnSpc>
            <a:spcBef>
              <a:spcPct val="0"/>
            </a:spcBef>
            <a:spcAft>
              <a:spcPct val="35000"/>
            </a:spcAft>
            <a:buNone/>
          </a:pPr>
          <a:r>
            <a:rPr lang="en-US" sz="1100" kern="1200"/>
            <a:t>Maps out the dig site described by excavator</a:t>
          </a:r>
        </a:p>
        <a:p>
          <a:pPr marL="0" lvl="0" indent="0" algn="l" defTabSz="488950">
            <a:lnSpc>
              <a:spcPct val="100000"/>
            </a:lnSpc>
            <a:spcBef>
              <a:spcPct val="0"/>
            </a:spcBef>
            <a:spcAft>
              <a:spcPct val="35000"/>
            </a:spcAft>
            <a:buNone/>
          </a:pPr>
          <a:r>
            <a:rPr lang="en-US" sz="1100" kern="1200" dirty="0"/>
            <a:t>Ticket number is generated and provided to excavator</a:t>
          </a:r>
        </a:p>
      </dsp:txBody>
      <dsp:txXfrm>
        <a:off x="2455539" y="1816317"/>
        <a:ext cx="2079919" cy="1321897"/>
      </dsp:txXfrm>
    </dsp:sp>
    <dsp:sp modelId="{3A7171A0-58CE-4ADB-B9A1-EB7512EAEF93}">
      <dsp:nvSpPr>
        <dsp:cNvPr id="0" name=""/>
        <dsp:cNvSpPr/>
      </dsp:nvSpPr>
      <dsp:spPr>
        <a:xfrm>
          <a:off x="4899445" y="254824"/>
          <a:ext cx="727971" cy="7279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6B7F4-D1C8-482C-A6FE-B600FEE70760}">
      <dsp:nvSpPr>
        <dsp:cNvPr id="0" name=""/>
        <dsp:cNvSpPr/>
      </dsp:nvSpPr>
      <dsp:spPr>
        <a:xfrm>
          <a:off x="4899445" y="1106782"/>
          <a:ext cx="2079919" cy="65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Notifications are Sent</a:t>
          </a:r>
          <a:endParaRPr lang="en-US" sz="1400" kern="1200"/>
        </a:p>
      </dsp:txBody>
      <dsp:txXfrm>
        <a:off x="4899445" y="1106782"/>
        <a:ext cx="2079919" cy="651867"/>
      </dsp:txXfrm>
    </dsp:sp>
    <dsp:sp modelId="{623F30A7-D79F-488A-B136-C11D19336B11}">
      <dsp:nvSpPr>
        <dsp:cNvPr id="0" name=""/>
        <dsp:cNvSpPr/>
      </dsp:nvSpPr>
      <dsp:spPr>
        <a:xfrm>
          <a:off x="4899445" y="1816317"/>
          <a:ext cx="2079919" cy="13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OKIE811 transmits the locate request to the members in respective area</a:t>
          </a:r>
        </a:p>
        <a:p>
          <a:pPr marL="0" lvl="0" indent="0" algn="l" defTabSz="488950">
            <a:lnSpc>
              <a:spcPct val="100000"/>
            </a:lnSpc>
            <a:spcBef>
              <a:spcPct val="0"/>
            </a:spcBef>
            <a:spcAft>
              <a:spcPct val="35000"/>
            </a:spcAft>
            <a:buNone/>
          </a:pPr>
          <a:r>
            <a:rPr lang="en-US" sz="1100" kern="1200"/>
            <a:t>Average of 6 members notified per ticket</a:t>
          </a:r>
        </a:p>
      </dsp:txBody>
      <dsp:txXfrm>
        <a:off x="4899445" y="1816317"/>
        <a:ext cx="2079919" cy="1321897"/>
      </dsp:txXfrm>
    </dsp:sp>
    <dsp:sp modelId="{DFD8CC8F-D9F2-4966-A1C7-5EC0DAFAEC24}">
      <dsp:nvSpPr>
        <dsp:cNvPr id="0" name=""/>
        <dsp:cNvSpPr/>
      </dsp:nvSpPr>
      <dsp:spPr>
        <a:xfrm>
          <a:off x="7343351" y="254824"/>
          <a:ext cx="727971" cy="7279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5D641-3453-4C91-9F86-4E67A180E8BF}">
      <dsp:nvSpPr>
        <dsp:cNvPr id="0" name=""/>
        <dsp:cNvSpPr/>
      </dsp:nvSpPr>
      <dsp:spPr>
        <a:xfrm>
          <a:off x="7343351" y="1106782"/>
          <a:ext cx="2079919" cy="65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Each Member Responds to the Request Prior to Work to Begin Date/Time</a:t>
          </a:r>
          <a:endParaRPr lang="en-US" sz="1400" kern="1200"/>
        </a:p>
      </dsp:txBody>
      <dsp:txXfrm>
        <a:off x="7343351" y="1106782"/>
        <a:ext cx="2079919" cy="651867"/>
      </dsp:txXfrm>
    </dsp:sp>
    <dsp:sp modelId="{3A18D406-DDB7-4317-A0C8-E511248E7821}">
      <dsp:nvSpPr>
        <dsp:cNvPr id="0" name=""/>
        <dsp:cNvSpPr/>
      </dsp:nvSpPr>
      <dsp:spPr>
        <a:xfrm>
          <a:off x="7343351" y="1816317"/>
          <a:ext cx="2079919" cy="13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Marks </a:t>
          </a:r>
          <a:r>
            <a:rPr lang="en-US" sz="1100" b="1" kern="1200" dirty="0"/>
            <a:t>approximate </a:t>
          </a:r>
          <a:r>
            <a:rPr lang="en-US" sz="1100" kern="1200" dirty="0"/>
            <a:t>location of their underground facilities</a:t>
          </a:r>
        </a:p>
        <a:p>
          <a:pPr marL="0" lvl="0" indent="0" algn="l" defTabSz="488950">
            <a:lnSpc>
              <a:spcPct val="100000"/>
            </a:lnSpc>
            <a:spcBef>
              <a:spcPct val="0"/>
            </a:spcBef>
            <a:spcAft>
              <a:spcPct val="35000"/>
            </a:spcAft>
            <a:buNone/>
          </a:pPr>
          <a:r>
            <a:rPr lang="en-US" sz="1100" kern="1200" dirty="0"/>
            <a:t>Paint, flags or stakes</a:t>
          </a:r>
        </a:p>
        <a:p>
          <a:pPr marL="0" lvl="0" indent="0" algn="l" defTabSz="488950">
            <a:lnSpc>
              <a:spcPct val="100000"/>
            </a:lnSpc>
            <a:spcBef>
              <a:spcPct val="0"/>
            </a:spcBef>
            <a:spcAft>
              <a:spcPct val="35000"/>
            </a:spcAft>
            <a:buNone/>
          </a:pPr>
          <a:r>
            <a:rPr lang="en-US" sz="1100" kern="1200" dirty="0"/>
            <a:t>APWA uniform color code</a:t>
          </a:r>
        </a:p>
        <a:p>
          <a:pPr marL="0" lvl="0" indent="0" algn="l" defTabSz="488950">
            <a:lnSpc>
              <a:spcPct val="100000"/>
            </a:lnSpc>
            <a:spcBef>
              <a:spcPct val="0"/>
            </a:spcBef>
            <a:spcAft>
              <a:spcPct val="35000"/>
            </a:spcAft>
            <a:buNone/>
          </a:pPr>
          <a:r>
            <a:rPr lang="en-US" sz="1100" kern="1200"/>
            <a:t>Communicates with excavator</a:t>
          </a:r>
        </a:p>
        <a:p>
          <a:pPr marL="0" lvl="0" indent="0" algn="l" defTabSz="488950">
            <a:lnSpc>
              <a:spcPct val="100000"/>
            </a:lnSpc>
            <a:spcBef>
              <a:spcPct val="0"/>
            </a:spcBef>
            <a:spcAft>
              <a:spcPct val="35000"/>
            </a:spcAft>
            <a:buNone/>
          </a:pPr>
          <a:r>
            <a:rPr lang="en-US" sz="1100" kern="1200" dirty="0"/>
            <a:t>Mandatory Positive Response</a:t>
          </a:r>
        </a:p>
      </dsp:txBody>
      <dsp:txXfrm>
        <a:off x="7343351" y="1816317"/>
        <a:ext cx="2079919" cy="1321897"/>
      </dsp:txXfrm>
    </dsp:sp>
    <dsp:sp modelId="{0151AC6E-5B62-44A0-90B6-253194039C9F}">
      <dsp:nvSpPr>
        <dsp:cNvPr id="0" name=""/>
        <dsp:cNvSpPr/>
      </dsp:nvSpPr>
      <dsp:spPr>
        <a:xfrm>
          <a:off x="9787257" y="254824"/>
          <a:ext cx="727971" cy="7279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8A8CA-1B02-43F8-A946-9358857EC941}">
      <dsp:nvSpPr>
        <dsp:cNvPr id="0" name=""/>
        <dsp:cNvSpPr/>
      </dsp:nvSpPr>
      <dsp:spPr>
        <a:xfrm>
          <a:off x="9787257" y="1106782"/>
          <a:ext cx="2079919" cy="65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Excavator Confirms Before Digging</a:t>
          </a:r>
          <a:endParaRPr lang="en-US" sz="1400" kern="1200"/>
        </a:p>
      </dsp:txBody>
      <dsp:txXfrm>
        <a:off x="9787257" y="1106782"/>
        <a:ext cx="2079919" cy="651867"/>
      </dsp:txXfrm>
    </dsp:sp>
    <dsp:sp modelId="{22181FA6-48BD-4B2A-87CE-1973628F403C}">
      <dsp:nvSpPr>
        <dsp:cNvPr id="0" name=""/>
        <dsp:cNvSpPr/>
      </dsp:nvSpPr>
      <dsp:spPr>
        <a:xfrm>
          <a:off x="9787257" y="1816317"/>
          <a:ext cx="2079919" cy="132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Must wait the required time before digging</a:t>
          </a:r>
        </a:p>
        <a:p>
          <a:pPr marL="0" lvl="0" indent="0" algn="l" defTabSz="488950">
            <a:lnSpc>
              <a:spcPct val="100000"/>
            </a:lnSpc>
            <a:spcBef>
              <a:spcPct val="0"/>
            </a:spcBef>
            <a:spcAft>
              <a:spcPct val="35000"/>
            </a:spcAft>
            <a:buNone/>
          </a:pPr>
          <a:r>
            <a:rPr lang="en-US" sz="1100" kern="1200"/>
            <a:t>Ensure response is received by each member listed on the ticket</a:t>
          </a:r>
        </a:p>
        <a:p>
          <a:pPr marL="0" lvl="0" indent="0" algn="l" defTabSz="488950">
            <a:lnSpc>
              <a:spcPct val="100000"/>
            </a:lnSpc>
            <a:spcBef>
              <a:spcPct val="0"/>
            </a:spcBef>
            <a:spcAft>
              <a:spcPct val="35000"/>
            </a:spcAft>
            <a:buNone/>
          </a:pPr>
          <a:r>
            <a:rPr lang="en-US" sz="1100" kern="1200"/>
            <a:t>Must dig test holes to identify and properly protect the underground facility</a:t>
          </a:r>
        </a:p>
      </dsp:txBody>
      <dsp:txXfrm>
        <a:off x="9787257" y="1816317"/>
        <a:ext cx="2079919" cy="1321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44D8-B661-4504-8FC5-F1ECAA8CB560}">
      <dsp:nvSpPr>
        <dsp:cNvPr id="0" name=""/>
        <dsp:cNvSpPr/>
      </dsp:nvSpPr>
      <dsp:spPr>
        <a:xfrm>
          <a:off x="2324876" y="52115"/>
          <a:ext cx="2501568" cy="250156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Facility Owners</a:t>
          </a:r>
        </a:p>
        <a:p>
          <a:pPr marL="0" lvl="0" indent="0" algn="ctr" defTabSz="1022350">
            <a:lnSpc>
              <a:spcPct val="90000"/>
            </a:lnSpc>
            <a:spcBef>
              <a:spcPct val="0"/>
            </a:spcBef>
            <a:spcAft>
              <a:spcPct val="35000"/>
            </a:spcAft>
            <a:buNone/>
          </a:pPr>
          <a:r>
            <a:rPr lang="en-US" sz="2300" kern="1200" dirty="0"/>
            <a:t>Locators</a:t>
          </a:r>
        </a:p>
      </dsp:txBody>
      <dsp:txXfrm>
        <a:off x="2658418" y="489890"/>
        <a:ext cx="1834483" cy="1125705"/>
      </dsp:txXfrm>
    </dsp:sp>
    <dsp:sp modelId="{5ED29CC8-B50C-419F-BAA6-C36030071B78}">
      <dsp:nvSpPr>
        <dsp:cNvPr id="0" name=""/>
        <dsp:cNvSpPr/>
      </dsp:nvSpPr>
      <dsp:spPr>
        <a:xfrm>
          <a:off x="3227525" y="1615595"/>
          <a:ext cx="2501568" cy="2501568"/>
        </a:xfrm>
        <a:prstGeom prst="ellipse">
          <a:avLst/>
        </a:prstGeom>
        <a:solidFill>
          <a:schemeClr val="accent2">
            <a:alpha val="50000"/>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OKIE811</a:t>
          </a:r>
        </a:p>
      </dsp:txBody>
      <dsp:txXfrm>
        <a:off x="3992588" y="2261834"/>
        <a:ext cx="1500940" cy="1375862"/>
      </dsp:txXfrm>
    </dsp:sp>
    <dsp:sp modelId="{48E1B492-7942-4579-A43C-8DAF08156712}">
      <dsp:nvSpPr>
        <dsp:cNvPr id="0" name=""/>
        <dsp:cNvSpPr/>
      </dsp:nvSpPr>
      <dsp:spPr>
        <a:xfrm>
          <a:off x="1422227" y="1615595"/>
          <a:ext cx="2501568" cy="2501568"/>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a:t>Excavators</a:t>
          </a:r>
        </a:p>
      </dsp:txBody>
      <dsp:txXfrm>
        <a:off x="1657791" y="2261834"/>
        <a:ext cx="1500940" cy="137586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1726B-828F-4E9D-8218-4D46592C0CEC}"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B3A2E-51B3-40F3-A2B4-C6AB2D45C4B9}" type="slidenum">
              <a:rPr lang="en-US" smtClean="0"/>
              <a:t>‹#›</a:t>
            </a:fld>
            <a:endParaRPr lang="en-US"/>
          </a:p>
        </p:txBody>
      </p:sp>
    </p:spTree>
    <p:extLst>
      <p:ext uri="{BB962C8B-B14F-4D97-AF65-F5344CB8AC3E}">
        <p14:creationId xmlns:p14="http://schemas.microsoft.com/office/powerpoint/2010/main" val="468298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a:p>
            <a:r>
              <a:rPr lang="en-US" sz="1200" kern="1200">
                <a:solidFill>
                  <a:schemeClr val="tx1"/>
                </a:solidFill>
                <a:effectLst/>
                <a:latin typeface="+mn-lt"/>
                <a:ea typeface="+mn-ea"/>
                <a:cs typeface="+mn-cs"/>
              </a:rPr>
              <a:t>This is done prior to notifying the one call center to accurately communicate to facility owner/operators and locators where the excavation is to occur. OKIE811 recommends that all excavators employ the industry best practice of white lining the proposed excavation site on all excavation projects in Oklahoma.</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95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A73BF-F149-4262-B0C0-CA1B7CBFC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53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 </a:t>
            </a:r>
          </a:p>
          <a:p>
            <a:endParaRPr lang="en-US" b="1"/>
          </a:p>
          <a:p>
            <a:r>
              <a:rPr lang="en-US" b="0"/>
              <a:t>Click to advance the notifications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In some cases, the underground facility operator will determine that their underground facilities are not within the proposed area of excavation or demolition and may deem it not necessary to mark the approximate location of underground facilities and will communicate this information to the excavator prior to the commencement of the excavation/demolition.</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Oswald" pitchFamily="2" charset="77"/>
              </a:rPr>
              <a:t>If no response from the facility operator</a:t>
            </a:r>
            <a:r>
              <a:rPr lang="en-US" sz="1600" i="1">
                <a:latin typeface="Oswald" pitchFamily="2" charset="77"/>
              </a:rPr>
              <a:t>, </a:t>
            </a:r>
            <a:r>
              <a:rPr lang="en-US" sz="1200" i="1">
                <a:latin typeface="Oswald" pitchFamily="2" charset="77"/>
              </a:rPr>
              <a:t>make a second call to Okie811 to report which facility operators have not responded and file a complaint with the OCC when pipelines are not marked or no response to the locate request has been received.</a:t>
            </a:r>
            <a:r>
              <a:rPr lang="en-US" sz="1600" i="1">
                <a:latin typeface="Oswald"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a:latin typeface="Oswald"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If an excavator has a lack of confidence with the locator or the quality of the locate marks themselves the excavator must inform the buried facility operator directly.</a:t>
            </a:r>
            <a:r>
              <a:rPr lang="en-US">
                <a:effectLst/>
              </a:rPr>
              <a:t> </a:t>
            </a:r>
            <a:endParaRPr lang="en-US" sz="1200" i="1">
              <a:latin typeface="Oswald" pitchFamily="2" charset="77"/>
            </a:endParaRP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57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Notes:</a:t>
            </a:r>
          </a:p>
          <a:p>
            <a:endParaRPr lang="en-US" b="1"/>
          </a:p>
          <a:p>
            <a:r>
              <a:rPr lang="en-US" b="0"/>
              <a:t>[Click to Advance Bullet Points]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Although technology is continuously improving, locating is not an exact science. The locate marks only provide the “Approximate Horizontal Location” and should not be taken as the exact location. Generally, the depth of the underground facility is not provided and an excavator must not assume that a depth reading is accurate.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competent excavator would employ hand dug test holes to determine the exact location of the underground facility, respect the marks and dig with caution in proximity to the locate marks and take all reasonable precautions to ensure that no damages occur.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68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Notes:</a:t>
            </a:r>
          </a:p>
          <a:p>
            <a:endParaRPr lang="en-US" b="1"/>
          </a:p>
          <a:p>
            <a:r>
              <a:rPr lang="en-US" b="0"/>
              <a:t>A locator will locate and mark the approximate location of the underground facilities so that the Excavator can use hand dug test holes 24” on either side of the marks to determine the precise location and direction of the underground facilities in advance of the excavation.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33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Notes:</a:t>
            </a:r>
          </a:p>
          <a:p>
            <a:endParaRPr lang="en-US" b="1"/>
          </a:p>
          <a:p>
            <a:r>
              <a:rPr lang="en-US" sz="1200" kern="1200">
                <a:solidFill>
                  <a:schemeClr val="tx1"/>
                </a:solidFill>
                <a:effectLst/>
                <a:latin typeface="+mn-lt"/>
                <a:ea typeface="+mn-ea"/>
                <a:cs typeface="+mn-cs"/>
              </a:rPr>
              <a:t>An excavator must understand that the operators’ locator can use various markings, methods and materials to mark the approximate location of underground facilities.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markings can appear as singles lines of stakes, paint or flags, or any combination of two or more of these depending on the unique challenges of the excavation site such as terrain, vegetation, surface material, livestock and weather.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marks will appear at sufficient intervals to provide the excavator with a clear indication of the approximate horizontal location and direction of the underground facilities within the worksite.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9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markers used to designate the approximate location of underground facilities must follow the current color code standard developed by the American Public Works Association, known as the APWA Uniform Color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Can you explain the color codes and how they are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WHITE – Defines the limits of the proposed excavation</a:t>
            </a:r>
          </a:p>
          <a:p>
            <a:r>
              <a:rPr lang="en-US" sz="1200" kern="1200" dirty="0">
                <a:solidFill>
                  <a:schemeClr val="tx1"/>
                </a:solidFill>
                <a:effectLst/>
                <a:latin typeface="+mn-lt"/>
                <a:ea typeface="+mn-ea"/>
                <a:cs typeface="+mn-cs"/>
              </a:rPr>
              <a:t>PINK – Temporary Survey Marks</a:t>
            </a:r>
          </a:p>
          <a:p>
            <a:r>
              <a:rPr lang="en-US" sz="1200" kern="1200" dirty="0">
                <a:solidFill>
                  <a:schemeClr val="tx1"/>
                </a:solidFill>
                <a:effectLst/>
                <a:latin typeface="+mn-lt"/>
                <a:ea typeface="+mn-ea"/>
                <a:cs typeface="+mn-cs"/>
              </a:rPr>
              <a:t>RED – Electric power lines, cables, conduit and lighting cables</a:t>
            </a:r>
          </a:p>
          <a:p>
            <a:r>
              <a:rPr lang="en-US" sz="1200" kern="1200" dirty="0">
                <a:solidFill>
                  <a:schemeClr val="tx1"/>
                </a:solidFill>
                <a:effectLst/>
                <a:latin typeface="+mn-lt"/>
                <a:ea typeface="+mn-ea"/>
                <a:cs typeface="+mn-cs"/>
              </a:rPr>
              <a:t>YELLOW – Gas, oil, petroleum and gaseous materials</a:t>
            </a:r>
          </a:p>
          <a:p>
            <a:r>
              <a:rPr lang="en-US" sz="1200" kern="1200" dirty="0">
                <a:solidFill>
                  <a:schemeClr val="tx1"/>
                </a:solidFill>
                <a:effectLst/>
                <a:latin typeface="+mn-lt"/>
                <a:ea typeface="+mn-ea"/>
                <a:cs typeface="+mn-cs"/>
              </a:rPr>
              <a:t>ORANGE – Telephone, cable, TV, communication, alarm and signal lines</a:t>
            </a:r>
          </a:p>
          <a:p>
            <a:r>
              <a:rPr lang="en-US" sz="1200" kern="1200" dirty="0">
                <a:solidFill>
                  <a:schemeClr val="tx1"/>
                </a:solidFill>
                <a:effectLst/>
                <a:latin typeface="+mn-lt"/>
                <a:ea typeface="+mn-ea"/>
                <a:cs typeface="+mn-cs"/>
              </a:rPr>
              <a:t>BLUE – Potable water</a:t>
            </a:r>
          </a:p>
          <a:p>
            <a:r>
              <a:rPr lang="en-US" sz="1200" kern="1200" dirty="0">
                <a:solidFill>
                  <a:schemeClr val="tx1"/>
                </a:solidFill>
                <a:effectLst/>
                <a:latin typeface="+mn-lt"/>
                <a:ea typeface="+mn-ea"/>
                <a:cs typeface="+mn-cs"/>
              </a:rPr>
              <a:t>GREEN – Sanitary sewers, storm sewers, culvert and drain lines</a:t>
            </a:r>
          </a:p>
          <a:p>
            <a:r>
              <a:rPr lang="en-US" sz="1200" kern="1200" dirty="0">
                <a:solidFill>
                  <a:schemeClr val="tx1"/>
                </a:solidFill>
                <a:effectLst/>
                <a:latin typeface="+mn-lt"/>
                <a:ea typeface="+mn-ea"/>
                <a:cs typeface="+mn-cs"/>
              </a:rPr>
              <a:t>PURPLE – Irrigation, reclaimed water, slurry lines or pipes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0BDC3688-D553-7641-884B-0BFFF9593143}" type="slidenum">
              <a:rPr lang="en-US" smtClean="0"/>
              <a:t>22</a:t>
            </a:fld>
            <a:endParaRPr lang="en-US"/>
          </a:p>
        </p:txBody>
      </p:sp>
    </p:spTree>
    <p:extLst>
      <p:ext uri="{BB962C8B-B14F-4D97-AF65-F5344CB8AC3E}">
        <p14:creationId xmlns:p14="http://schemas.microsoft.com/office/powerpoint/2010/main" val="51934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4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DC3688-D553-7641-884B-0BFFF9593143}" type="slidenum">
              <a:rPr lang="en-US" smtClean="0"/>
              <a:t>25</a:t>
            </a:fld>
            <a:endParaRPr lang="en-US"/>
          </a:p>
        </p:txBody>
      </p:sp>
    </p:spTree>
    <p:extLst>
      <p:ext uri="{BB962C8B-B14F-4D97-AF65-F5344CB8AC3E}">
        <p14:creationId xmlns:p14="http://schemas.microsoft.com/office/powerpoint/2010/main" val="303957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DC3688-D553-7641-884B-0BFFF9593143}" type="slidenum">
              <a:rPr lang="en-US" smtClean="0"/>
              <a:t>26</a:t>
            </a:fld>
            <a:endParaRPr lang="en-US"/>
          </a:p>
        </p:txBody>
      </p:sp>
    </p:spTree>
    <p:extLst>
      <p:ext uri="{BB962C8B-B14F-4D97-AF65-F5344CB8AC3E}">
        <p14:creationId xmlns:p14="http://schemas.microsoft.com/office/powerpoint/2010/main" val="354681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DC3688-D553-7641-884B-0BFFF9593143}" type="slidenum">
              <a:rPr lang="en-US" smtClean="0"/>
              <a:t>27</a:t>
            </a:fld>
            <a:endParaRPr lang="en-US"/>
          </a:p>
        </p:txBody>
      </p:sp>
    </p:spTree>
    <p:extLst>
      <p:ext uri="{BB962C8B-B14F-4D97-AF65-F5344CB8AC3E}">
        <p14:creationId xmlns:p14="http://schemas.microsoft.com/office/powerpoint/2010/main" val="314333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a:p>
            <a:r>
              <a:rPr lang="en-US" b="0"/>
              <a:t>[Click to advance]</a:t>
            </a:r>
          </a:p>
          <a:p>
            <a:endParaRPr lang="en-US" b="0"/>
          </a:p>
          <a:p>
            <a:r>
              <a:rPr lang="en-US" b="0"/>
              <a:t>Describe the use of each of the different types of 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90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DC3688-D553-7641-884B-0BFFF9593143}" type="slidenum">
              <a:rPr lang="en-US" smtClean="0"/>
              <a:t>28</a:t>
            </a:fld>
            <a:endParaRPr lang="en-US"/>
          </a:p>
        </p:txBody>
      </p:sp>
    </p:spTree>
    <p:extLst>
      <p:ext uri="{BB962C8B-B14F-4D97-AF65-F5344CB8AC3E}">
        <p14:creationId xmlns:p14="http://schemas.microsoft.com/office/powerpoint/2010/main" val="121742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0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There is absolutely no piggy-backing on One Call/Dig tickets allowed. Providing Notification is NOT the same as obtaining approval to excavate. Notification is the process of advising the operators of underground facilities of the imminent intent to excavate, or disturb the ground, and request that they identify and mark the approximate horizontal locations of their underground facilities at the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26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2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6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45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2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Instructor Note:</a:t>
            </a:r>
          </a:p>
          <a:p>
            <a:endParaRPr lang="en-US" b="1"/>
          </a:p>
          <a:p>
            <a:r>
              <a:rPr lang="en-US" b="0"/>
              <a:t>[CLICK TO ADVANCE]</a:t>
            </a:r>
          </a:p>
          <a:p>
            <a:endParaRPr lang="en-US" b="0"/>
          </a:p>
          <a:p>
            <a:r>
              <a:rPr lang="en-US" b="0"/>
              <a:t>Describe each of the steps within the OKIE811 notification process. </a:t>
            </a:r>
          </a:p>
          <a:p>
            <a:endParaRPr lang="en-US" b="0"/>
          </a:p>
          <a:p>
            <a:r>
              <a:rPr lang="en-US" b="0"/>
              <a:t>Ask students to predict the next steps.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C3688-D553-7641-884B-0BFFF959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8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5826-CEE4-4F63-A73E-0E2D80AD40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5592BB-92F7-48AC-A94B-944E40B49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72FA6-0B55-4DF7-97D3-159937F31DA8}"/>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B9839710-9C68-4B40-9D3D-00BDA6666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3A16C-0341-40F0-A0B3-D32E7559DE88}"/>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179431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EE30-BC67-4DBB-9FA1-8566282BE3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E43966-BE4B-46F8-81CD-0EC60F697A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9E828-D85D-411D-8E7E-ADD900556528}"/>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6BC9E451-5BE7-43D0-8A20-DD931EEA5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51A6F-8A95-40A6-825B-734BA29260B4}"/>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329322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4B810-67B4-43D8-8B56-6242EA1FD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A8EBC4-7DE8-4E24-AC77-1001F68BB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9110A-1376-400D-8922-07C3D6CE0BAA}"/>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A01965B6-1F2A-4908-A246-E95A3ADF9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A056D-6A42-4084-A0AA-7EFC36C9A201}"/>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276203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_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40CEC4-131A-46BD-8476-F2DA7A14BE27}" type="slidenum">
              <a:rPr lang="en-US" smtClean="0"/>
              <a:t>‹#›</a:t>
            </a:fld>
            <a:endParaRPr lang="en-US"/>
          </a:p>
        </p:txBody>
      </p:sp>
    </p:spTree>
    <p:extLst>
      <p:ext uri="{BB962C8B-B14F-4D97-AF65-F5344CB8AC3E}">
        <p14:creationId xmlns:p14="http://schemas.microsoft.com/office/powerpoint/2010/main" val="392755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ofolio_0">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40CEC4-131A-46BD-8476-F2DA7A14BE27}" type="slidenum">
              <a:rPr lang="en-US" smtClean="0"/>
              <a:t>‹#›</a:t>
            </a:fld>
            <a:endParaRPr lang="en-US"/>
          </a:p>
        </p:txBody>
      </p:sp>
      <p:sp>
        <p:nvSpPr>
          <p:cNvPr id="6" name="Picture Placeholder 7"/>
          <p:cNvSpPr>
            <a:spLocks noGrp="1"/>
          </p:cNvSpPr>
          <p:nvPr>
            <p:ph type="pic" sz="quarter" idx="13"/>
          </p:nvPr>
        </p:nvSpPr>
        <p:spPr>
          <a:xfrm>
            <a:off x="0" y="1204278"/>
            <a:ext cx="2530475" cy="2361882"/>
          </a:xfrm>
        </p:spPr>
        <p:txBody>
          <a:bodyPr/>
          <a:lstStyle/>
          <a:p>
            <a:endParaRPr lang="en-US"/>
          </a:p>
        </p:txBody>
      </p:sp>
      <p:sp>
        <p:nvSpPr>
          <p:cNvPr id="7" name="Picture Placeholder 7"/>
          <p:cNvSpPr>
            <a:spLocks noGrp="1"/>
          </p:cNvSpPr>
          <p:nvPr>
            <p:ph type="pic" sz="quarter" idx="14"/>
          </p:nvPr>
        </p:nvSpPr>
        <p:spPr>
          <a:xfrm>
            <a:off x="2576195" y="1204278"/>
            <a:ext cx="2530475" cy="2361882"/>
          </a:xfrm>
        </p:spPr>
        <p:txBody>
          <a:bodyPr/>
          <a:lstStyle/>
          <a:p>
            <a:endParaRPr lang="en-US"/>
          </a:p>
        </p:txBody>
      </p:sp>
      <p:sp>
        <p:nvSpPr>
          <p:cNvPr id="8" name="Picture Placeholder 7"/>
          <p:cNvSpPr>
            <a:spLocks noGrp="1"/>
          </p:cNvSpPr>
          <p:nvPr>
            <p:ph type="pic" sz="quarter" idx="15"/>
          </p:nvPr>
        </p:nvSpPr>
        <p:spPr>
          <a:xfrm>
            <a:off x="5152388" y="1204278"/>
            <a:ext cx="2530475" cy="2361882"/>
          </a:xfrm>
        </p:spPr>
        <p:txBody>
          <a:bodyPr/>
          <a:lstStyle/>
          <a:p>
            <a:endParaRPr lang="en-US"/>
          </a:p>
        </p:txBody>
      </p:sp>
      <p:sp>
        <p:nvSpPr>
          <p:cNvPr id="9" name="Picture Placeholder 7"/>
          <p:cNvSpPr>
            <a:spLocks noGrp="1"/>
          </p:cNvSpPr>
          <p:nvPr>
            <p:ph type="pic" sz="quarter" idx="16"/>
          </p:nvPr>
        </p:nvSpPr>
        <p:spPr>
          <a:xfrm>
            <a:off x="0" y="3566160"/>
            <a:ext cx="2530475" cy="2361882"/>
          </a:xfrm>
        </p:spPr>
        <p:txBody>
          <a:bodyPr/>
          <a:lstStyle/>
          <a:p>
            <a:endParaRPr lang="en-US"/>
          </a:p>
        </p:txBody>
      </p:sp>
      <p:sp>
        <p:nvSpPr>
          <p:cNvPr id="10" name="Picture Placeholder 7"/>
          <p:cNvSpPr>
            <a:spLocks noGrp="1"/>
          </p:cNvSpPr>
          <p:nvPr>
            <p:ph type="pic" sz="quarter" idx="17"/>
          </p:nvPr>
        </p:nvSpPr>
        <p:spPr>
          <a:xfrm>
            <a:off x="2576194" y="3566160"/>
            <a:ext cx="2530475" cy="2361882"/>
          </a:xfrm>
        </p:spPr>
        <p:txBody>
          <a:bodyPr/>
          <a:lstStyle/>
          <a:p>
            <a:endParaRPr lang="en-US"/>
          </a:p>
        </p:txBody>
      </p:sp>
      <p:sp>
        <p:nvSpPr>
          <p:cNvPr id="11" name="Picture Placeholder 7"/>
          <p:cNvSpPr>
            <a:spLocks noGrp="1"/>
          </p:cNvSpPr>
          <p:nvPr>
            <p:ph type="pic" sz="quarter" idx="18"/>
          </p:nvPr>
        </p:nvSpPr>
        <p:spPr>
          <a:xfrm>
            <a:off x="5152388" y="3566160"/>
            <a:ext cx="2530475" cy="2361882"/>
          </a:xfrm>
        </p:spPr>
        <p:txBody>
          <a:bodyPr/>
          <a:lstStyle/>
          <a:p>
            <a:endParaRPr lang="en-US"/>
          </a:p>
        </p:txBody>
      </p:sp>
      <p:sp>
        <p:nvSpPr>
          <p:cNvPr id="12" name="Picture Placeholder 7"/>
          <p:cNvSpPr>
            <a:spLocks noGrp="1"/>
          </p:cNvSpPr>
          <p:nvPr>
            <p:ph type="pic" sz="quarter" idx="19"/>
          </p:nvPr>
        </p:nvSpPr>
        <p:spPr>
          <a:xfrm>
            <a:off x="7728582" y="1204278"/>
            <a:ext cx="2530475" cy="2361882"/>
          </a:xfrm>
        </p:spPr>
        <p:txBody>
          <a:bodyPr/>
          <a:lstStyle/>
          <a:p>
            <a:endParaRPr lang="en-US"/>
          </a:p>
        </p:txBody>
      </p:sp>
      <p:sp>
        <p:nvSpPr>
          <p:cNvPr id="13" name="Picture Placeholder 7"/>
          <p:cNvSpPr>
            <a:spLocks noGrp="1"/>
          </p:cNvSpPr>
          <p:nvPr>
            <p:ph type="pic" sz="quarter" idx="20"/>
          </p:nvPr>
        </p:nvSpPr>
        <p:spPr>
          <a:xfrm>
            <a:off x="10304775" y="1204278"/>
            <a:ext cx="2530475" cy="2361882"/>
          </a:xfrm>
        </p:spPr>
        <p:txBody>
          <a:bodyPr/>
          <a:lstStyle/>
          <a:p>
            <a:endParaRPr lang="en-US"/>
          </a:p>
        </p:txBody>
      </p:sp>
      <p:sp>
        <p:nvSpPr>
          <p:cNvPr id="14" name="Picture Placeholder 7"/>
          <p:cNvSpPr>
            <a:spLocks noGrp="1"/>
          </p:cNvSpPr>
          <p:nvPr>
            <p:ph type="pic" sz="quarter" idx="21"/>
          </p:nvPr>
        </p:nvSpPr>
        <p:spPr>
          <a:xfrm>
            <a:off x="7728581" y="3566160"/>
            <a:ext cx="2530475" cy="2361882"/>
          </a:xfrm>
        </p:spPr>
        <p:txBody>
          <a:bodyPr/>
          <a:lstStyle/>
          <a:p>
            <a:endParaRPr lang="en-US"/>
          </a:p>
        </p:txBody>
      </p:sp>
      <p:sp>
        <p:nvSpPr>
          <p:cNvPr id="15" name="Picture Placeholder 7"/>
          <p:cNvSpPr>
            <a:spLocks noGrp="1"/>
          </p:cNvSpPr>
          <p:nvPr>
            <p:ph type="pic" sz="quarter" idx="22"/>
          </p:nvPr>
        </p:nvSpPr>
        <p:spPr>
          <a:xfrm>
            <a:off x="10304775" y="3566160"/>
            <a:ext cx="2530475" cy="2361882"/>
          </a:xfrm>
        </p:spPr>
        <p:txBody>
          <a:bodyPr/>
          <a:lstStyle/>
          <a:p>
            <a:endParaRPr lang="en-US"/>
          </a:p>
        </p:txBody>
      </p:sp>
    </p:spTree>
    <p:extLst>
      <p:ext uri="{BB962C8B-B14F-4D97-AF65-F5344CB8AC3E}">
        <p14:creationId xmlns:p14="http://schemas.microsoft.com/office/powerpoint/2010/main" val="24135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ofolio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40CEC4-131A-46BD-8476-F2DA7A14BE27}" type="slidenum">
              <a:rPr lang="en-US" smtClean="0"/>
              <a:t>‹#›</a:t>
            </a:fld>
            <a:endParaRPr lang="en-US"/>
          </a:p>
        </p:txBody>
      </p:sp>
      <p:sp>
        <p:nvSpPr>
          <p:cNvPr id="8" name="Picture Placeholder 7"/>
          <p:cNvSpPr>
            <a:spLocks noGrp="1"/>
          </p:cNvSpPr>
          <p:nvPr>
            <p:ph type="pic" sz="quarter" idx="13"/>
          </p:nvPr>
        </p:nvSpPr>
        <p:spPr>
          <a:xfrm>
            <a:off x="1889125" y="808038"/>
            <a:ext cx="2530475" cy="2361882"/>
          </a:xfrm>
        </p:spPr>
        <p:txBody>
          <a:bodyPr/>
          <a:lstStyle/>
          <a:p>
            <a:endParaRPr lang="en-US"/>
          </a:p>
        </p:txBody>
      </p:sp>
      <p:sp>
        <p:nvSpPr>
          <p:cNvPr id="9" name="Picture Placeholder 7"/>
          <p:cNvSpPr>
            <a:spLocks noGrp="1"/>
          </p:cNvSpPr>
          <p:nvPr>
            <p:ph type="pic" sz="quarter" idx="14"/>
          </p:nvPr>
        </p:nvSpPr>
        <p:spPr>
          <a:xfrm>
            <a:off x="4906645" y="808038"/>
            <a:ext cx="2530475" cy="2361882"/>
          </a:xfrm>
        </p:spPr>
        <p:txBody>
          <a:bodyPr/>
          <a:lstStyle/>
          <a:p>
            <a:endParaRPr lang="en-US"/>
          </a:p>
        </p:txBody>
      </p:sp>
      <p:sp>
        <p:nvSpPr>
          <p:cNvPr id="10" name="Picture Placeholder 7"/>
          <p:cNvSpPr>
            <a:spLocks noGrp="1"/>
          </p:cNvSpPr>
          <p:nvPr>
            <p:ph type="pic" sz="quarter" idx="15"/>
          </p:nvPr>
        </p:nvSpPr>
        <p:spPr>
          <a:xfrm>
            <a:off x="7924165" y="808038"/>
            <a:ext cx="2530475" cy="2361882"/>
          </a:xfrm>
        </p:spPr>
        <p:txBody>
          <a:bodyPr/>
          <a:lstStyle/>
          <a:p>
            <a:endParaRPr lang="en-US"/>
          </a:p>
        </p:txBody>
      </p:sp>
      <p:sp>
        <p:nvSpPr>
          <p:cNvPr id="11" name="Picture Placeholder 7"/>
          <p:cNvSpPr>
            <a:spLocks noGrp="1"/>
          </p:cNvSpPr>
          <p:nvPr>
            <p:ph type="pic" sz="quarter" idx="16"/>
          </p:nvPr>
        </p:nvSpPr>
        <p:spPr>
          <a:xfrm>
            <a:off x="1889125" y="3582194"/>
            <a:ext cx="2530475" cy="2361882"/>
          </a:xfrm>
        </p:spPr>
        <p:txBody>
          <a:bodyPr/>
          <a:lstStyle/>
          <a:p>
            <a:endParaRPr lang="en-US"/>
          </a:p>
        </p:txBody>
      </p:sp>
      <p:sp>
        <p:nvSpPr>
          <p:cNvPr id="12" name="Picture Placeholder 7"/>
          <p:cNvSpPr>
            <a:spLocks noGrp="1"/>
          </p:cNvSpPr>
          <p:nvPr>
            <p:ph type="pic" sz="quarter" idx="17"/>
          </p:nvPr>
        </p:nvSpPr>
        <p:spPr>
          <a:xfrm>
            <a:off x="4906645" y="3582194"/>
            <a:ext cx="2530475" cy="2361882"/>
          </a:xfrm>
        </p:spPr>
        <p:txBody>
          <a:bodyPr/>
          <a:lstStyle/>
          <a:p>
            <a:endParaRPr lang="en-US"/>
          </a:p>
        </p:txBody>
      </p:sp>
      <p:sp>
        <p:nvSpPr>
          <p:cNvPr id="13" name="Picture Placeholder 7"/>
          <p:cNvSpPr>
            <a:spLocks noGrp="1"/>
          </p:cNvSpPr>
          <p:nvPr>
            <p:ph type="pic" sz="quarter" idx="18"/>
          </p:nvPr>
        </p:nvSpPr>
        <p:spPr>
          <a:xfrm>
            <a:off x="7924165" y="3582194"/>
            <a:ext cx="2530475" cy="2361882"/>
          </a:xfrm>
        </p:spPr>
        <p:txBody>
          <a:bodyPr/>
          <a:lstStyle/>
          <a:p>
            <a:endParaRPr lang="en-US"/>
          </a:p>
        </p:txBody>
      </p:sp>
    </p:spTree>
    <p:extLst>
      <p:ext uri="{BB962C8B-B14F-4D97-AF65-F5344CB8AC3E}">
        <p14:creationId xmlns:p14="http://schemas.microsoft.com/office/powerpoint/2010/main" val="288041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ortofolio_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700880" y="2503023"/>
            <a:ext cx="1426464" cy="1335024"/>
          </a:xfrm>
        </p:spPr>
        <p:txBody>
          <a:bodyPr/>
          <a:lstStyle/>
          <a:p>
            <a:endParaRPr lang="en-US"/>
          </a:p>
        </p:txBody>
      </p:sp>
      <p:sp>
        <p:nvSpPr>
          <p:cNvPr id="9" name="Picture Placeholder 7"/>
          <p:cNvSpPr>
            <a:spLocks noGrp="1"/>
          </p:cNvSpPr>
          <p:nvPr>
            <p:ph type="pic" sz="quarter" idx="14"/>
          </p:nvPr>
        </p:nvSpPr>
        <p:spPr>
          <a:xfrm>
            <a:off x="2700880" y="744477"/>
            <a:ext cx="1426464" cy="1335024"/>
          </a:xfrm>
        </p:spPr>
        <p:txBody>
          <a:bodyPr/>
          <a:lstStyle/>
          <a:p>
            <a:endParaRPr lang="en-US"/>
          </a:p>
        </p:txBody>
      </p:sp>
      <p:sp>
        <p:nvSpPr>
          <p:cNvPr id="11" name="Picture Placeholder 7"/>
          <p:cNvSpPr>
            <a:spLocks noGrp="1"/>
          </p:cNvSpPr>
          <p:nvPr>
            <p:ph type="pic" sz="quarter" idx="16"/>
          </p:nvPr>
        </p:nvSpPr>
        <p:spPr>
          <a:xfrm>
            <a:off x="2700880" y="4261569"/>
            <a:ext cx="1426464" cy="1335024"/>
          </a:xfrm>
        </p:spPr>
        <p:txBody>
          <a:bodyPr/>
          <a:lstStyle/>
          <a:p>
            <a:endParaRPr lang="en-US"/>
          </a:p>
        </p:txBody>
      </p:sp>
      <p:sp>
        <p:nvSpPr>
          <p:cNvPr id="5" name="Picture Placeholder 7"/>
          <p:cNvSpPr>
            <a:spLocks noGrp="1"/>
          </p:cNvSpPr>
          <p:nvPr>
            <p:ph type="pic" sz="quarter" idx="17"/>
          </p:nvPr>
        </p:nvSpPr>
        <p:spPr>
          <a:xfrm>
            <a:off x="5976257" y="0"/>
            <a:ext cx="6215743" cy="6858000"/>
          </a:xfrm>
        </p:spPr>
        <p:txBody>
          <a:bodyPr/>
          <a:lstStyle/>
          <a:p>
            <a:endParaRPr lang="en-US"/>
          </a:p>
        </p:txBody>
      </p:sp>
    </p:spTree>
    <p:extLst>
      <p:ext uri="{BB962C8B-B14F-4D97-AF65-F5344CB8AC3E}">
        <p14:creationId xmlns:p14="http://schemas.microsoft.com/office/powerpoint/2010/main" val="4404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ortofolio_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700880" y="2503023"/>
            <a:ext cx="1426464" cy="1335024"/>
          </a:xfrm>
        </p:spPr>
        <p:txBody>
          <a:bodyPr/>
          <a:lstStyle/>
          <a:p>
            <a:endParaRPr lang="en-US"/>
          </a:p>
        </p:txBody>
      </p:sp>
      <p:sp>
        <p:nvSpPr>
          <p:cNvPr id="9" name="Picture Placeholder 7"/>
          <p:cNvSpPr>
            <a:spLocks noGrp="1"/>
          </p:cNvSpPr>
          <p:nvPr>
            <p:ph type="pic" sz="quarter" idx="14"/>
          </p:nvPr>
        </p:nvSpPr>
        <p:spPr>
          <a:xfrm>
            <a:off x="2700880" y="744477"/>
            <a:ext cx="1426464" cy="1335024"/>
          </a:xfrm>
        </p:spPr>
        <p:txBody>
          <a:bodyPr/>
          <a:lstStyle/>
          <a:p>
            <a:endParaRPr lang="en-US"/>
          </a:p>
        </p:txBody>
      </p:sp>
      <p:sp>
        <p:nvSpPr>
          <p:cNvPr id="11" name="Picture Placeholder 7"/>
          <p:cNvSpPr>
            <a:spLocks noGrp="1"/>
          </p:cNvSpPr>
          <p:nvPr>
            <p:ph type="pic" sz="quarter" idx="16"/>
          </p:nvPr>
        </p:nvSpPr>
        <p:spPr>
          <a:xfrm>
            <a:off x="2700880" y="4261569"/>
            <a:ext cx="1426464" cy="1335024"/>
          </a:xfrm>
        </p:spPr>
        <p:txBody>
          <a:bodyPr/>
          <a:lstStyle/>
          <a:p>
            <a:endParaRPr lang="en-US"/>
          </a:p>
        </p:txBody>
      </p:sp>
    </p:spTree>
    <p:extLst>
      <p:ext uri="{BB962C8B-B14F-4D97-AF65-F5344CB8AC3E}">
        <p14:creationId xmlns:p14="http://schemas.microsoft.com/office/powerpoint/2010/main" val="392987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ortofolio_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774685" y="2525325"/>
            <a:ext cx="1426464" cy="1335024"/>
          </a:xfrm>
        </p:spPr>
        <p:txBody>
          <a:bodyPr/>
          <a:lstStyle/>
          <a:p>
            <a:endParaRPr lang="en-US"/>
          </a:p>
        </p:txBody>
      </p:sp>
      <p:sp>
        <p:nvSpPr>
          <p:cNvPr id="9" name="Picture Placeholder 7"/>
          <p:cNvSpPr>
            <a:spLocks noGrp="1"/>
          </p:cNvSpPr>
          <p:nvPr>
            <p:ph type="pic" sz="quarter" idx="14"/>
          </p:nvPr>
        </p:nvSpPr>
        <p:spPr>
          <a:xfrm>
            <a:off x="7774685" y="766779"/>
            <a:ext cx="1426464" cy="1335024"/>
          </a:xfrm>
        </p:spPr>
        <p:txBody>
          <a:bodyPr/>
          <a:lstStyle/>
          <a:p>
            <a:endParaRPr lang="en-US"/>
          </a:p>
        </p:txBody>
      </p:sp>
      <p:sp>
        <p:nvSpPr>
          <p:cNvPr id="11" name="Picture Placeholder 7"/>
          <p:cNvSpPr>
            <a:spLocks noGrp="1"/>
          </p:cNvSpPr>
          <p:nvPr>
            <p:ph type="pic" sz="quarter" idx="16"/>
          </p:nvPr>
        </p:nvSpPr>
        <p:spPr>
          <a:xfrm>
            <a:off x="7774685" y="4283871"/>
            <a:ext cx="1426464" cy="1335024"/>
          </a:xfrm>
        </p:spPr>
        <p:txBody>
          <a:bodyPr/>
          <a:lstStyle/>
          <a:p>
            <a:endParaRPr lang="en-US"/>
          </a:p>
        </p:txBody>
      </p:sp>
    </p:spTree>
    <p:extLst>
      <p:ext uri="{BB962C8B-B14F-4D97-AF65-F5344CB8AC3E}">
        <p14:creationId xmlns:p14="http://schemas.microsoft.com/office/powerpoint/2010/main" val="33092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fotolio_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40CEC4-131A-46BD-8476-F2DA7A14BE27}" type="slidenum">
              <a:rPr lang="en-US" smtClean="0"/>
              <a:t>‹#›</a:t>
            </a:fld>
            <a:endParaRPr lang="en-US"/>
          </a:p>
        </p:txBody>
      </p:sp>
      <p:sp>
        <p:nvSpPr>
          <p:cNvPr id="7" name="Picture Placeholder 7"/>
          <p:cNvSpPr>
            <a:spLocks noGrp="1"/>
          </p:cNvSpPr>
          <p:nvPr>
            <p:ph type="pic" sz="quarter" idx="13"/>
          </p:nvPr>
        </p:nvSpPr>
        <p:spPr>
          <a:xfrm>
            <a:off x="1706245" y="2072958"/>
            <a:ext cx="2530475" cy="2361882"/>
          </a:xfrm>
        </p:spPr>
        <p:txBody>
          <a:bodyPr/>
          <a:lstStyle/>
          <a:p>
            <a:endParaRPr lang="en-US"/>
          </a:p>
        </p:txBody>
      </p:sp>
      <p:sp>
        <p:nvSpPr>
          <p:cNvPr id="8" name="Picture Placeholder 7"/>
          <p:cNvSpPr>
            <a:spLocks noGrp="1"/>
          </p:cNvSpPr>
          <p:nvPr>
            <p:ph type="pic" sz="quarter" idx="14"/>
          </p:nvPr>
        </p:nvSpPr>
        <p:spPr>
          <a:xfrm>
            <a:off x="4723765" y="2072958"/>
            <a:ext cx="2530475" cy="2361882"/>
          </a:xfrm>
        </p:spPr>
        <p:txBody>
          <a:bodyPr/>
          <a:lstStyle/>
          <a:p>
            <a:endParaRPr lang="en-US"/>
          </a:p>
        </p:txBody>
      </p:sp>
      <p:sp>
        <p:nvSpPr>
          <p:cNvPr id="9" name="Picture Placeholder 7"/>
          <p:cNvSpPr>
            <a:spLocks noGrp="1"/>
          </p:cNvSpPr>
          <p:nvPr>
            <p:ph type="pic" sz="quarter" idx="15"/>
          </p:nvPr>
        </p:nvSpPr>
        <p:spPr>
          <a:xfrm>
            <a:off x="7741285" y="2072958"/>
            <a:ext cx="2530475" cy="2361882"/>
          </a:xfrm>
        </p:spPr>
        <p:txBody>
          <a:bodyPr/>
          <a:lstStyle/>
          <a:p>
            <a:endParaRPr lang="en-US"/>
          </a:p>
        </p:txBody>
      </p:sp>
    </p:spTree>
    <p:extLst>
      <p:ext uri="{BB962C8B-B14F-4D97-AF65-F5344CB8AC3E}">
        <p14:creationId xmlns:p14="http://schemas.microsoft.com/office/powerpoint/2010/main" val="37284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rtofolio_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40CEC4-131A-46BD-8476-F2DA7A14BE27}" type="slidenum">
              <a:rPr lang="en-US" smtClean="0"/>
              <a:t>‹#›</a:t>
            </a:fld>
            <a:endParaRPr lang="en-US"/>
          </a:p>
        </p:txBody>
      </p:sp>
      <p:sp>
        <p:nvSpPr>
          <p:cNvPr id="8" name="Picture Placeholder 7"/>
          <p:cNvSpPr>
            <a:spLocks noGrp="1"/>
          </p:cNvSpPr>
          <p:nvPr>
            <p:ph type="pic" sz="quarter" idx="14"/>
          </p:nvPr>
        </p:nvSpPr>
        <p:spPr>
          <a:xfrm>
            <a:off x="548005" y="2011998"/>
            <a:ext cx="5258435" cy="2361882"/>
          </a:xfrm>
        </p:spPr>
        <p:txBody>
          <a:bodyPr/>
          <a:lstStyle/>
          <a:p>
            <a:endParaRPr lang="en-US"/>
          </a:p>
        </p:txBody>
      </p:sp>
      <p:sp>
        <p:nvSpPr>
          <p:cNvPr id="9" name="Picture Placeholder 7"/>
          <p:cNvSpPr>
            <a:spLocks noGrp="1"/>
          </p:cNvSpPr>
          <p:nvPr>
            <p:ph type="pic" sz="quarter" idx="15"/>
          </p:nvPr>
        </p:nvSpPr>
        <p:spPr>
          <a:xfrm>
            <a:off x="6308725" y="2011998"/>
            <a:ext cx="5410835" cy="2361882"/>
          </a:xfrm>
        </p:spPr>
        <p:txBody>
          <a:bodyPr/>
          <a:lstStyle/>
          <a:p>
            <a:endParaRPr lang="en-US"/>
          </a:p>
        </p:txBody>
      </p:sp>
    </p:spTree>
    <p:extLst>
      <p:ext uri="{BB962C8B-B14F-4D97-AF65-F5344CB8AC3E}">
        <p14:creationId xmlns:p14="http://schemas.microsoft.com/office/powerpoint/2010/main" val="253153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9BA5-C611-4F88-B14F-FEB6D2FF6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A37A2-62E3-4996-AB86-ED84EC47CC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3F1C4-086E-48A7-A4BE-B3D82E4D9934}"/>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74B7D76C-06DB-4F2A-B6C6-3D3EF8D72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3E3E2-4BE6-436B-9BA6-45979BD01644}"/>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333052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ortofolio_4">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240CEC4-131A-46BD-8476-F2DA7A14BE27}" type="slidenum">
              <a:rPr lang="en-US" smtClean="0"/>
              <a:t>‹#›</a:t>
            </a:fld>
            <a:endParaRPr lang="en-US"/>
          </a:p>
        </p:txBody>
      </p:sp>
      <p:sp>
        <p:nvSpPr>
          <p:cNvPr id="8" name="Picture Placeholder 7"/>
          <p:cNvSpPr>
            <a:spLocks noGrp="1"/>
          </p:cNvSpPr>
          <p:nvPr>
            <p:ph type="pic" sz="quarter" idx="13"/>
          </p:nvPr>
        </p:nvSpPr>
        <p:spPr>
          <a:xfrm>
            <a:off x="0" y="-7144"/>
            <a:ext cx="5273040" cy="6865143"/>
          </a:xfrm>
        </p:spPr>
        <p:txBody>
          <a:bodyPr/>
          <a:lstStyle/>
          <a:p>
            <a:endParaRPr lang="en-US"/>
          </a:p>
        </p:txBody>
      </p:sp>
      <p:sp>
        <p:nvSpPr>
          <p:cNvPr id="9" name="Picture Placeholder 7"/>
          <p:cNvSpPr>
            <a:spLocks noGrp="1"/>
          </p:cNvSpPr>
          <p:nvPr>
            <p:ph type="pic" sz="quarter" idx="14"/>
          </p:nvPr>
        </p:nvSpPr>
        <p:spPr>
          <a:xfrm>
            <a:off x="5546725" y="2118678"/>
            <a:ext cx="2530475" cy="2361882"/>
          </a:xfrm>
        </p:spPr>
        <p:txBody>
          <a:bodyPr/>
          <a:lstStyle/>
          <a:p>
            <a:endParaRPr lang="en-US"/>
          </a:p>
        </p:txBody>
      </p:sp>
      <p:sp>
        <p:nvSpPr>
          <p:cNvPr id="10" name="Picture Placeholder 7"/>
          <p:cNvSpPr>
            <a:spLocks noGrp="1"/>
          </p:cNvSpPr>
          <p:nvPr>
            <p:ph type="pic" sz="quarter" idx="15"/>
          </p:nvPr>
        </p:nvSpPr>
        <p:spPr>
          <a:xfrm>
            <a:off x="8823325" y="2118678"/>
            <a:ext cx="2530475" cy="2361882"/>
          </a:xfrm>
        </p:spPr>
        <p:txBody>
          <a:bodyPr/>
          <a:lstStyle/>
          <a:p>
            <a:endParaRPr lang="en-US"/>
          </a:p>
        </p:txBody>
      </p:sp>
    </p:spTree>
    <p:extLst>
      <p:ext uri="{BB962C8B-B14F-4D97-AF65-F5344CB8AC3E}">
        <p14:creationId xmlns:p14="http://schemas.microsoft.com/office/powerpoint/2010/main" val="11211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ofolio_5">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240CEC4-131A-46BD-8476-F2DA7A14BE27}" type="slidenum">
              <a:rPr lang="en-US" smtClean="0"/>
              <a:t>‹#›</a:t>
            </a:fld>
            <a:endParaRPr lang="en-US"/>
          </a:p>
        </p:txBody>
      </p:sp>
      <p:sp>
        <p:nvSpPr>
          <p:cNvPr id="10" name="Picture Placeholder 7"/>
          <p:cNvSpPr>
            <a:spLocks noGrp="1"/>
          </p:cNvSpPr>
          <p:nvPr>
            <p:ph type="pic" sz="quarter" idx="13"/>
          </p:nvPr>
        </p:nvSpPr>
        <p:spPr>
          <a:xfrm>
            <a:off x="0" y="0"/>
            <a:ext cx="5928360" cy="6858000"/>
          </a:xfrm>
        </p:spPr>
        <p:txBody>
          <a:bodyPr/>
          <a:lstStyle/>
          <a:p>
            <a:endParaRPr lang="en-US"/>
          </a:p>
        </p:txBody>
      </p:sp>
      <p:sp>
        <p:nvSpPr>
          <p:cNvPr id="12" name="Picture Placeholder 7"/>
          <p:cNvSpPr>
            <a:spLocks noGrp="1"/>
          </p:cNvSpPr>
          <p:nvPr>
            <p:ph type="pic" sz="quarter" idx="15"/>
          </p:nvPr>
        </p:nvSpPr>
        <p:spPr>
          <a:xfrm>
            <a:off x="5928360" y="0"/>
            <a:ext cx="6263640" cy="6858000"/>
          </a:xfrm>
        </p:spPr>
        <p:txBody>
          <a:bodyPr/>
          <a:lstStyle/>
          <a:p>
            <a:endParaRPr lang="en-US"/>
          </a:p>
        </p:txBody>
      </p:sp>
      <p:sp>
        <p:nvSpPr>
          <p:cNvPr id="11" name="Picture Placeholder 7"/>
          <p:cNvSpPr>
            <a:spLocks noGrp="1"/>
          </p:cNvSpPr>
          <p:nvPr>
            <p:ph type="pic" sz="quarter" idx="14"/>
          </p:nvPr>
        </p:nvSpPr>
        <p:spPr>
          <a:xfrm>
            <a:off x="4144962" y="1996758"/>
            <a:ext cx="3475038" cy="2727642"/>
          </a:xfrm>
        </p:spPr>
        <p:txBody>
          <a:bodyPr/>
          <a:lstStyle/>
          <a:p>
            <a:endParaRPr lang="en-US"/>
          </a:p>
        </p:txBody>
      </p:sp>
    </p:spTree>
    <p:extLst>
      <p:ext uri="{BB962C8B-B14F-4D97-AF65-F5344CB8AC3E}">
        <p14:creationId xmlns:p14="http://schemas.microsoft.com/office/powerpoint/2010/main" val="18361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ofolio_6">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240CEC4-131A-46BD-8476-F2DA7A14BE27}" type="slidenum">
              <a:rPr lang="en-US" smtClean="0"/>
              <a:t>‹#›</a:t>
            </a:fld>
            <a:endParaRPr lang="en-US"/>
          </a:p>
        </p:txBody>
      </p:sp>
      <p:sp>
        <p:nvSpPr>
          <p:cNvPr id="8" name="Picture Placeholder 7"/>
          <p:cNvSpPr>
            <a:spLocks noGrp="1"/>
          </p:cNvSpPr>
          <p:nvPr>
            <p:ph type="pic" sz="quarter" idx="13"/>
          </p:nvPr>
        </p:nvSpPr>
        <p:spPr>
          <a:xfrm>
            <a:off x="0" y="3291840"/>
            <a:ext cx="12192000" cy="3566160"/>
          </a:xfrm>
        </p:spPr>
        <p:txBody>
          <a:bodyPr/>
          <a:lstStyle/>
          <a:p>
            <a:endParaRPr lang="en-US"/>
          </a:p>
        </p:txBody>
      </p:sp>
      <p:sp>
        <p:nvSpPr>
          <p:cNvPr id="9" name="Picture Placeholder 7"/>
          <p:cNvSpPr>
            <a:spLocks noGrp="1"/>
          </p:cNvSpPr>
          <p:nvPr>
            <p:ph type="pic" sz="quarter" idx="14"/>
          </p:nvPr>
        </p:nvSpPr>
        <p:spPr>
          <a:xfrm>
            <a:off x="1439227" y="578644"/>
            <a:ext cx="2530475" cy="2361882"/>
          </a:xfrm>
        </p:spPr>
        <p:txBody>
          <a:bodyPr/>
          <a:lstStyle/>
          <a:p>
            <a:endParaRPr lang="en-US"/>
          </a:p>
        </p:txBody>
      </p:sp>
      <p:sp>
        <p:nvSpPr>
          <p:cNvPr id="10" name="Picture Placeholder 7"/>
          <p:cNvSpPr>
            <a:spLocks noGrp="1"/>
          </p:cNvSpPr>
          <p:nvPr>
            <p:ph type="pic" sz="quarter" idx="15"/>
          </p:nvPr>
        </p:nvSpPr>
        <p:spPr>
          <a:xfrm>
            <a:off x="4723765" y="578644"/>
            <a:ext cx="2530475" cy="2361882"/>
          </a:xfrm>
        </p:spPr>
        <p:txBody>
          <a:bodyPr/>
          <a:lstStyle/>
          <a:p>
            <a:endParaRPr lang="en-US"/>
          </a:p>
        </p:txBody>
      </p:sp>
      <p:sp>
        <p:nvSpPr>
          <p:cNvPr id="11" name="Picture Placeholder 7"/>
          <p:cNvSpPr>
            <a:spLocks noGrp="1"/>
          </p:cNvSpPr>
          <p:nvPr>
            <p:ph type="pic" sz="quarter" idx="16"/>
          </p:nvPr>
        </p:nvSpPr>
        <p:spPr>
          <a:xfrm>
            <a:off x="8008303" y="578644"/>
            <a:ext cx="2530475" cy="2361882"/>
          </a:xfrm>
        </p:spPr>
        <p:txBody>
          <a:bodyPr/>
          <a:lstStyle/>
          <a:p>
            <a:endParaRPr lang="en-US"/>
          </a:p>
        </p:txBody>
      </p:sp>
    </p:spTree>
    <p:extLst>
      <p:ext uri="{BB962C8B-B14F-4D97-AF65-F5344CB8AC3E}">
        <p14:creationId xmlns:p14="http://schemas.microsoft.com/office/powerpoint/2010/main" val="44922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ofolio_7">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1" y="3474720"/>
            <a:ext cx="12192000" cy="3413760"/>
          </a:xfrm>
        </p:spPr>
        <p:txBody>
          <a:bodyPr/>
          <a:lstStyle/>
          <a:p>
            <a:endParaRPr lang="en-US"/>
          </a:p>
        </p:txBody>
      </p:sp>
      <p:sp>
        <p:nvSpPr>
          <p:cNvPr id="10" name="Picture Placeholder 7"/>
          <p:cNvSpPr>
            <a:spLocks noGrp="1"/>
          </p:cNvSpPr>
          <p:nvPr>
            <p:ph type="pic" sz="quarter" idx="14"/>
          </p:nvPr>
        </p:nvSpPr>
        <p:spPr>
          <a:xfrm>
            <a:off x="0" y="0"/>
            <a:ext cx="12192000" cy="3444240"/>
          </a:xfrm>
        </p:spPr>
        <p:txBody>
          <a:bodyPr/>
          <a:lstStyle/>
          <a:p>
            <a:endParaRPr lang="en-US"/>
          </a:p>
        </p:txBody>
      </p:sp>
      <p:sp>
        <p:nvSpPr>
          <p:cNvPr id="11" name="Picture Placeholder 7"/>
          <p:cNvSpPr>
            <a:spLocks noGrp="1"/>
          </p:cNvSpPr>
          <p:nvPr>
            <p:ph type="pic" sz="quarter" idx="15"/>
          </p:nvPr>
        </p:nvSpPr>
        <p:spPr>
          <a:xfrm>
            <a:off x="4830762" y="2263299"/>
            <a:ext cx="2530475" cy="2361882"/>
          </a:xfrm>
        </p:spPr>
        <p:txBody>
          <a:bodyPr/>
          <a:lstStyle/>
          <a:p>
            <a:endParaRPr lang="en-US"/>
          </a:p>
        </p:txBody>
      </p:sp>
    </p:spTree>
    <p:extLst>
      <p:ext uri="{BB962C8B-B14F-4D97-AF65-F5344CB8AC3E}">
        <p14:creationId xmlns:p14="http://schemas.microsoft.com/office/powerpoint/2010/main" val="3716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ofolio_8">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1645920" y="3855720"/>
            <a:ext cx="2530475" cy="2361882"/>
          </a:xfrm>
        </p:spPr>
        <p:txBody>
          <a:bodyPr/>
          <a:lstStyle/>
          <a:p>
            <a:endParaRPr lang="en-US"/>
          </a:p>
        </p:txBody>
      </p:sp>
      <p:sp>
        <p:nvSpPr>
          <p:cNvPr id="8" name="Picture Placeholder 7"/>
          <p:cNvSpPr>
            <a:spLocks noGrp="1"/>
          </p:cNvSpPr>
          <p:nvPr>
            <p:ph type="pic" sz="quarter" idx="14"/>
          </p:nvPr>
        </p:nvSpPr>
        <p:spPr>
          <a:xfrm>
            <a:off x="1645920" y="594678"/>
            <a:ext cx="2530475" cy="2361882"/>
          </a:xfrm>
        </p:spPr>
        <p:txBody>
          <a:bodyPr/>
          <a:lstStyle/>
          <a:p>
            <a:endParaRPr lang="en-US"/>
          </a:p>
        </p:txBody>
      </p:sp>
      <p:sp>
        <p:nvSpPr>
          <p:cNvPr id="9" name="Picture Placeholder 7"/>
          <p:cNvSpPr>
            <a:spLocks noGrp="1"/>
          </p:cNvSpPr>
          <p:nvPr>
            <p:ph type="pic" sz="quarter" idx="15"/>
          </p:nvPr>
        </p:nvSpPr>
        <p:spPr>
          <a:xfrm>
            <a:off x="6416040" y="0"/>
            <a:ext cx="5775960" cy="6858000"/>
          </a:xfrm>
        </p:spPr>
        <p:txBody>
          <a:bodyPr/>
          <a:lstStyle/>
          <a:p>
            <a:endParaRPr lang="en-US"/>
          </a:p>
        </p:txBody>
      </p:sp>
    </p:spTree>
    <p:extLst>
      <p:ext uri="{BB962C8B-B14F-4D97-AF65-F5344CB8AC3E}">
        <p14:creationId xmlns:p14="http://schemas.microsoft.com/office/powerpoint/2010/main" val="424186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ofolio_9">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40CEC4-131A-46BD-8476-F2DA7A14BE27}" type="slidenum">
              <a:rPr lang="en-US" smtClean="0"/>
              <a:t>‹#›</a:t>
            </a:fld>
            <a:endParaRPr lang="en-US"/>
          </a:p>
        </p:txBody>
      </p:sp>
      <p:sp>
        <p:nvSpPr>
          <p:cNvPr id="7" name="Picture Placeholder 7"/>
          <p:cNvSpPr>
            <a:spLocks noGrp="1"/>
          </p:cNvSpPr>
          <p:nvPr>
            <p:ph type="pic" sz="quarter" idx="13"/>
          </p:nvPr>
        </p:nvSpPr>
        <p:spPr>
          <a:xfrm rot="5400000">
            <a:off x="-655321" y="655319"/>
            <a:ext cx="6858003" cy="5547363"/>
          </a:xfrm>
          <a:prstGeom prst="triangle">
            <a:avLst>
              <a:gd name="adj" fmla="val 0"/>
            </a:avLst>
          </a:prstGeom>
        </p:spPr>
        <p:txBody>
          <a:bodyPr/>
          <a:lstStyle/>
          <a:p>
            <a:endParaRPr lang="en-US"/>
          </a:p>
        </p:txBody>
      </p:sp>
      <p:sp>
        <p:nvSpPr>
          <p:cNvPr id="8" name="Picture Placeholder 7"/>
          <p:cNvSpPr>
            <a:spLocks noGrp="1"/>
          </p:cNvSpPr>
          <p:nvPr>
            <p:ph type="pic" sz="quarter" idx="14"/>
          </p:nvPr>
        </p:nvSpPr>
        <p:spPr>
          <a:xfrm>
            <a:off x="4723765" y="2072958"/>
            <a:ext cx="2530475" cy="2361882"/>
          </a:xfrm>
        </p:spPr>
        <p:txBody>
          <a:bodyPr/>
          <a:lstStyle/>
          <a:p>
            <a:endParaRPr lang="en-US"/>
          </a:p>
        </p:txBody>
      </p:sp>
      <p:sp>
        <p:nvSpPr>
          <p:cNvPr id="9" name="Picture Placeholder 7"/>
          <p:cNvSpPr>
            <a:spLocks noGrp="1"/>
          </p:cNvSpPr>
          <p:nvPr>
            <p:ph type="pic" sz="quarter" idx="15"/>
          </p:nvPr>
        </p:nvSpPr>
        <p:spPr>
          <a:xfrm>
            <a:off x="7741285" y="2072958"/>
            <a:ext cx="2530475" cy="2361882"/>
          </a:xfrm>
        </p:spPr>
        <p:txBody>
          <a:bodyPr/>
          <a:lstStyle/>
          <a:p>
            <a:endParaRPr lang="en-US"/>
          </a:p>
        </p:txBody>
      </p:sp>
    </p:spTree>
    <p:extLst>
      <p:ext uri="{BB962C8B-B14F-4D97-AF65-F5344CB8AC3E}">
        <p14:creationId xmlns:p14="http://schemas.microsoft.com/office/powerpoint/2010/main" val="16213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ortofolio_11">
    <p:spTree>
      <p:nvGrpSpPr>
        <p:cNvPr id="1" name=""/>
        <p:cNvGrpSpPr/>
        <p:nvPr/>
      </p:nvGrpSpPr>
      <p:grpSpPr>
        <a:xfrm>
          <a:off x="0" y="0"/>
          <a:ext cx="0" cy="0"/>
          <a:chOff x="0" y="0"/>
          <a:chExt cx="0" cy="0"/>
        </a:xfrm>
      </p:grpSpPr>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 name="Picture Placeholder 7"/>
          <p:cNvSpPr>
            <a:spLocks noGrp="1"/>
          </p:cNvSpPr>
          <p:nvPr>
            <p:ph type="pic" sz="quarter" idx="13"/>
          </p:nvPr>
        </p:nvSpPr>
        <p:spPr>
          <a:xfrm>
            <a:off x="1736725" y="1295718"/>
            <a:ext cx="2530475" cy="2361882"/>
          </a:xfrm>
          <a:prstGeom prst="flowChartConnector">
            <a:avLst/>
          </a:prstGeom>
        </p:spPr>
        <p:txBody>
          <a:bodyPr/>
          <a:lstStyle/>
          <a:p>
            <a:endParaRPr lang="en-US"/>
          </a:p>
        </p:txBody>
      </p:sp>
      <p:sp>
        <p:nvSpPr>
          <p:cNvPr id="7" name="Picture Placeholder 7"/>
          <p:cNvSpPr>
            <a:spLocks noGrp="1"/>
          </p:cNvSpPr>
          <p:nvPr>
            <p:ph type="pic" sz="quarter" idx="14"/>
          </p:nvPr>
        </p:nvSpPr>
        <p:spPr>
          <a:xfrm>
            <a:off x="4754245" y="1295718"/>
            <a:ext cx="2530475" cy="2361882"/>
          </a:xfrm>
          <a:prstGeom prst="flowChartConnector">
            <a:avLst/>
          </a:prstGeom>
        </p:spPr>
        <p:txBody>
          <a:bodyPr/>
          <a:lstStyle/>
          <a:p>
            <a:endParaRPr lang="en-US"/>
          </a:p>
        </p:txBody>
      </p:sp>
      <p:sp>
        <p:nvSpPr>
          <p:cNvPr id="9" name="Picture Placeholder 7"/>
          <p:cNvSpPr>
            <a:spLocks noGrp="1"/>
          </p:cNvSpPr>
          <p:nvPr>
            <p:ph type="pic" sz="quarter" idx="15"/>
          </p:nvPr>
        </p:nvSpPr>
        <p:spPr>
          <a:xfrm>
            <a:off x="7771765" y="1295718"/>
            <a:ext cx="2530475" cy="2361882"/>
          </a:xfrm>
          <a:prstGeom prst="flowChartConnector">
            <a:avLst/>
          </a:prstGeom>
        </p:spPr>
        <p:txBody>
          <a:bodyPr/>
          <a:lstStyle/>
          <a:p>
            <a:endParaRPr lang="en-US"/>
          </a:p>
        </p:txBody>
      </p:sp>
      <p:sp>
        <p:nvSpPr>
          <p:cNvPr id="18" name="Picture Placeholder 7"/>
          <p:cNvSpPr>
            <a:spLocks noGrp="1"/>
          </p:cNvSpPr>
          <p:nvPr>
            <p:ph type="pic" sz="quarter" idx="16"/>
          </p:nvPr>
        </p:nvSpPr>
        <p:spPr>
          <a:xfrm>
            <a:off x="1736725" y="3826034"/>
            <a:ext cx="2530475" cy="2361882"/>
          </a:xfrm>
          <a:prstGeom prst="flowChartConnector">
            <a:avLst/>
          </a:prstGeom>
        </p:spPr>
        <p:txBody>
          <a:bodyPr/>
          <a:lstStyle/>
          <a:p>
            <a:endParaRPr lang="en-US"/>
          </a:p>
        </p:txBody>
      </p:sp>
      <p:sp>
        <p:nvSpPr>
          <p:cNvPr id="19" name="Picture Placeholder 7"/>
          <p:cNvSpPr>
            <a:spLocks noGrp="1"/>
          </p:cNvSpPr>
          <p:nvPr>
            <p:ph type="pic" sz="quarter" idx="17"/>
          </p:nvPr>
        </p:nvSpPr>
        <p:spPr>
          <a:xfrm>
            <a:off x="4754245" y="3826034"/>
            <a:ext cx="2530475" cy="2361882"/>
          </a:xfrm>
          <a:prstGeom prst="flowChartConnector">
            <a:avLst/>
          </a:prstGeom>
        </p:spPr>
        <p:txBody>
          <a:bodyPr/>
          <a:lstStyle/>
          <a:p>
            <a:endParaRPr lang="en-US"/>
          </a:p>
        </p:txBody>
      </p:sp>
      <p:sp>
        <p:nvSpPr>
          <p:cNvPr id="20" name="Picture Placeholder 7"/>
          <p:cNvSpPr>
            <a:spLocks noGrp="1"/>
          </p:cNvSpPr>
          <p:nvPr>
            <p:ph type="pic" sz="quarter" idx="18"/>
          </p:nvPr>
        </p:nvSpPr>
        <p:spPr>
          <a:xfrm>
            <a:off x="7771765" y="3826034"/>
            <a:ext cx="2530475" cy="2361882"/>
          </a:xfrm>
          <a:prstGeom prst="flowChartConnector">
            <a:avLst/>
          </a:prstGeom>
        </p:spPr>
        <p:txBody>
          <a:bodyPr/>
          <a:lstStyle/>
          <a:p>
            <a:endParaRPr lang="en-US"/>
          </a:p>
        </p:txBody>
      </p:sp>
    </p:spTree>
    <p:extLst>
      <p:ext uri="{BB962C8B-B14F-4D97-AF65-F5344CB8AC3E}">
        <p14:creationId xmlns:p14="http://schemas.microsoft.com/office/powerpoint/2010/main" val="308209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_1">
    <p:spTree>
      <p:nvGrpSpPr>
        <p:cNvPr id="1" name=""/>
        <p:cNvGrpSpPr/>
        <p:nvPr/>
      </p:nvGrpSpPr>
      <p:grpSpPr>
        <a:xfrm>
          <a:off x="0" y="0"/>
          <a:ext cx="0" cy="0"/>
          <a:chOff x="0" y="0"/>
          <a:chExt cx="0" cy="0"/>
        </a:xfrm>
      </p:grpSpPr>
      <p:sp>
        <p:nvSpPr>
          <p:cNvPr id="10" name="Picture Placeholder 7"/>
          <p:cNvSpPr>
            <a:spLocks noGrp="1"/>
          </p:cNvSpPr>
          <p:nvPr>
            <p:ph type="pic" sz="quarter" idx="14"/>
          </p:nvPr>
        </p:nvSpPr>
        <p:spPr>
          <a:xfrm>
            <a:off x="0" y="0"/>
            <a:ext cx="5638800" cy="6858000"/>
          </a:xfrm>
        </p:spPr>
        <p:txBody>
          <a:bodyPr/>
          <a:lstStyle/>
          <a:p>
            <a:endParaRPr lang="en-US"/>
          </a:p>
        </p:txBody>
      </p:sp>
      <p:sp>
        <p:nvSpPr>
          <p:cNvPr id="7" name="Flowchart: Manual Input 6"/>
          <p:cNvSpPr/>
          <p:nvPr userDrawn="1"/>
        </p:nvSpPr>
        <p:spPr>
          <a:xfrm rot="5400000" flipV="1">
            <a:off x="4251960" y="-1082040"/>
            <a:ext cx="6858000" cy="902208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5"/>
          </p:nvPr>
        </p:nvSpPr>
        <p:spPr>
          <a:xfrm rot="5400000" flipV="1">
            <a:off x="4587240" y="-746758"/>
            <a:ext cx="6858001" cy="8351521"/>
          </a:xfrm>
          <a:prstGeom prst="flowChartManualInput">
            <a:avLst/>
          </a:prstGeom>
          <a:solidFill>
            <a:schemeClr val="bg1"/>
          </a:solidFill>
        </p:spPr>
        <p:txBody>
          <a:bodyPr/>
          <a:lstStyle/>
          <a:p>
            <a:endParaRPr lang="en-US"/>
          </a:p>
        </p:txBody>
      </p:sp>
      <p:sp>
        <p:nvSpPr>
          <p:cNvPr id="3" name="Picture Placeholder 2"/>
          <p:cNvSpPr>
            <a:spLocks noGrp="1"/>
          </p:cNvSpPr>
          <p:nvPr>
            <p:ph type="pic" sz="quarter" idx="16"/>
          </p:nvPr>
        </p:nvSpPr>
        <p:spPr>
          <a:xfrm>
            <a:off x="6826091" y="1201737"/>
            <a:ext cx="1709737" cy="1711325"/>
          </a:xfrm>
        </p:spPr>
        <p:txBody>
          <a:bodyPr/>
          <a:lstStyle/>
          <a:p>
            <a:endParaRPr lang="en-US"/>
          </a:p>
        </p:txBody>
      </p:sp>
      <p:sp>
        <p:nvSpPr>
          <p:cNvPr id="8" name="Picture Placeholder 2"/>
          <p:cNvSpPr>
            <a:spLocks noGrp="1"/>
          </p:cNvSpPr>
          <p:nvPr>
            <p:ph type="pic" sz="quarter" idx="17"/>
          </p:nvPr>
        </p:nvSpPr>
        <p:spPr>
          <a:xfrm>
            <a:off x="6826091" y="3259136"/>
            <a:ext cx="1709737" cy="1711325"/>
          </a:xfrm>
        </p:spPr>
        <p:txBody>
          <a:bodyPr/>
          <a:lstStyle/>
          <a:p>
            <a:endParaRPr lang="en-US"/>
          </a:p>
        </p:txBody>
      </p:sp>
      <p:sp>
        <p:nvSpPr>
          <p:cNvPr id="9" name="Picture Placeholder 2"/>
          <p:cNvSpPr>
            <a:spLocks noGrp="1"/>
          </p:cNvSpPr>
          <p:nvPr>
            <p:ph type="pic" sz="quarter" idx="18"/>
          </p:nvPr>
        </p:nvSpPr>
        <p:spPr>
          <a:xfrm>
            <a:off x="8808720" y="1201737"/>
            <a:ext cx="1709737" cy="1711325"/>
          </a:xfrm>
        </p:spPr>
        <p:txBody>
          <a:bodyPr/>
          <a:lstStyle/>
          <a:p>
            <a:endParaRPr lang="en-US"/>
          </a:p>
        </p:txBody>
      </p:sp>
      <p:sp>
        <p:nvSpPr>
          <p:cNvPr id="11" name="Picture Placeholder 2"/>
          <p:cNvSpPr>
            <a:spLocks noGrp="1"/>
          </p:cNvSpPr>
          <p:nvPr>
            <p:ph type="pic" sz="quarter" idx="19"/>
          </p:nvPr>
        </p:nvSpPr>
        <p:spPr>
          <a:xfrm>
            <a:off x="8808719" y="3259134"/>
            <a:ext cx="1709737" cy="1711325"/>
          </a:xfrm>
        </p:spPr>
        <p:txBody>
          <a:bodyPr/>
          <a:lstStyle/>
          <a:p>
            <a:endParaRPr lang="en-US"/>
          </a:p>
        </p:txBody>
      </p:sp>
    </p:spTree>
    <p:extLst>
      <p:ext uri="{BB962C8B-B14F-4D97-AF65-F5344CB8AC3E}">
        <p14:creationId xmlns:p14="http://schemas.microsoft.com/office/powerpoint/2010/main" val="1570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sp>
        <p:nvSpPr>
          <p:cNvPr id="10" name="Picture Placeholder 7"/>
          <p:cNvSpPr>
            <a:spLocks noGrp="1"/>
          </p:cNvSpPr>
          <p:nvPr>
            <p:ph type="pic" sz="quarter" idx="14"/>
          </p:nvPr>
        </p:nvSpPr>
        <p:spPr>
          <a:xfrm>
            <a:off x="0" y="0"/>
            <a:ext cx="5638800" cy="6858000"/>
          </a:xfrm>
        </p:spPr>
        <p:txBody>
          <a:bodyPr/>
          <a:lstStyle/>
          <a:p>
            <a:endParaRPr lang="en-US"/>
          </a:p>
        </p:txBody>
      </p:sp>
      <p:sp>
        <p:nvSpPr>
          <p:cNvPr id="7" name="Flowchart: Manual Input 6"/>
          <p:cNvSpPr/>
          <p:nvPr userDrawn="1"/>
        </p:nvSpPr>
        <p:spPr>
          <a:xfrm rot="5400000" flipV="1">
            <a:off x="4251960" y="-1082040"/>
            <a:ext cx="6858000" cy="902208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5"/>
          </p:nvPr>
        </p:nvSpPr>
        <p:spPr>
          <a:xfrm rot="5400000" flipV="1">
            <a:off x="4587240" y="-746758"/>
            <a:ext cx="6858001" cy="8351521"/>
          </a:xfrm>
          <a:prstGeom prst="flowChartManualInput">
            <a:avLst/>
          </a:prstGeom>
          <a:solidFill>
            <a:schemeClr val="bg1"/>
          </a:solidFill>
        </p:spPr>
        <p:txBody>
          <a:bodyPr/>
          <a:lstStyle/>
          <a:p>
            <a:endParaRPr lang="en-US"/>
          </a:p>
        </p:txBody>
      </p:sp>
    </p:spTree>
    <p:extLst>
      <p:ext uri="{BB962C8B-B14F-4D97-AF65-F5344CB8AC3E}">
        <p14:creationId xmlns:p14="http://schemas.microsoft.com/office/powerpoint/2010/main" val="9984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_1">
    <p:spTree>
      <p:nvGrpSpPr>
        <p:cNvPr id="1" name=""/>
        <p:cNvGrpSpPr/>
        <p:nvPr/>
      </p:nvGrpSpPr>
      <p:grpSpPr>
        <a:xfrm>
          <a:off x="0" y="0"/>
          <a:ext cx="0" cy="0"/>
          <a:chOff x="0" y="0"/>
          <a:chExt cx="0" cy="0"/>
        </a:xfrm>
      </p:grpSpPr>
      <p:sp>
        <p:nvSpPr>
          <p:cNvPr id="10" name="Picture Placeholder 7"/>
          <p:cNvSpPr>
            <a:spLocks noGrp="1"/>
          </p:cNvSpPr>
          <p:nvPr>
            <p:ph type="pic" sz="quarter" idx="14"/>
          </p:nvPr>
        </p:nvSpPr>
        <p:spPr>
          <a:xfrm>
            <a:off x="0" y="0"/>
            <a:ext cx="5638800" cy="6858000"/>
          </a:xfrm>
        </p:spPr>
        <p:txBody>
          <a:bodyPr/>
          <a:lstStyle/>
          <a:p>
            <a:endParaRPr lang="en-US"/>
          </a:p>
        </p:txBody>
      </p:sp>
      <p:sp>
        <p:nvSpPr>
          <p:cNvPr id="7" name="Flowchart: Manual Input 6"/>
          <p:cNvSpPr/>
          <p:nvPr userDrawn="1"/>
        </p:nvSpPr>
        <p:spPr>
          <a:xfrm rot="5400000" flipV="1">
            <a:off x="4251960" y="-1082040"/>
            <a:ext cx="6858000" cy="902208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5"/>
          </p:nvPr>
        </p:nvSpPr>
        <p:spPr>
          <a:xfrm rot="5400000" flipV="1">
            <a:off x="4587240" y="-746758"/>
            <a:ext cx="6858001" cy="8351521"/>
          </a:xfrm>
          <a:prstGeom prst="flowChartManualInput">
            <a:avLst/>
          </a:prstGeom>
          <a:solidFill>
            <a:schemeClr val="bg1"/>
          </a:solidFill>
        </p:spPr>
        <p:txBody>
          <a:bodyPr/>
          <a:lstStyle/>
          <a:p>
            <a:endParaRPr lang="en-US"/>
          </a:p>
        </p:txBody>
      </p:sp>
      <p:sp>
        <p:nvSpPr>
          <p:cNvPr id="4" name="Picture Placeholder 3"/>
          <p:cNvSpPr>
            <a:spLocks noGrp="1"/>
          </p:cNvSpPr>
          <p:nvPr>
            <p:ph type="pic" sz="quarter" idx="16"/>
          </p:nvPr>
        </p:nvSpPr>
        <p:spPr>
          <a:xfrm>
            <a:off x="6047072" y="2037766"/>
            <a:ext cx="1475455" cy="1475455"/>
          </a:xfrm>
          <a:prstGeom prst="ellipse">
            <a:avLst/>
          </a:prstGeom>
        </p:spPr>
        <p:txBody>
          <a:bodyPr/>
          <a:lstStyle/>
          <a:p>
            <a:endParaRPr lang="en-US"/>
          </a:p>
        </p:txBody>
      </p:sp>
      <p:sp>
        <p:nvSpPr>
          <p:cNvPr id="8" name="Picture Placeholder 3"/>
          <p:cNvSpPr>
            <a:spLocks noGrp="1"/>
          </p:cNvSpPr>
          <p:nvPr>
            <p:ph type="pic" sz="quarter" idx="17"/>
          </p:nvPr>
        </p:nvSpPr>
        <p:spPr>
          <a:xfrm>
            <a:off x="8016240" y="2037766"/>
            <a:ext cx="1475455" cy="1475455"/>
          </a:xfrm>
          <a:prstGeom prst="ellipse">
            <a:avLst/>
          </a:prstGeom>
        </p:spPr>
        <p:txBody>
          <a:bodyPr/>
          <a:lstStyle/>
          <a:p>
            <a:endParaRPr lang="en-US"/>
          </a:p>
        </p:txBody>
      </p:sp>
      <p:sp>
        <p:nvSpPr>
          <p:cNvPr id="9" name="Picture Placeholder 3"/>
          <p:cNvSpPr>
            <a:spLocks noGrp="1"/>
          </p:cNvSpPr>
          <p:nvPr>
            <p:ph type="pic" sz="quarter" idx="18"/>
          </p:nvPr>
        </p:nvSpPr>
        <p:spPr>
          <a:xfrm>
            <a:off x="9985408" y="2054017"/>
            <a:ext cx="1475455" cy="1475455"/>
          </a:xfrm>
          <a:prstGeom prst="ellipse">
            <a:avLst/>
          </a:prstGeom>
        </p:spPr>
        <p:txBody>
          <a:bodyPr/>
          <a:lstStyle/>
          <a:p>
            <a:endParaRPr lang="en-US"/>
          </a:p>
        </p:txBody>
      </p:sp>
    </p:spTree>
    <p:extLst>
      <p:ext uri="{BB962C8B-B14F-4D97-AF65-F5344CB8AC3E}">
        <p14:creationId xmlns:p14="http://schemas.microsoft.com/office/powerpoint/2010/main" val="381502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30F0-EA3D-439A-B1E0-D1C7F75AE9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4EDFDB-9719-4339-B71A-6F5FECCAED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B314C-1AE8-4A89-B1E3-1775B75ECC52}"/>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84306418-3234-4099-9835-4F8021A93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85990-9D1B-4EE7-B94A-ADACC142D684}"/>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704325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7"/>
          <p:cNvSpPr>
            <a:spLocks noGrp="1"/>
          </p:cNvSpPr>
          <p:nvPr>
            <p:ph type="pic" sz="quarter" idx="15"/>
          </p:nvPr>
        </p:nvSpPr>
        <p:spPr>
          <a:xfrm>
            <a:off x="6233160" y="0"/>
            <a:ext cx="5958840" cy="6858000"/>
          </a:xfrm>
        </p:spPr>
        <p:txBody>
          <a:bodyPr/>
          <a:lstStyle/>
          <a:p>
            <a:endParaRPr lang="en-US"/>
          </a:p>
        </p:txBody>
      </p:sp>
      <p:sp>
        <p:nvSpPr>
          <p:cNvPr id="6" name="Picture Placeholder 7"/>
          <p:cNvSpPr>
            <a:spLocks noGrp="1"/>
          </p:cNvSpPr>
          <p:nvPr>
            <p:ph type="pic" sz="quarter" idx="14"/>
          </p:nvPr>
        </p:nvSpPr>
        <p:spPr>
          <a:xfrm>
            <a:off x="311284" y="0"/>
            <a:ext cx="7842115" cy="6858000"/>
          </a:xfrm>
          <a:prstGeom prst="parallelogram">
            <a:avLst/>
          </a:prstGeom>
          <a:solidFill>
            <a:schemeClr val="bg1"/>
          </a:solidFill>
        </p:spPr>
        <p:txBody>
          <a:bodyPr/>
          <a:lstStyle/>
          <a:p>
            <a:endParaRPr lang="en-US"/>
          </a:p>
        </p:txBody>
      </p:sp>
    </p:spTree>
    <p:extLst>
      <p:ext uri="{BB962C8B-B14F-4D97-AF65-F5344CB8AC3E}">
        <p14:creationId xmlns:p14="http://schemas.microsoft.com/office/powerpoint/2010/main" val="274608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ofolio_12">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0" y="0"/>
            <a:ext cx="12192000" cy="6858000"/>
          </a:xfrm>
        </p:spPr>
        <p:txBody>
          <a:bodyPr/>
          <a:lstStyle/>
          <a:p>
            <a:endParaRPr lang="en-US"/>
          </a:p>
        </p:txBody>
      </p:sp>
    </p:spTree>
    <p:extLst>
      <p:ext uri="{BB962C8B-B14F-4D97-AF65-F5344CB8AC3E}">
        <p14:creationId xmlns:p14="http://schemas.microsoft.com/office/powerpoint/2010/main" val="36582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ofolio_1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40CEC4-131A-46BD-8476-F2DA7A14BE27}" type="slidenum">
              <a:rPr lang="en-US" smtClean="0"/>
              <a:t>‹#›</a:t>
            </a:fld>
            <a:endParaRPr lang="en-US"/>
          </a:p>
        </p:txBody>
      </p:sp>
      <p:sp>
        <p:nvSpPr>
          <p:cNvPr id="6" name="Picture Placeholder 7"/>
          <p:cNvSpPr>
            <a:spLocks noGrp="1"/>
          </p:cNvSpPr>
          <p:nvPr>
            <p:ph type="pic" sz="quarter" idx="15"/>
          </p:nvPr>
        </p:nvSpPr>
        <p:spPr>
          <a:xfrm>
            <a:off x="6416040" y="0"/>
            <a:ext cx="5775960" cy="6858000"/>
          </a:xfrm>
        </p:spPr>
        <p:txBody>
          <a:bodyPr/>
          <a:lstStyle/>
          <a:p>
            <a:endParaRPr lang="en-US"/>
          </a:p>
        </p:txBody>
      </p:sp>
      <p:sp>
        <p:nvSpPr>
          <p:cNvPr id="7" name="Picture Placeholder 7"/>
          <p:cNvSpPr>
            <a:spLocks noGrp="1"/>
          </p:cNvSpPr>
          <p:nvPr>
            <p:ph type="pic" sz="quarter" idx="16"/>
          </p:nvPr>
        </p:nvSpPr>
        <p:spPr>
          <a:xfrm>
            <a:off x="2625668" y="2143315"/>
            <a:ext cx="1162118" cy="1084692"/>
          </a:xfrm>
          <a:prstGeom prst="flowChartConnector">
            <a:avLst/>
          </a:prstGeom>
        </p:spPr>
        <p:txBody>
          <a:bodyPr/>
          <a:lstStyle/>
          <a:p>
            <a:endParaRPr lang="en-US"/>
          </a:p>
        </p:txBody>
      </p:sp>
      <p:sp>
        <p:nvSpPr>
          <p:cNvPr id="8" name="Picture Placeholder 7"/>
          <p:cNvSpPr>
            <a:spLocks noGrp="1"/>
          </p:cNvSpPr>
          <p:nvPr>
            <p:ph type="pic" sz="quarter" idx="17"/>
          </p:nvPr>
        </p:nvSpPr>
        <p:spPr>
          <a:xfrm>
            <a:off x="4279369" y="3608116"/>
            <a:ext cx="1162118" cy="1084692"/>
          </a:xfrm>
          <a:prstGeom prst="flowChartConnector">
            <a:avLst/>
          </a:prstGeom>
        </p:spPr>
        <p:txBody>
          <a:bodyPr/>
          <a:lstStyle/>
          <a:p>
            <a:endParaRPr lang="en-US"/>
          </a:p>
        </p:txBody>
      </p:sp>
      <p:sp>
        <p:nvSpPr>
          <p:cNvPr id="9" name="Picture Placeholder 7"/>
          <p:cNvSpPr>
            <a:spLocks noGrp="1"/>
          </p:cNvSpPr>
          <p:nvPr>
            <p:ph type="pic" sz="quarter" idx="18"/>
          </p:nvPr>
        </p:nvSpPr>
        <p:spPr>
          <a:xfrm>
            <a:off x="2723757" y="5043004"/>
            <a:ext cx="1162118" cy="1084692"/>
          </a:xfrm>
          <a:prstGeom prst="flowChartConnector">
            <a:avLst/>
          </a:prstGeom>
        </p:spPr>
        <p:txBody>
          <a:bodyPr/>
          <a:lstStyle/>
          <a:p>
            <a:endParaRPr lang="en-US"/>
          </a:p>
        </p:txBody>
      </p:sp>
      <p:sp>
        <p:nvSpPr>
          <p:cNvPr id="10" name="Picture Placeholder 7"/>
          <p:cNvSpPr>
            <a:spLocks noGrp="1"/>
          </p:cNvSpPr>
          <p:nvPr>
            <p:ph type="pic" sz="quarter" idx="19"/>
          </p:nvPr>
        </p:nvSpPr>
        <p:spPr>
          <a:xfrm>
            <a:off x="4279369" y="799438"/>
            <a:ext cx="1162118" cy="1084692"/>
          </a:xfrm>
          <a:prstGeom prst="flowChartConnector">
            <a:avLst/>
          </a:prstGeom>
        </p:spPr>
        <p:txBody>
          <a:bodyPr/>
          <a:lstStyle/>
          <a:p>
            <a:endParaRPr lang="en-US"/>
          </a:p>
        </p:txBody>
      </p:sp>
    </p:spTree>
    <p:extLst>
      <p:ext uri="{BB962C8B-B14F-4D97-AF65-F5344CB8AC3E}">
        <p14:creationId xmlns:p14="http://schemas.microsoft.com/office/powerpoint/2010/main" val="381288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ofolio_14">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40CEC4-131A-46BD-8476-F2DA7A14BE27}" type="slidenum">
              <a:rPr lang="en-US" smtClean="0"/>
              <a:t>‹#›</a:t>
            </a:fld>
            <a:endParaRPr lang="en-US"/>
          </a:p>
        </p:txBody>
      </p:sp>
      <p:sp>
        <p:nvSpPr>
          <p:cNvPr id="6" name="Picture Placeholder 7"/>
          <p:cNvSpPr>
            <a:spLocks noGrp="1"/>
          </p:cNvSpPr>
          <p:nvPr>
            <p:ph type="pic" sz="quarter" idx="14"/>
          </p:nvPr>
        </p:nvSpPr>
        <p:spPr>
          <a:xfrm>
            <a:off x="0" y="0"/>
            <a:ext cx="5638800" cy="6858000"/>
          </a:xfrm>
        </p:spPr>
        <p:txBody>
          <a:bodyPr/>
          <a:lstStyle/>
          <a:p>
            <a:endParaRPr lang="en-US"/>
          </a:p>
        </p:txBody>
      </p:sp>
      <p:sp>
        <p:nvSpPr>
          <p:cNvPr id="7" name="Picture Placeholder 17"/>
          <p:cNvSpPr>
            <a:spLocks noGrp="1"/>
          </p:cNvSpPr>
          <p:nvPr>
            <p:ph type="pic" sz="quarter" idx="15"/>
          </p:nvPr>
        </p:nvSpPr>
        <p:spPr>
          <a:xfrm rot="5400000" flipV="1">
            <a:off x="4587240" y="-746758"/>
            <a:ext cx="6858001" cy="8351521"/>
          </a:xfrm>
          <a:prstGeom prst="flowChartManualInput">
            <a:avLst/>
          </a:prstGeom>
          <a:solidFill>
            <a:schemeClr val="bg1"/>
          </a:solidFill>
        </p:spPr>
        <p:txBody>
          <a:bodyPr/>
          <a:lstStyle/>
          <a:p>
            <a:endParaRPr lang="en-US"/>
          </a:p>
        </p:txBody>
      </p:sp>
      <p:sp>
        <p:nvSpPr>
          <p:cNvPr id="8" name="Picture Placeholder 7"/>
          <p:cNvSpPr>
            <a:spLocks noGrp="1"/>
          </p:cNvSpPr>
          <p:nvPr>
            <p:ph type="pic" sz="quarter" idx="16"/>
          </p:nvPr>
        </p:nvSpPr>
        <p:spPr>
          <a:xfrm>
            <a:off x="6066818" y="928844"/>
            <a:ext cx="1985740" cy="1853440"/>
          </a:xfrm>
        </p:spPr>
        <p:txBody>
          <a:bodyPr/>
          <a:lstStyle/>
          <a:p>
            <a:endParaRPr lang="en-US"/>
          </a:p>
        </p:txBody>
      </p:sp>
      <p:sp>
        <p:nvSpPr>
          <p:cNvPr id="9" name="Picture Placeholder 7"/>
          <p:cNvSpPr>
            <a:spLocks noGrp="1"/>
          </p:cNvSpPr>
          <p:nvPr>
            <p:ph type="pic" sz="quarter" idx="17"/>
          </p:nvPr>
        </p:nvSpPr>
        <p:spPr>
          <a:xfrm>
            <a:off x="8480576" y="909562"/>
            <a:ext cx="1985740" cy="1853440"/>
          </a:xfrm>
        </p:spPr>
        <p:txBody>
          <a:bodyPr/>
          <a:lstStyle/>
          <a:p>
            <a:endParaRPr lang="en-US"/>
          </a:p>
        </p:txBody>
      </p:sp>
      <p:sp>
        <p:nvSpPr>
          <p:cNvPr id="10" name="Picture Placeholder 7"/>
          <p:cNvSpPr>
            <a:spLocks noGrp="1"/>
          </p:cNvSpPr>
          <p:nvPr>
            <p:ph type="pic" sz="quarter" idx="18"/>
          </p:nvPr>
        </p:nvSpPr>
        <p:spPr>
          <a:xfrm>
            <a:off x="6066818" y="3574068"/>
            <a:ext cx="1985740" cy="1853440"/>
          </a:xfrm>
        </p:spPr>
        <p:txBody>
          <a:bodyPr/>
          <a:lstStyle/>
          <a:p>
            <a:endParaRPr lang="en-US"/>
          </a:p>
        </p:txBody>
      </p:sp>
      <p:sp>
        <p:nvSpPr>
          <p:cNvPr id="11" name="Picture Placeholder 7"/>
          <p:cNvSpPr>
            <a:spLocks noGrp="1"/>
          </p:cNvSpPr>
          <p:nvPr>
            <p:ph type="pic" sz="quarter" idx="19"/>
          </p:nvPr>
        </p:nvSpPr>
        <p:spPr>
          <a:xfrm>
            <a:off x="8480576" y="3574068"/>
            <a:ext cx="1985740" cy="1853440"/>
          </a:xfrm>
        </p:spPr>
        <p:txBody>
          <a:bodyPr/>
          <a:lstStyle/>
          <a:p>
            <a:endParaRPr lang="en-US"/>
          </a:p>
        </p:txBody>
      </p:sp>
    </p:spTree>
    <p:extLst>
      <p:ext uri="{BB962C8B-B14F-4D97-AF65-F5344CB8AC3E}">
        <p14:creationId xmlns:p14="http://schemas.microsoft.com/office/powerpoint/2010/main" val="296928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ofolio_1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84531"/>
            <a:ext cx="2422431" cy="2286000"/>
          </a:xfrm>
        </p:spPr>
        <p:txBody>
          <a:bodyPr/>
          <a:lstStyle/>
          <a:p>
            <a:fld id="{2240CEC4-131A-46BD-8476-F2DA7A14BE27}" type="slidenum">
              <a:rPr lang="en-US" smtClean="0"/>
              <a:t>‹#›</a:t>
            </a:fld>
            <a:endParaRPr lang="en-US"/>
          </a:p>
        </p:txBody>
      </p:sp>
      <p:sp>
        <p:nvSpPr>
          <p:cNvPr id="6" name="Slide Number Placeholder 4"/>
          <p:cNvSpPr txBox="1">
            <a:spLocks/>
          </p:cNvSpPr>
          <p:nvPr userDrawn="1"/>
        </p:nvSpPr>
        <p:spPr>
          <a:xfrm>
            <a:off x="8610600" y="7342475"/>
            <a:ext cx="2422431" cy="2286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40CEC4-131A-46BD-8476-F2DA7A14BE27}" type="slidenum">
              <a:rPr lang="en-US" smtClean="0"/>
              <a:pPr/>
              <a:t>‹#›</a:t>
            </a:fld>
            <a:endParaRPr lang="en-US"/>
          </a:p>
        </p:txBody>
      </p:sp>
      <p:sp>
        <p:nvSpPr>
          <p:cNvPr id="7" name="Picture Placeholder 7"/>
          <p:cNvSpPr>
            <a:spLocks noGrp="1"/>
          </p:cNvSpPr>
          <p:nvPr>
            <p:ph type="pic" sz="quarter" idx="13"/>
          </p:nvPr>
        </p:nvSpPr>
        <p:spPr>
          <a:xfrm>
            <a:off x="-29029" y="2278746"/>
            <a:ext cx="2450592" cy="2313432"/>
          </a:xfrm>
        </p:spPr>
        <p:txBody>
          <a:bodyPr/>
          <a:lstStyle/>
          <a:p>
            <a:endParaRPr lang="en-US"/>
          </a:p>
        </p:txBody>
      </p:sp>
      <p:sp>
        <p:nvSpPr>
          <p:cNvPr id="18" name="Picture Placeholder 7"/>
          <p:cNvSpPr>
            <a:spLocks noGrp="1"/>
          </p:cNvSpPr>
          <p:nvPr>
            <p:ph type="pic" sz="quarter" idx="23"/>
          </p:nvPr>
        </p:nvSpPr>
        <p:spPr>
          <a:xfrm>
            <a:off x="2423159" y="2278746"/>
            <a:ext cx="2450592" cy="2313432"/>
          </a:xfrm>
        </p:spPr>
        <p:txBody>
          <a:bodyPr/>
          <a:lstStyle/>
          <a:p>
            <a:endParaRPr lang="en-US"/>
          </a:p>
        </p:txBody>
      </p:sp>
      <p:sp>
        <p:nvSpPr>
          <p:cNvPr id="19" name="Picture Placeholder 7"/>
          <p:cNvSpPr>
            <a:spLocks noGrp="1"/>
          </p:cNvSpPr>
          <p:nvPr>
            <p:ph type="pic" sz="quarter" idx="24"/>
          </p:nvPr>
        </p:nvSpPr>
        <p:spPr>
          <a:xfrm>
            <a:off x="4848497" y="2278746"/>
            <a:ext cx="2450592" cy="2313432"/>
          </a:xfrm>
        </p:spPr>
        <p:txBody>
          <a:bodyPr/>
          <a:lstStyle/>
          <a:p>
            <a:endParaRPr lang="en-US"/>
          </a:p>
        </p:txBody>
      </p:sp>
      <p:sp>
        <p:nvSpPr>
          <p:cNvPr id="20" name="Picture Placeholder 7"/>
          <p:cNvSpPr>
            <a:spLocks noGrp="1"/>
          </p:cNvSpPr>
          <p:nvPr>
            <p:ph type="pic" sz="quarter" idx="25"/>
          </p:nvPr>
        </p:nvSpPr>
        <p:spPr>
          <a:xfrm>
            <a:off x="7286171" y="2278746"/>
            <a:ext cx="2450592" cy="2313432"/>
          </a:xfrm>
        </p:spPr>
        <p:txBody>
          <a:bodyPr/>
          <a:lstStyle/>
          <a:p>
            <a:endParaRPr lang="en-US"/>
          </a:p>
        </p:txBody>
      </p:sp>
      <p:sp>
        <p:nvSpPr>
          <p:cNvPr id="21" name="Picture Placeholder 7"/>
          <p:cNvSpPr>
            <a:spLocks noGrp="1"/>
          </p:cNvSpPr>
          <p:nvPr>
            <p:ph type="pic" sz="quarter" idx="26"/>
          </p:nvPr>
        </p:nvSpPr>
        <p:spPr>
          <a:xfrm>
            <a:off x="9735383" y="2278746"/>
            <a:ext cx="2450592" cy="2313432"/>
          </a:xfrm>
        </p:spPr>
        <p:txBody>
          <a:bodyPr/>
          <a:lstStyle/>
          <a:p>
            <a:endParaRPr lang="en-US"/>
          </a:p>
        </p:txBody>
      </p:sp>
      <p:sp>
        <p:nvSpPr>
          <p:cNvPr id="22" name="Picture Placeholder 7"/>
          <p:cNvSpPr>
            <a:spLocks noGrp="1"/>
          </p:cNvSpPr>
          <p:nvPr>
            <p:ph type="pic" sz="quarter" idx="27"/>
          </p:nvPr>
        </p:nvSpPr>
        <p:spPr>
          <a:xfrm>
            <a:off x="-29029" y="4582164"/>
            <a:ext cx="2450592" cy="2313432"/>
          </a:xfrm>
        </p:spPr>
        <p:txBody>
          <a:bodyPr/>
          <a:lstStyle/>
          <a:p>
            <a:endParaRPr lang="en-US"/>
          </a:p>
        </p:txBody>
      </p:sp>
      <p:sp>
        <p:nvSpPr>
          <p:cNvPr id="23" name="Picture Placeholder 7"/>
          <p:cNvSpPr>
            <a:spLocks noGrp="1"/>
          </p:cNvSpPr>
          <p:nvPr>
            <p:ph type="pic" sz="quarter" idx="28"/>
          </p:nvPr>
        </p:nvSpPr>
        <p:spPr>
          <a:xfrm>
            <a:off x="2423159" y="4582164"/>
            <a:ext cx="2450592" cy="2313432"/>
          </a:xfrm>
        </p:spPr>
        <p:txBody>
          <a:bodyPr/>
          <a:lstStyle/>
          <a:p>
            <a:endParaRPr lang="en-US"/>
          </a:p>
        </p:txBody>
      </p:sp>
      <p:sp>
        <p:nvSpPr>
          <p:cNvPr id="24" name="Picture Placeholder 7"/>
          <p:cNvSpPr>
            <a:spLocks noGrp="1"/>
          </p:cNvSpPr>
          <p:nvPr>
            <p:ph type="pic" sz="quarter" idx="29"/>
          </p:nvPr>
        </p:nvSpPr>
        <p:spPr>
          <a:xfrm>
            <a:off x="4848497" y="4582164"/>
            <a:ext cx="2450592" cy="2313432"/>
          </a:xfrm>
        </p:spPr>
        <p:txBody>
          <a:bodyPr/>
          <a:lstStyle/>
          <a:p>
            <a:endParaRPr lang="en-US"/>
          </a:p>
        </p:txBody>
      </p:sp>
      <p:sp>
        <p:nvSpPr>
          <p:cNvPr id="25" name="Picture Placeholder 7"/>
          <p:cNvSpPr>
            <a:spLocks noGrp="1"/>
          </p:cNvSpPr>
          <p:nvPr>
            <p:ph type="pic" sz="quarter" idx="30"/>
          </p:nvPr>
        </p:nvSpPr>
        <p:spPr>
          <a:xfrm>
            <a:off x="7286171" y="4582164"/>
            <a:ext cx="2450592" cy="2313432"/>
          </a:xfrm>
        </p:spPr>
        <p:txBody>
          <a:bodyPr/>
          <a:lstStyle/>
          <a:p>
            <a:endParaRPr lang="en-US"/>
          </a:p>
        </p:txBody>
      </p:sp>
      <p:sp>
        <p:nvSpPr>
          <p:cNvPr id="26" name="Picture Placeholder 7"/>
          <p:cNvSpPr>
            <a:spLocks noGrp="1"/>
          </p:cNvSpPr>
          <p:nvPr>
            <p:ph type="pic" sz="quarter" idx="31"/>
          </p:nvPr>
        </p:nvSpPr>
        <p:spPr>
          <a:xfrm>
            <a:off x="9735383" y="4582164"/>
            <a:ext cx="2450592" cy="2313432"/>
          </a:xfrm>
        </p:spPr>
        <p:txBody>
          <a:bodyPr/>
          <a:lstStyle/>
          <a:p>
            <a:endParaRPr lang="en-US"/>
          </a:p>
        </p:txBody>
      </p:sp>
      <p:sp>
        <p:nvSpPr>
          <p:cNvPr id="27" name="Picture Placeholder 7"/>
          <p:cNvSpPr>
            <a:spLocks noGrp="1"/>
          </p:cNvSpPr>
          <p:nvPr>
            <p:ph type="pic" sz="quarter" idx="32"/>
          </p:nvPr>
        </p:nvSpPr>
        <p:spPr>
          <a:xfrm>
            <a:off x="-29029" y="-10158"/>
            <a:ext cx="2450592" cy="2313432"/>
          </a:xfrm>
        </p:spPr>
        <p:txBody>
          <a:bodyPr/>
          <a:lstStyle/>
          <a:p>
            <a:endParaRPr lang="en-US"/>
          </a:p>
        </p:txBody>
      </p:sp>
      <p:sp>
        <p:nvSpPr>
          <p:cNvPr id="28" name="Picture Placeholder 7"/>
          <p:cNvSpPr>
            <a:spLocks noGrp="1"/>
          </p:cNvSpPr>
          <p:nvPr>
            <p:ph type="pic" sz="quarter" idx="33"/>
          </p:nvPr>
        </p:nvSpPr>
        <p:spPr>
          <a:xfrm>
            <a:off x="2423159" y="-10158"/>
            <a:ext cx="2450592" cy="2313432"/>
          </a:xfrm>
        </p:spPr>
        <p:txBody>
          <a:bodyPr/>
          <a:lstStyle/>
          <a:p>
            <a:endParaRPr lang="en-US"/>
          </a:p>
        </p:txBody>
      </p:sp>
      <p:sp>
        <p:nvSpPr>
          <p:cNvPr id="29" name="Picture Placeholder 7"/>
          <p:cNvSpPr>
            <a:spLocks noGrp="1"/>
          </p:cNvSpPr>
          <p:nvPr>
            <p:ph type="pic" sz="quarter" idx="34"/>
          </p:nvPr>
        </p:nvSpPr>
        <p:spPr>
          <a:xfrm>
            <a:off x="4848497" y="-10158"/>
            <a:ext cx="2450592" cy="2313432"/>
          </a:xfrm>
        </p:spPr>
        <p:txBody>
          <a:bodyPr/>
          <a:lstStyle/>
          <a:p>
            <a:endParaRPr lang="en-US"/>
          </a:p>
        </p:txBody>
      </p:sp>
      <p:sp>
        <p:nvSpPr>
          <p:cNvPr id="30" name="Picture Placeholder 7"/>
          <p:cNvSpPr>
            <a:spLocks noGrp="1"/>
          </p:cNvSpPr>
          <p:nvPr>
            <p:ph type="pic" sz="quarter" idx="35"/>
          </p:nvPr>
        </p:nvSpPr>
        <p:spPr>
          <a:xfrm>
            <a:off x="7286171" y="-10158"/>
            <a:ext cx="2450592" cy="2313432"/>
          </a:xfrm>
        </p:spPr>
        <p:txBody>
          <a:bodyPr/>
          <a:lstStyle/>
          <a:p>
            <a:endParaRPr lang="en-US"/>
          </a:p>
        </p:txBody>
      </p:sp>
      <p:sp>
        <p:nvSpPr>
          <p:cNvPr id="31" name="Picture Placeholder 7"/>
          <p:cNvSpPr>
            <a:spLocks noGrp="1"/>
          </p:cNvSpPr>
          <p:nvPr>
            <p:ph type="pic" sz="quarter" idx="36"/>
          </p:nvPr>
        </p:nvSpPr>
        <p:spPr>
          <a:xfrm>
            <a:off x="9735383" y="-10158"/>
            <a:ext cx="2450592" cy="2313432"/>
          </a:xfrm>
        </p:spPr>
        <p:txBody>
          <a:bodyPr/>
          <a:lstStyle/>
          <a:p>
            <a:endParaRPr lang="en-US"/>
          </a:p>
        </p:txBody>
      </p:sp>
    </p:spTree>
    <p:extLst>
      <p:ext uri="{BB962C8B-B14F-4D97-AF65-F5344CB8AC3E}">
        <p14:creationId xmlns:p14="http://schemas.microsoft.com/office/powerpoint/2010/main" val="333013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2467933" y="3605451"/>
            <a:ext cx="1500998" cy="1500997"/>
          </a:xfrm>
        </p:spPr>
        <p:txBody>
          <a:bodyPr/>
          <a:lstStyle/>
          <a:p>
            <a:endParaRPr lang="en-US"/>
          </a:p>
        </p:txBody>
      </p:sp>
      <p:sp>
        <p:nvSpPr>
          <p:cNvPr id="15" name="Picture Placeholder 13"/>
          <p:cNvSpPr>
            <a:spLocks noGrp="1"/>
          </p:cNvSpPr>
          <p:nvPr>
            <p:ph type="pic" sz="quarter" idx="11"/>
          </p:nvPr>
        </p:nvSpPr>
        <p:spPr>
          <a:xfrm>
            <a:off x="4298832" y="3605450"/>
            <a:ext cx="1500998" cy="1500997"/>
          </a:xfrm>
        </p:spPr>
        <p:txBody>
          <a:bodyPr/>
          <a:lstStyle/>
          <a:p>
            <a:endParaRPr lang="en-US"/>
          </a:p>
        </p:txBody>
      </p:sp>
      <p:sp>
        <p:nvSpPr>
          <p:cNvPr id="16" name="Picture Placeholder 13"/>
          <p:cNvSpPr>
            <a:spLocks noGrp="1"/>
          </p:cNvSpPr>
          <p:nvPr>
            <p:ph type="pic" sz="quarter" idx="12"/>
          </p:nvPr>
        </p:nvSpPr>
        <p:spPr>
          <a:xfrm>
            <a:off x="6129731" y="3605449"/>
            <a:ext cx="1500998" cy="1500997"/>
          </a:xfrm>
        </p:spPr>
        <p:txBody>
          <a:bodyPr/>
          <a:lstStyle/>
          <a:p>
            <a:endParaRPr lang="en-US"/>
          </a:p>
        </p:txBody>
      </p:sp>
      <p:sp>
        <p:nvSpPr>
          <p:cNvPr id="17" name="Picture Placeholder 13"/>
          <p:cNvSpPr>
            <a:spLocks noGrp="1"/>
          </p:cNvSpPr>
          <p:nvPr>
            <p:ph type="pic" sz="quarter" idx="13"/>
          </p:nvPr>
        </p:nvSpPr>
        <p:spPr>
          <a:xfrm>
            <a:off x="7960630" y="3605448"/>
            <a:ext cx="1500998" cy="1500997"/>
          </a:xfrm>
        </p:spPr>
        <p:txBody>
          <a:bodyPr/>
          <a:lstStyle/>
          <a:p>
            <a:endParaRPr lang="en-US"/>
          </a:p>
        </p:txBody>
      </p:sp>
      <p:sp>
        <p:nvSpPr>
          <p:cNvPr id="18" name="Picture Placeholder 13"/>
          <p:cNvSpPr>
            <a:spLocks noGrp="1"/>
          </p:cNvSpPr>
          <p:nvPr>
            <p:ph type="pic" sz="quarter" idx="14"/>
          </p:nvPr>
        </p:nvSpPr>
        <p:spPr>
          <a:xfrm>
            <a:off x="2467933" y="1756523"/>
            <a:ext cx="1500998" cy="1500997"/>
          </a:xfrm>
        </p:spPr>
        <p:txBody>
          <a:bodyPr/>
          <a:lstStyle/>
          <a:p>
            <a:endParaRPr lang="en-US"/>
          </a:p>
        </p:txBody>
      </p:sp>
      <p:sp>
        <p:nvSpPr>
          <p:cNvPr id="19" name="Picture Placeholder 13"/>
          <p:cNvSpPr>
            <a:spLocks noGrp="1"/>
          </p:cNvSpPr>
          <p:nvPr>
            <p:ph type="pic" sz="quarter" idx="15"/>
          </p:nvPr>
        </p:nvSpPr>
        <p:spPr>
          <a:xfrm>
            <a:off x="4298832" y="1756522"/>
            <a:ext cx="1500998" cy="1500997"/>
          </a:xfrm>
        </p:spPr>
        <p:txBody>
          <a:bodyPr/>
          <a:lstStyle/>
          <a:p>
            <a:endParaRPr lang="en-US"/>
          </a:p>
        </p:txBody>
      </p:sp>
      <p:sp>
        <p:nvSpPr>
          <p:cNvPr id="20" name="Picture Placeholder 13"/>
          <p:cNvSpPr>
            <a:spLocks noGrp="1"/>
          </p:cNvSpPr>
          <p:nvPr>
            <p:ph type="pic" sz="quarter" idx="16"/>
          </p:nvPr>
        </p:nvSpPr>
        <p:spPr>
          <a:xfrm>
            <a:off x="6129731" y="1756521"/>
            <a:ext cx="1500998" cy="1500997"/>
          </a:xfrm>
        </p:spPr>
        <p:txBody>
          <a:bodyPr/>
          <a:lstStyle/>
          <a:p>
            <a:endParaRPr lang="en-US"/>
          </a:p>
        </p:txBody>
      </p:sp>
      <p:sp>
        <p:nvSpPr>
          <p:cNvPr id="21" name="Picture Placeholder 13"/>
          <p:cNvSpPr>
            <a:spLocks noGrp="1"/>
          </p:cNvSpPr>
          <p:nvPr>
            <p:ph type="pic" sz="quarter" idx="17"/>
          </p:nvPr>
        </p:nvSpPr>
        <p:spPr>
          <a:xfrm>
            <a:off x="7960630" y="1756520"/>
            <a:ext cx="1500998" cy="1500997"/>
          </a:xfrm>
        </p:spPr>
        <p:txBody>
          <a:bodyPr/>
          <a:lstStyle/>
          <a:p>
            <a:endParaRPr lang="en-US"/>
          </a:p>
        </p:txBody>
      </p:sp>
    </p:spTree>
    <p:extLst>
      <p:ext uri="{BB962C8B-B14F-4D97-AF65-F5344CB8AC3E}">
        <p14:creationId xmlns:p14="http://schemas.microsoft.com/office/powerpoint/2010/main" val="23963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433427" y="1472740"/>
            <a:ext cx="1500998" cy="1500997"/>
          </a:xfrm>
          <a:prstGeom prst="ellipse">
            <a:avLst/>
          </a:prstGeom>
        </p:spPr>
        <p:txBody>
          <a:bodyPr/>
          <a:lstStyle/>
          <a:p>
            <a:endParaRPr lang="en-US"/>
          </a:p>
        </p:txBody>
      </p:sp>
      <p:sp>
        <p:nvSpPr>
          <p:cNvPr id="7" name="Picture Placeholder 13"/>
          <p:cNvSpPr>
            <a:spLocks noGrp="1"/>
          </p:cNvSpPr>
          <p:nvPr>
            <p:ph type="pic" sz="quarter" idx="15"/>
          </p:nvPr>
        </p:nvSpPr>
        <p:spPr>
          <a:xfrm>
            <a:off x="4264326" y="1472739"/>
            <a:ext cx="1500998" cy="1500997"/>
          </a:xfrm>
          <a:prstGeom prst="ellipse">
            <a:avLst/>
          </a:prstGeom>
        </p:spPr>
        <p:txBody>
          <a:bodyPr/>
          <a:lstStyle/>
          <a:p>
            <a:endParaRPr lang="en-US"/>
          </a:p>
        </p:txBody>
      </p:sp>
      <p:sp>
        <p:nvSpPr>
          <p:cNvPr id="8" name="Picture Placeholder 13"/>
          <p:cNvSpPr>
            <a:spLocks noGrp="1"/>
          </p:cNvSpPr>
          <p:nvPr>
            <p:ph type="pic" sz="quarter" idx="16"/>
          </p:nvPr>
        </p:nvSpPr>
        <p:spPr>
          <a:xfrm>
            <a:off x="6095225" y="1472738"/>
            <a:ext cx="1500998" cy="1500997"/>
          </a:xfrm>
          <a:prstGeom prst="ellipse">
            <a:avLst/>
          </a:prstGeom>
        </p:spPr>
        <p:txBody>
          <a:bodyPr/>
          <a:lstStyle/>
          <a:p>
            <a:endParaRPr lang="en-US"/>
          </a:p>
        </p:txBody>
      </p:sp>
      <p:sp>
        <p:nvSpPr>
          <p:cNvPr id="9" name="Picture Placeholder 13"/>
          <p:cNvSpPr>
            <a:spLocks noGrp="1"/>
          </p:cNvSpPr>
          <p:nvPr>
            <p:ph type="pic" sz="quarter" idx="17"/>
          </p:nvPr>
        </p:nvSpPr>
        <p:spPr>
          <a:xfrm>
            <a:off x="7926124" y="1472737"/>
            <a:ext cx="1500998" cy="1500997"/>
          </a:xfrm>
          <a:prstGeom prst="ellipse">
            <a:avLst/>
          </a:prstGeom>
        </p:spPr>
        <p:txBody>
          <a:bodyPr/>
          <a:lstStyle/>
          <a:p>
            <a:endParaRPr lang="en-US"/>
          </a:p>
        </p:txBody>
      </p:sp>
      <p:sp>
        <p:nvSpPr>
          <p:cNvPr id="3" name="Picture Placeholder 2"/>
          <p:cNvSpPr>
            <a:spLocks noGrp="1"/>
          </p:cNvSpPr>
          <p:nvPr>
            <p:ph type="pic" sz="quarter" idx="18"/>
          </p:nvPr>
        </p:nvSpPr>
        <p:spPr>
          <a:xfrm>
            <a:off x="0" y="3720662"/>
            <a:ext cx="12192000" cy="3137338"/>
          </a:xfrm>
        </p:spPr>
        <p:txBody>
          <a:bodyPr/>
          <a:lstStyle/>
          <a:p>
            <a:endParaRPr lang="en-US"/>
          </a:p>
        </p:txBody>
      </p:sp>
    </p:spTree>
    <p:extLst>
      <p:ext uri="{BB962C8B-B14F-4D97-AF65-F5344CB8AC3E}">
        <p14:creationId xmlns:p14="http://schemas.microsoft.com/office/powerpoint/2010/main" val="317114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433427" y="2670923"/>
            <a:ext cx="1500998" cy="1500997"/>
          </a:xfrm>
          <a:prstGeom prst="ellipse">
            <a:avLst/>
          </a:prstGeom>
        </p:spPr>
        <p:txBody>
          <a:bodyPr/>
          <a:lstStyle/>
          <a:p>
            <a:endParaRPr lang="en-US"/>
          </a:p>
        </p:txBody>
      </p:sp>
      <p:sp>
        <p:nvSpPr>
          <p:cNvPr id="7" name="Picture Placeholder 13"/>
          <p:cNvSpPr>
            <a:spLocks noGrp="1"/>
          </p:cNvSpPr>
          <p:nvPr>
            <p:ph type="pic" sz="quarter" idx="15"/>
          </p:nvPr>
        </p:nvSpPr>
        <p:spPr>
          <a:xfrm>
            <a:off x="4264326" y="2670922"/>
            <a:ext cx="1500998" cy="1500997"/>
          </a:xfrm>
          <a:prstGeom prst="ellipse">
            <a:avLst/>
          </a:prstGeom>
        </p:spPr>
        <p:txBody>
          <a:bodyPr/>
          <a:lstStyle/>
          <a:p>
            <a:endParaRPr lang="en-US"/>
          </a:p>
        </p:txBody>
      </p:sp>
      <p:sp>
        <p:nvSpPr>
          <p:cNvPr id="8" name="Picture Placeholder 13"/>
          <p:cNvSpPr>
            <a:spLocks noGrp="1"/>
          </p:cNvSpPr>
          <p:nvPr>
            <p:ph type="pic" sz="quarter" idx="16"/>
          </p:nvPr>
        </p:nvSpPr>
        <p:spPr>
          <a:xfrm>
            <a:off x="6095225" y="2670921"/>
            <a:ext cx="1500998" cy="1500997"/>
          </a:xfrm>
          <a:prstGeom prst="ellipse">
            <a:avLst/>
          </a:prstGeom>
        </p:spPr>
        <p:txBody>
          <a:bodyPr/>
          <a:lstStyle/>
          <a:p>
            <a:endParaRPr lang="en-US"/>
          </a:p>
        </p:txBody>
      </p:sp>
      <p:sp>
        <p:nvSpPr>
          <p:cNvPr id="9" name="Picture Placeholder 13"/>
          <p:cNvSpPr>
            <a:spLocks noGrp="1"/>
          </p:cNvSpPr>
          <p:nvPr>
            <p:ph type="pic" sz="quarter" idx="17"/>
          </p:nvPr>
        </p:nvSpPr>
        <p:spPr>
          <a:xfrm>
            <a:off x="7926124" y="2670920"/>
            <a:ext cx="1500998" cy="1500997"/>
          </a:xfrm>
          <a:prstGeom prst="ellipse">
            <a:avLst/>
          </a:prstGeom>
        </p:spPr>
        <p:txBody>
          <a:bodyPr/>
          <a:lstStyle/>
          <a:p>
            <a:endParaRPr lang="en-US"/>
          </a:p>
        </p:txBody>
      </p:sp>
    </p:spTree>
    <p:extLst>
      <p:ext uri="{BB962C8B-B14F-4D97-AF65-F5344CB8AC3E}">
        <p14:creationId xmlns:p14="http://schemas.microsoft.com/office/powerpoint/2010/main" val="15624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416175" y="2446636"/>
            <a:ext cx="1500998" cy="1500997"/>
          </a:xfrm>
          <a:prstGeom prst="flowChartAlternateProcess">
            <a:avLst/>
          </a:prstGeom>
        </p:spPr>
        <p:txBody>
          <a:bodyPr/>
          <a:lstStyle/>
          <a:p>
            <a:endParaRPr lang="en-US"/>
          </a:p>
        </p:txBody>
      </p:sp>
      <p:sp>
        <p:nvSpPr>
          <p:cNvPr id="7" name="Picture Placeholder 13"/>
          <p:cNvSpPr>
            <a:spLocks noGrp="1"/>
          </p:cNvSpPr>
          <p:nvPr>
            <p:ph type="pic" sz="quarter" idx="15"/>
          </p:nvPr>
        </p:nvSpPr>
        <p:spPr>
          <a:xfrm>
            <a:off x="4247074" y="2446635"/>
            <a:ext cx="1500998" cy="1500997"/>
          </a:xfrm>
          <a:prstGeom prst="flowChartAlternateProcess">
            <a:avLst/>
          </a:prstGeom>
        </p:spPr>
        <p:txBody>
          <a:bodyPr/>
          <a:lstStyle/>
          <a:p>
            <a:endParaRPr lang="en-US"/>
          </a:p>
        </p:txBody>
      </p:sp>
      <p:sp>
        <p:nvSpPr>
          <p:cNvPr id="8" name="Picture Placeholder 13"/>
          <p:cNvSpPr>
            <a:spLocks noGrp="1"/>
          </p:cNvSpPr>
          <p:nvPr>
            <p:ph type="pic" sz="quarter" idx="16"/>
          </p:nvPr>
        </p:nvSpPr>
        <p:spPr>
          <a:xfrm>
            <a:off x="6077973" y="2446634"/>
            <a:ext cx="1500998" cy="1500997"/>
          </a:xfrm>
          <a:prstGeom prst="flowChartAlternateProcess">
            <a:avLst/>
          </a:prstGeom>
        </p:spPr>
        <p:txBody>
          <a:bodyPr/>
          <a:lstStyle/>
          <a:p>
            <a:endParaRPr lang="en-US"/>
          </a:p>
        </p:txBody>
      </p:sp>
      <p:sp>
        <p:nvSpPr>
          <p:cNvPr id="9" name="Picture Placeholder 13"/>
          <p:cNvSpPr>
            <a:spLocks noGrp="1"/>
          </p:cNvSpPr>
          <p:nvPr>
            <p:ph type="pic" sz="quarter" idx="17"/>
          </p:nvPr>
        </p:nvSpPr>
        <p:spPr>
          <a:xfrm>
            <a:off x="7908872" y="2446633"/>
            <a:ext cx="1500998" cy="1500997"/>
          </a:xfrm>
          <a:prstGeom prst="flowChartAlternateProcess">
            <a:avLst/>
          </a:prstGeom>
        </p:spPr>
        <p:txBody>
          <a:bodyPr/>
          <a:lstStyle/>
          <a:p>
            <a:endParaRPr lang="en-US"/>
          </a:p>
        </p:txBody>
      </p:sp>
    </p:spTree>
    <p:extLst>
      <p:ext uri="{BB962C8B-B14F-4D97-AF65-F5344CB8AC3E}">
        <p14:creationId xmlns:p14="http://schemas.microsoft.com/office/powerpoint/2010/main" val="168408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485186" y="2446637"/>
            <a:ext cx="1500998" cy="1500997"/>
          </a:xfrm>
          <a:prstGeom prst="teardrop">
            <a:avLst/>
          </a:prstGeom>
        </p:spPr>
        <p:txBody>
          <a:bodyPr/>
          <a:lstStyle/>
          <a:p>
            <a:endParaRPr lang="en-US"/>
          </a:p>
        </p:txBody>
      </p:sp>
      <p:sp>
        <p:nvSpPr>
          <p:cNvPr id="7" name="Picture Placeholder 13"/>
          <p:cNvSpPr>
            <a:spLocks noGrp="1"/>
          </p:cNvSpPr>
          <p:nvPr>
            <p:ph type="pic" sz="quarter" idx="15"/>
          </p:nvPr>
        </p:nvSpPr>
        <p:spPr>
          <a:xfrm>
            <a:off x="4316085" y="2446636"/>
            <a:ext cx="1500998" cy="1500997"/>
          </a:xfrm>
          <a:prstGeom prst="teardrop">
            <a:avLst/>
          </a:prstGeom>
        </p:spPr>
        <p:txBody>
          <a:bodyPr/>
          <a:lstStyle/>
          <a:p>
            <a:endParaRPr lang="en-US"/>
          </a:p>
        </p:txBody>
      </p:sp>
      <p:sp>
        <p:nvSpPr>
          <p:cNvPr id="8" name="Picture Placeholder 13"/>
          <p:cNvSpPr>
            <a:spLocks noGrp="1"/>
          </p:cNvSpPr>
          <p:nvPr>
            <p:ph type="pic" sz="quarter" idx="16"/>
          </p:nvPr>
        </p:nvSpPr>
        <p:spPr>
          <a:xfrm>
            <a:off x="6146984" y="2446635"/>
            <a:ext cx="1500998" cy="1500997"/>
          </a:xfrm>
          <a:prstGeom prst="teardrop">
            <a:avLst/>
          </a:prstGeom>
        </p:spPr>
        <p:txBody>
          <a:bodyPr/>
          <a:lstStyle/>
          <a:p>
            <a:endParaRPr lang="en-US"/>
          </a:p>
        </p:txBody>
      </p:sp>
      <p:sp>
        <p:nvSpPr>
          <p:cNvPr id="9" name="Picture Placeholder 13"/>
          <p:cNvSpPr>
            <a:spLocks noGrp="1"/>
          </p:cNvSpPr>
          <p:nvPr>
            <p:ph type="pic" sz="quarter" idx="17"/>
          </p:nvPr>
        </p:nvSpPr>
        <p:spPr>
          <a:xfrm>
            <a:off x="7977883" y="2446634"/>
            <a:ext cx="1500998" cy="1500997"/>
          </a:xfrm>
          <a:prstGeom prst="teardrop">
            <a:avLst/>
          </a:prstGeom>
        </p:spPr>
        <p:txBody>
          <a:bodyPr/>
          <a:lstStyle/>
          <a:p>
            <a:endParaRPr lang="en-US"/>
          </a:p>
        </p:txBody>
      </p:sp>
    </p:spTree>
    <p:extLst>
      <p:ext uri="{BB962C8B-B14F-4D97-AF65-F5344CB8AC3E}">
        <p14:creationId xmlns:p14="http://schemas.microsoft.com/office/powerpoint/2010/main" val="4787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5716-5E10-470B-B424-2F60A381E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453A8-FE17-4B82-9619-76B9AB2A89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B978BD-F5F1-491F-B8B4-5B211B515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E59CAD-E7C3-467E-AEFE-8FDA127E764D}"/>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6" name="Footer Placeholder 5">
            <a:extLst>
              <a:ext uri="{FF2B5EF4-FFF2-40B4-BE49-F238E27FC236}">
                <a16:creationId xmlns:a16="http://schemas.microsoft.com/office/drawing/2014/main" id="{BB718878-6FFD-4187-B169-8679CDE19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285E5-4E0C-41C2-8588-C4F68C29D7E2}"/>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111243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2571450" y="2567406"/>
            <a:ext cx="1500998" cy="1500997"/>
          </a:xfrm>
          <a:prstGeom prst="flowChartOffpageConnector">
            <a:avLst/>
          </a:prstGeom>
        </p:spPr>
        <p:txBody>
          <a:bodyPr/>
          <a:lstStyle/>
          <a:p>
            <a:endParaRPr lang="en-US"/>
          </a:p>
        </p:txBody>
      </p:sp>
      <p:sp>
        <p:nvSpPr>
          <p:cNvPr id="7" name="Picture Placeholder 13"/>
          <p:cNvSpPr>
            <a:spLocks noGrp="1"/>
          </p:cNvSpPr>
          <p:nvPr>
            <p:ph type="pic" sz="quarter" idx="15"/>
          </p:nvPr>
        </p:nvSpPr>
        <p:spPr>
          <a:xfrm>
            <a:off x="4402349" y="2567405"/>
            <a:ext cx="1500998" cy="1500997"/>
          </a:xfrm>
          <a:prstGeom prst="flowChartOffpageConnector">
            <a:avLst/>
          </a:prstGeom>
        </p:spPr>
        <p:txBody>
          <a:bodyPr/>
          <a:lstStyle/>
          <a:p>
            <a:endParaRPr lang="en-US"/>
          </a:p>
        </p:txBody>
      </p:sp>
      <p:sp>
        <p:nvSpPr>
          <p:cNvPr id="8" name="Picture Placeholder 13"/>
          <p:cNvSpPr>
            <a:spLocks noGrp="1"/>
          </p:cNvSpPr>
          <p:nvPr>
            <p:ph type="pic" sz="quarter" idx="16"/>
          </p:nvPr>
        </p:nvSpPr>
        <p:spPr>
          <a:xfrm>
            <a:off x="6233248" y="2567404"/>
            <a:ext cx="1500998" cy="1500997"/>
          </a:xfrm>
          <a:prstGeom prst="flowChartOffpageConnector">
            <a:avLst/>
          </a:prstGeom>
        </p:spPr>
        <p:txBody>
          <a:bodyPr/>
          <a:lstStyle/>
          <a:p>
            <a:endParaRPr lang="en-US"/>
          </a:p>
        </p:txBody>
      </p:sp>
      <p:sp>
        <p:nvSpPr>
          <p:cNvPr id="9" name="Picture Placeholder 13"/>
          <p:cNvSpPr>
            <a:spLocks noGrp="1"/>
          </p:cNvSpPr>
          <p:nvPr>
            <p:ph type="pic" sz="quarter" idx="17"/>
          </p:nvPr>
        </p:nvSpPr>
        <p:spPr>
          <a:xfrm>
            <a:off x="8064147" y="2567403"/>
            <a:ext cx="1500998" cy="1500997"/>
          </a:xfrm>
          <a:prstGeom prst="flowChartOffpageConnector">
            <a:avLst/>
          </a:prstGeom>
        </p:spPr>
        <p:txBody>
          <a:bodyPr/>
          <a:lstStyle/>
          <a:p>
            <a:endParaRPr lang="en-US"/>
          </a:p>
        </p:txBody>
      </p:sp>
    </p:spTree>
    <p:extLst>
      <p:ext uri="{BB962C8B-B14F-4D97-AF65-F5344CB8AC3E}">
        <p14:creationId xmlns:p14="http://schemas.microsoft.com/office/powerpoint/2010/main" val="5819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12192000" cy="4140201"/>
          </a:xfrm>
          <a:prstGeom prst="rect">
            <a:avLst/>
          </a:prstGeom>
          <a:solidFill>
            <a:schemeClr val="bg1">
              <a:lumMod val="95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Click Icon To Add Image</a:t>
            </a:r>
          </a:p>
        </p:txBody>
      </p:sp>
    </p:spTree>
    <p:extLst>
      <p:ext uri="{BB962C8B-B14F-4D97-AF65-F5344CB8AC3E}">
        <p14:creationId xmlns:p14="http://schemas.microsoft.com/office/powerpoint/2010/main" val="112053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5">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6000" y="0"/>
            <a:ext cx="6096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tIns="822960" bIns="0" anchor="ctr"/>
          <a:lstStyle>
            <a:lvl1pPr algn="ctr" rtl="0">
              <a:buNone/>
              <a:defRPr sz="1867">
                <a:ln>
                  <a:noFill/>
                </a:ln>
                <a:solidFill>
                  <a:schemeClr val="tx1">
                    <a:lumMod val="50000"/>
                    <a:lumOff val="50000"/>
                  </a:schemeClr>
                </a:solidFill>
              </a:defRPr>
            </a:lvl1pPr>
          </a:lstStyle>
          <a:p>
            <a:r>
              <a:rPr lang="en-US"/>
              <a:t>Image Holder</a:t>
            </a:r>
          </a:p>
        </p:txBody>
      </p:sp>
      <p:sp>
        <p:nvSpPr>
          <p:cNvPr id="5"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3354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3"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92421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1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4328160" y="187331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11" name="Picture Placeholder 7"/>
          <p:cNvSpPr>
            <a:spLocks noGrp="1"/>
          </p:cNvSpPr>
          <p:nvPr>
            <p:ph type="pic" sz="quarter" idx="13" hasCustomPrompt="1"/>
          </p:nvPr>
        </p:nvSpPr>
        <p:spPr>
          <a:xfrm>
            <a:off x="533665" y="187331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13" name="Picture Placeholder 7"/>
          <p:cNvSpPr>
            <a:spLocks noGrp="1"/>
          </p:cNvSpPr>
          <p:nvPr>
            <p:ph type="pic" sz="quarter" idx="15" hasCustomPrompt="1"/>
          </p:nvPr>
        </p:nvSpPr>
        <p:spPr>
          <a:xfrm>
            <a:off x="8116233" y="187331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7" name="Picture Placeholder 7"/>
          <p:cNvSpPr>
            <a:spLocks noGrp="1"/>
          </p:cNvSpPr>
          <p:nvPr>
            <p:ph type="pic" sz="quarter" idx="16" hasCustomPrompt="1"/>
          </p:nvPr>
        </p:nvSpPr>
        <p:spPr>
          <a:xfrm>
            <a:off x="4328160" y="428310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17" hasCustomPrompt="1"/>
          </p:nvPr>
        </p:nvSpPr>
        <p:spPr>
          <a:xfrm>
            <a:off x="533665" y="428310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12" name="Picture Placeholder 7"/>
          <p:cNvSpPr>
            <a:spLocks noGrp="1"/>
          </p:cNvSpPr>
          <p:nvPr>
            <p:ph type="pic" sz="quarter" idx="18" hasCustomPrompt="1"/>
          </p:nvPr>
        </p:nvSpPr>
        <p:spPr>
          <a:xfrm>
            <a:off x="8116233" y="4283109"/>
            <a:ext cx="3535680" cy="2092291"/>
          </a:xfrm>
          <a:prstGeom prst="rect">
            <a:avLst/>
          </a:prstGeom>
          <a:solidFill>
            <a:schemeClr val="tx2">
              <a:lumMod val="10000"/>
              <a:lumOff val="90000"/>
            </a:schemeClr>
          </a:solidFill>
          <a:ln w="19050">
            <a:noFill/>
          </a:ln>
        </p:spPr>
        <p:txBody>
          <a:bodyPr lIns="0" tIns="0" rIns="0" bIns="274320" anchor="b"/>
          <a:lstStyle>
            <a:lvl1pPr algn="ctr" rtl="0">
              <a:buNone/>
              <a:defRPr sz="1867">
                <a:solidFill>
                  <a:schemeClr val="tx1">
                    <a:lumMod val="75000"/>
                    <a:lumOff val="25000"/>
                  </a:schemeClr>
                </a:solidFill>
              </a:defRPr>
            </a:lvl1pPr>
          </a:lstStyle>
          <a:p>
            <a:r>
              <a:rPr lang="en-US"/>
              <a:t>Image Holder</a:t>
            </a:r>
          </a:p>
        </p:txBody>
      </p:sp>
      <p:sp>
        <p:nvSpPr>
          <p:cNvPr id="14" name="Text Placeholder 3"/>
          <p:cNvSpPr>
            <a:spLocks noGrp="1"/>
          </p:cNvSpPr>
          <p:nvPr>
            <p:ph type="body" sz="half" idx="2" hasCustomPrompt="1"/>
          </p:nvPr>
        </p:nvSpPr>
        <p:spPr>
          <a:xfrm>
            <a:off x="508000" y="1178427"/>
            <a:ext cx="11157819" cy="231007"/>
          </a:xfrm>
          <a:prstGeom prst="rect">
            <a:avLst/>
          </a:prstGeom>
        </p:spPr>
        <p:txBody>
          <a:bodyPr wrap="none" lIns="0" tIns="0" rIns="0" bIns="0" anchor="ctr">
            <a:noAutofit/>
          </a:bodyPr>
          <a:lstStyle>
            <a:lvl1pPr marL="0" indent="0" algn="l">
              <a:buNone/>
              <a:defRPr sz="2133" b="0" baseline="0">
                <a:solidFill>
                  <a:schemeClr val="tx1">
                    <a:lumMod val="75000"/>
                    <a:lumOff val="2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6" name="Title 2"/>
          <p:cNvSpPr>
            <a:spLocks noGrp="1"/>
          </p:cNvSpPr>
          <p:nvPr>
            <p:ph type="title"/>
          </p:nvPr>
        </p:nvSpPr>
        <p:spPr>
          <a:xfrm>
            <a:off x="508000" y="455085"/>
            <a:ext cx="11157819" cy="660511"/>
          </a:xfrm>
          <a:prstGeom prst="rect">
            <a:avLst/>
          </a:prstGeom>
        </p:spPr>
        <p:txBody>
          <a:bodyPr lIns="0" tIns="0" rIns="0" bIns="0" anchor="ctr"/>
          <a:lstStyle>
            <a:lvl1pPr algn="l">
              <a:defRPr sz="48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139227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12192000" cy="4445001"/>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Click Icon To Add Image</a:t>
            </a:r>
          </a:p>
        </p:txBody>
      </p:sp>
    </p:spTree>
    <p:extLst>
      <p:ext uri="{BB962C8B-B14F-4D97-AF65-F5344CB8AC3E}">
        <p14:creationId xmlns:p14="http://schemas.microsoft.com/office/powerpoint/2010/main" val="127277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937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35E513-0CF1-40D7-A9C5-66A1BAB66C4B}"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B7572C-4E5F-47F6-B751-CB89A5986F5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7498" y="42667"/>
            <a:ext cx="2286794" cy="1147881"/>
          </a:xfrm>
          <a:prstGeom prst="rect">
            <a:avLst/>
          </a:prstGeom>
        </p:spPr>
      </p:pic>
    </p:spTree>
    <p:extLst>
      <p:ext uri="{BB962C8B-B14F-4D97-AF65-F5344CB8AC3E}">
        <p14:creationId xmlns:p14="http://schemas.microsoft.com/office/powerpoint/2010/main" val="73138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4FEF-CF53-443D-B60D-10F23D97C4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E1914B-B21E-44EA-B120-86002DF9A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82FAC1-C1AC-46F3-8A17-121BCA52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BDDF84-9A36-4A50-905C-B7061A1FF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997B9-7A66-4AE1-AEB3-7BA09ECCC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060D99-6C41-4E8A-83FA-38AEAE774F7D}"/>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8" name="Footer Placeholder 7">
            <a:extLst>
              <a:ext uri="{FF2B5EF4-FFF2-40B4-BE49-F238E27FC236}">
                <a16:creationId xmlns:a16="http://schemas.microsoft.com/office/drawing/2014/main" id="{170DF60C-0288-4708-A8D5-E3C63D7A81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4830EE-5001-4651-BB40-C4A8F0656E04}"/>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149481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3D35-B25D-4732-B9D1-CBCFC532F7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A8558F-2A57-421D-AD52-71C79BC493DF}"/>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4" name="Footer Placeholder 3">
            <a:extLst>
              <a:ext uri="{FF2B5EF4-FFF2-40B4-BE49-F238E27FC236}">
                <a16:creationId xmlns:a16="http://schemas.microsoft.com/office/drawing/2014/main" id="{F8DDA1E9-EEAE-4481-A559-7B5BE8D117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B97526-056F-4AC8-B64C-BF37C0CC932D}"/>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222513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30515-CD54-4B86-894E-A6BDB36FFD1E}"/>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3" name="Footer Placeholder 2">
            <a:extLst>
              <a:ext uri="{FF2B5EF4-FFF2-40B4-BE49-F238E27FC236}">
                <a16:creationId xmlns:a16="http://schemas.microsoft.com/office/drawing/2014/main" id="{45E3C1CF-B059-4DEB-9A94-3026ACF2C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FFFC2B-993A-402B-98F6-E61185A44BFC}"/>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2616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62CD-822A-4FDD-B199-3FA725741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E5869-0DC1-49BC-8AA5-B06FB3007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99BD68-8A3A-44DF-80E3-E9596A81B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7E7DE-0081-4C74-A8F8-37DF1509D907}"/>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6" name="Footer Placeholder 5">
            <a:extLst>
              <a:ext uri="{FF2B5EF4-FFF2-40B4-BE49-F238E27FC236}">
                <a16:creationId xmlns:a16="http://schemas.microsoft.com/office/drawing/2014/main" id="{6E918F65-806F-4385-BBF5-D8EA4FB20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DDD45-E61D-4450-BF84-2019E0063009}"/>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280290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792A-DB8C-4FE1-A889-DA4AA23FA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7D072-5C34-4957-937B-A3362BD7B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C697F2-9729-4F18-9D93-FCAF963FA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B189F-E233-4658-8862-10B057E4AF0F}"/>
              </a:ext>
            </a:extLst>
          </p:cNvPr>
          <p:cNvSpPr>
            <a:spLocks noGrp="1"/>
          </p:cNvSpPr>
          <p:nvPr>
            <p:ph type="dt" sz="half" idx="10"/>
          </p:nvPr>
        </p:nvSpPr>
        <p:spPr/>
        <p:txBody>
          <a:bodyPr/>
          <a:lstStyle/>
          <a:p>
            <a:fld id="{C359289C-D7E9-415E-AF0C-C44E0F7F8BAD}" type="datetimeFigureOut">
              <a:rPr lang="en-US" smtClean="0"/>
              <a:t>9/18/2023</a:t>
            </a:fld>
            <a:endParaRPr lang="en-US"/>
          </a:p>
        </p:txBody>
      </p:sp>
      <p:sp>
        <p:nvSpPr>
          <p:cNvPr id="6" name="Footer Placeholder 5">
            <a:extLst>
              <a:ext uri="{FF2B5EF4-FFF2-40B4-BE49-F238E27FC236}">
                <a16:creationId xmlns:a16="http://schemas.microsoft.com/office/drawing/2014/main" id="{C80C5290-A76C-45B1-92D5-E3B3A8A94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FD67C-E867-4D23-B5DE-8CE413881881}"/>
              </a:ext>
            </a:extLst>
          </p:cNvPr>
          <p:cNvSpPr>
            <a:spLocks noGrp="1"/>
          </p:cNvSpPr>
          <p:nvPr>
            <p:ph type="sldNum" sz="quarter" idx="12"/>
          </p:nvPr>
        </p:nvSpPr>
        <p:spPr/>
        <p:txBody>
          <a:bodyPr/>
          <a:lstStyle/>
          <a:p>
            <a:fld id="{AFD04310-FCD9-4CF7-BF23-23CBD6FBE8FF}" type="slidenum">
              <a:rPr lang="en-US" smtClean="0"/>
              <a:t>‹#›</a:t>
            </a:fld>
            <a:endParaRPr lang="en-US"/>
          </a:p>
        </p:txBody>
      </p:sp>
    </p:spTree>
    <p:extLst>
      <p:ext uri="{BB962C8B-B14F-4D97-AF65-F5344CB8AC3E}">
        <p14:creationId xmlns:p14="http://schemas.microsoft.com/office/powerpoint/2010/main" val="224659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B7F03C-AC44-4B55-AA2C-3041C0438A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2B025-8274-473A-B72E-BDBA626DD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BA9F2-1F1E-41DD-9505-39D577852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9289C-D7E9-415E-AF0C-C44E0F7F8BAD}" type="datetimeFigureOut">
              <a:rPr lang="en-US" smtClean="0"/>
              <a:t>9/18/2023</a:t>
            </a:fld>
            <a:endParaRPr lang="en-US"/>
          </a:p>
        </p:txBody>
      </p:sp>
      <p:sp>
        <p:nvSpPr>
          <p:cNvPr id="5" name="Footer Placeholder 4">
            <a:extLst>
              <a:ext uri="{FF2B5EF4-FFF2-40B4-BE49-F238E27FC236}">
                <a16:creationId xmlns:a16="http://schemas.microsoft.com/office/drawing/2014/main" id="{9BAC8CBC-6880-4DE9-8A64-E6FAEE25B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93937D-5183-45A4-888A-7D751C647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4310-FCD9-4CF7-BF23-23CBD6FBE8FF}" type="slidenum">
              <a:rPr lang="en-US" smtClean="0"/>
              <a:t>‹#›</a:t>
            </a:fld>
            <a:endParaRPr lang="en-US"/>
          </a:p>
        </p:txBody>
      </p:sp>
    </p:spTree>
    <p:extLst>
      <p:ext uri="{BB962C8B-B14F-4D97-AF65-F5344CB8AC3E}">
        <p14:creationId xmlns:p14="http://schemas.microsoft.com/office/powerpoint/2010/main" val="387217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B2075-31AA-451E-92F3-ADF37C25D71A}"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0CEC4-131A-46BD-8476-F2DA7A14BE27}" type="slidenum">
              <a:rPr lang="en-US" smtClean="0"/>
              <a:t>‹#›</a:t>
            </a:fld>
            <a:endParaRPr lang="en-US"/>
          </a:p>
        </p:txBody>
      </p:sp>
    </p:spTree>
    <p:extLst>
      <p:ext uri="{BB962C8B-B14F-4D97-AF65-F5344CB8AC3E}">
        <p14:creationId xmlns:p14="http://schemas.microsoft.com/office/powerpoint/2010/main" val="2784638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9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5E513-0CF1-40D7-A9C5-66A1BAB66C4B}"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7572C-4E5F-47F6-B751-CB89A5986F5F}" type="slidenum">
              <a:rPr lang="en-US" smtClean="0"/>
              <a:t>‹#›</a:t>
            </a:fld>
            <a:endParaRPr lang="en-US"/>
          </a:p>
        </p:txBody>
      </p:sp>
    </p:spTree>
    <p:extLst>
      <p:ext uri="{BB962C8B-B14F-4D97-AF65-F5344CB8AC3E}">
        <p14:creationId xmlns:p14="http://schemas.microsoft.com/office/powerpoint/2010/main" val="1702988153"/>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comments" Target="../comments/comment2.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comments" Target="../comments/comment3.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68.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35.svg"/><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ducation@OKIE811.or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p:cNvSpPr>
            <a:spLocks noGrp="1"/>
          </p:cNvSpPr>
          <p:nvPr>
            <p:ph type="subTitle" idx="1"/>
          </p:nvPr>
        </p:nvSpPr>
        <p:spPr>
          <a:xfrm>
            <a:off x="6590966" y="1903445"/>
            <a:ext cx="4941671" cy="3554963"/>
          </a:xfrm>
        </p:spPr>
        <p:txBody>
          <a:bodyPr anchor="b">
            <a:noAutofit/>
          </a:bodyPr>
          <a:lstStyle/>
          <a:p>
            <a:pPr algn="l"/>
            <a:r>
              <a:rPr lang="en-US" b="1" dirty="0">
                <a:solidFill>
                  <a:schemeClr val="tx2"/>
                </a:solidFill>
              </a:rPr>
              <a:t>Mission</a:t>
            </a:r>
          </a:p>
          <a:p>
            <a:pPr algn="l"/>
            <a:r>
              <a:rPr lang="en-US" dirty="0">
                <a:solidFill>
                  <a:schemeClr val="tx2"/>
                </a:solidFill>
              </a:rPr>
              <a:t>To provide quality underground damage prevention services.</a:t>
            </a:r>
            <a:endParaRPr lang="en-US" b="1" dirty="0">
              <a:solidFill>
                <a:schemeClr val="tx2"/>
              </a:solidFill>
            </a:endParaRPr>
          </a:p>
          <a:p>
            <a:pPr algn="l"/>
            <a:r>
              <a:rPr lang="en-US" b="1" dirty="0">
                <a:solidFill>
                  <a:schemeClr val="tx2"/>
                </a:solidFill>
              </a:rPr>
              <a:t>Value Statement</a:t>
            </a:r>
          </a:p>
          <a:p>
            <a:pPr algn="l"/>
            <a:r>
              <a:rPr lang="en-US" dirty="0">
                <a:solidFill>
                  <a:schemeClr val="tx2"/>
                </a:solidFill>
              </a:rPr>
              <a:t>Delivering excellence through honesty, integrity, and having a highly engaged workforce in a fun and supportive workplace.</a:t>
            </a:r>
          </a:p>
          <a:p>
            <a:pPr algn="l"/>
            <a:endParaRPr lang="en-US" sz="105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p:blipFill>
        <p:spPr>
          <a:xfrm>
            <a:off x="340470" y="2845583"/>
            <a:ext cx="4141760" cy="2081234"/>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5" name="Group 3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6" name="Freeform: Shape 3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3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9408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5923775" y="5525340"/>
            <a:ext cx="0" cy="137160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59179" y="862448"/>
            <a:ext cx="7929194" cy="3119382"/>
            <a:chOff x="1942749" y="1363228"/>
            <a:chExt cx="7453891" cy="2519665"/>
          </a:xfrm>
        </p:grpSpPr>
        <p:sp>
          <p:nvSpPr>
            <p:cNvPr id="25" name="TextBox 24"/>
            <p:cNvSpPr txBox="1"/>
            <p:nvPr/>
          </p:nvSpPr>
          <p:spPr>
            <a:xfrm>
              <a:off x="2571292" y="1363228"/>
              <a:ext cx="6196804" cy="126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648B45"/>
                  </a:solidFill>
                  <a:effectLst/>
                  <a:uLnTx/>
                  <a:uFillTx/>
                  <a:latin typeface="Bebas Neue" panose="020B0606020202050201" pitchFamily="34" charset="77"/>
                  <a:ea typeface="+mn-ea"/>
                  <a:cs typeface="+mn-cs"/>
                </a:rPr>
                <a:t>REQUIRED NOTIFICATION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648B45"/>
                  </a:solidFill>
                  <a:effectLst/>
                  <a:uLnTx/>
                  <a:uFillTx/>
                  <a:latin typeface="Bebas Neue" panose="020B0606020202050201" pitchFamily="34" charset="77"/>
                  <a:ea typeface="+mn-ea"/>
                  <a:cs typeface="+mn-cs"/>
                </a:rPr>
                <a:t>CENTER INFORMATION</a:t>
              </a:r>
            </a:p>
          </p:txBody>
        </p:sp>
        <p:sp>
          <p:nvSpPr>
            <p:cNvPr id="31" name="Shape 202"/>
            <p:cNvSpPr/>
            <p:nvPr/>
          </p:nvSpPr>
          <p:spPr>
            <a:xfrm>
              <a:off x="1942749" y="2615008"/>
              <a:ext cx="7453891" cy="1267885"/>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000000"/>
                  </a:solidFill>
                  <a:effectLst/>
                  <a:uLnTx/>
                  <a:uFillTx/>
                  <a:latin typeface="Oswald" pitchFamily="2" charset="77"/>
                  <a:cs typeface="Calibri"/>
                  <a:sym typeface="Calibri"/>
                </a:rPr>
                <a:t>There is a minimum amount of information that is vital to OKIE811 in determining which underground facility operators need to be notified.</a:t>
              </a:r>
              <a:endPar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grpSp>
      <p:pic>
        <p:nvPicPr>
          <p:cNvPr id="4" name="Graphic 3" descr="Bell">
            <a:extLst>
              <a:ext uri="{FF2B5EF4-FFF2-40B4-BE49-F238E27FC236}">
                <a16:creationId xmlns:a16="http://schemas.microsoft.com/office/drawing/2014/main" id="{98C5C07C-56E8-8E48-93F2-8F6A8B0626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575" y="4605454"/>
            <a:ext cx="914400" cy="914400"/>
          </a:xfrm>
          <a:prstGeom prst="rect">
            <a:avLst/>
          </a:prstGeom>
        </p:spPr>
      </p:pic>
      <p:sp>
        <p:nvSpPr>
          <p:cNvPr id="5" name="TextBox 4">
            <a:extLst>
              <a:ext uri="{FF2B5EF4-FFF2-40B4-BE49-F238E27FC236}">
                <a16:creationId xmlns:a16="http://schemas.microsoft.com/office/drawing/2014/main" id="{4241560E-CD41-C14A-9118-A368741EFB30}"/>
              </a:ext>
            </a:extLst>
          </p:cNvPr>
          <p:cNvSpPr txBox="1"/>
          <p:nvPr/>
        </p:nvSpPr>
        <p:spPr>
          <a:xfrm>
            <a:off x="9419367" y="5841808"/>
            <a:ext cx="262466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494D3"/>
                </a:solidFill>
                <a:effectLst/>
                <a:uLnTx/>
                <a:uFillTx/>
                <a:latin typeface="Oswald" pitchFamily="2" charset="77"/>
                <a:ea typeface="+mn-ea"/>
                <a:cs typeface="+mn-cs"/>
              </a:rPr>
              <a:t>OUFDPA 142.6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5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923775" y="-10050"/>
            <a:ext cx="0" cy="137160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88497" y="1355019"/>
            <a:ext cx="4754880" cy="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04817" y="1345221"/>
            <a:ext cx="0" cy="553212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4235" y="2002733"/>
            <a:ext cx="53601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Bebas Neue" panose="020B0606020202050201" pitchFamily="34" charset="77"/>
                <a:ea typeface="Adobe Gothic Std B" panose="020B0800000000000000" pitchFamily="34" charset="-128"/>
                <a:cs typeface="+mn-cs"/>
              </a:rPr>
              <a:t>VITAL INFORMATION</a:t>
            </a:r>
          </a:p>
        </p:txBody>
      </p:sp>
      <p:sp>
        <p:nvSpPr>
          <p:cNvPr id="10" name="Shape 202"/>
          <p:cNvSpPr/>
          <p:nvPr/>
        </p:nvSpPr>
        <p:spPr>
          <a:xfrm>
            <a:off x="3318256" y="3220810"/>
            <a:ext cx="6537239"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name of the individual serving such notice </a:t>
            </a:r>
          </a:p>
        </p:txBody>
      </p:sp>
      <p:sp>
        <p:nvSpPr>
          <p:cNvPr id="11" name="Shape 202"/>
          <p:cNvSpPr/>
          <p:nvPr/>
        </p:nvSpPr>
        <p:spPr>
          <a:xfrm>
            <a:off x="3318256" y="4407047"/>
            <a:ext cx="8162542"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location of the proposed area of excavation or demolition </a:t>
            </a:r>
            <a:endParaRPr kumimoji="0" sz="40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sp>
        <p:nvSpPr>
          <p:cNvPr id="12" name="Shape 202"/>
          <p:cNvSpPr/>
          <p:nvPr/>
        </p:nvSpPr>
        <p:spPr>
          <a:xfrm>
            <a:off x="3318256" y="5483161"/>
            <a:ext cx="5910411"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excavator’s field telephone number </a:t>
            </a:r>
            <a:endParaRPr kumimoji="0" sz="40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sp>
        <p:nvSpPr>
          <p:cNvPr id="3" name="Oval 2">
            <a:extLst>
              <a:ext uri="{FF2B5EF4-FFF2-40B4-BE49-F238E27FC236}">
                <a16:creationId xmlns:a16="http://schemas.microsoft.com/office/drawing/2014/main" id="{936E3CAD-E5AA-FF4A-9363-DC60D15A70CA}"/>
              </a:ext>
            </a:extLst>
          </p:cNvPr>
          <p:cNvSpPr/>
          <p:nvPr/>
        </p:nvSpPr>
        <p:spPr>
          <a:xfrm>
            <a:off x="2472267" y="3220810"/>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54AA786-7B08-5F42-8C08-EA8836D989EC}"/>
              </a:ext>
            </a:extLst>
          </p:cNvPr>
          <p:cNvSpPr/>
          <p:nvPr/>
        </p:nvSpPr>
        <p:spPr>
          <a:xfrm>
            <a:off x="2489201" y="4407047"/>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39BCDD5-35B4-6D4C-8B89-AF4A84DC880D}"/>
              </a:ext>
            </a:extLst>
          </p:cNvPr>
          <p:cNvSpPr/>
          <p:nvPr/>
        </p:nvSpPr>
        <p:spPr>
          <a:xfrm>
            <a:off x="2472267" y="5404681"/>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heckmark">
            <a:extLst>
              <a:ext uri="{FF2B5EF4-FFF2-40B4-BE49-F238E27FC236}">
                <a16:creationId xmlns:a16="http://schemas.microsoft.com/office/drawing/2014/main" id="{18FB501F-9FA5-694E-AFDC-3C2DED1CE4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7735" y="3342757"/>
            <a:ext cx="264312" cy="264312"/>
          </a:xfrm>
          <a:prstGeom prst="rect">
            <a:avLst/>
          </a:prstGeom>
        </p:spPr>
      </p:pic>
      <p:pic>
        <p:nvPicPr>
          <p:cNvPr id="22" name="Graphic 21" descr="Checkmark">
            <a:extLst>
              <a:ext uri="{FF2B5EF4-FFF2-40B4-BE49-F238E27FC236}">
                <a16:creationId xmlns:a16="http://schemas.microsoft.com/office/drawing/2014/main" id="{25EA3F08-06B9-8A4C-9204-F8AB3C660B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7735" y="4536501"/>
            <a:ext cx="264312" cy="264312"/>
          </a:xfrm>
          <a:prstGeom prst="rect">
            <a:avLst/>
          </a:prstGeom>
        </p:spPr>
      </p:pic>
      <p:pic>
        <p:nvPicPr>
          <p:cNvPr id="23" name="Graphic 22" descr="Checkmark">
            <a:extLst>
              <a:ext uri="{FF2B5EF4-FFF2-40B4-BE49-F238E27FC236}">
                <a16:creationId xmlns:a16="http://schemas.microsoft.com/office/drawing/2014/main" id="{B92FCF1C-0476-8E4A-A12D-AA1C103441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8049" y="5534135"/>
            <a:ext cx="264312" cy="264312"/>
          </a:xfrm>
          <a:prstGeom prst="rect">
            <a:avLst/>
          </a:prstGeom>
        </p:spPr>
      </p:pic>
    </p:spTree>
    <p:extLst>
      <p:ext uri="{BB962C8B-B14F-4D97-AF65-F5344CB8AC3E}">
        <p14:creationId xmlns:p14="http://schemas.microsoft.com/office/powerpoint/2010/main" val="40128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2" grpId="0" animBg="1"/>
      <p:bldP spid="3"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1204817" y="0"/>
            <a:ext cx="0" cy="6877341"/>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30620" y="800467"/>
            <a:ext cx="53601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Bebas Neue" panose="020B0606020202050201" pitchFamily="34" charset="77"/>
                <a:ea typeface="Adobe Gothic Std B" panose="020B0800000000000000" pitchFamily="34" charset="-128"/>
                <a:cs typeface="+mn-cs"/>
              </a:rPr>
              <a:t>VITAL INFORMATION</a:t>
            </a:r>
          </a:p>
        </p:txBody>
      </p:sp>
      <p:sp>
        <p:nvSpPr>
          <p:cNvPr id="10" name="Shape 202"/>
          <p:cNvSpPr/>
          <p:nvPr/>
        </p:nvSpPr>
        <p:spPr>
          <a:xfrm>
            <a:off x="2824641" y="2018544"/>
            <a:ext cx="7860289"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name, address, phone number of the excavator </a:t>
            </a:r>
          </a:p>
        </p:txBody>
      </p:sp>
      <p:sp>
        <p:nvSpPr>
          <p:cNvPr id="11" name="Shape 202"/>
          <p:cNvSpPr/>
          <p:nvPr/>
        </p:nvSpPr>
        <p:spPr>
          <a:xfrm>
            <a:off x="2824641" y="3204781"/>
            <a:ext cx="8162542"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Type and extent of proposed work</a:t>
            </a:r>
            <a:endParaRPr kumimoji="0" sz="40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sp>
        <p:nvSpPr>
          <p:cNvPr id="12" name="Shape 202"/>
          <p:cNvSpPr/>
          <p:nvPr/>
        </p:nvSpPr>
        <p:spPr>
          <a:xfrm>
            <a:off x="2824641" y="4280895"/>
            <a:ext cx="5910411"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intended use of explosives</a:t>
            </a:r>
            <a:endParaRPr kumimoji="0" sz="40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sp>
        <p:nvSpPr>
          <p:cNvPr id="3" name="Oval 2">
            <a:extLst>
              <a:ext uri="{FF2B5EF4-FFF2-40B4-BE49-F238E27FC236}">
                <a16:creationId xmlns:a16="http://schemas.microsoft.com/office/drawing/2014/main" id="{936E3CAD-E5AA-FF4A-9363-DC60D15A70CA}"/>
              </a:ext>
            </a:extLst>
          </p:cNvPr>
          <p:cNvSpPr/>
          <p:nvPr/>
        </p:nvSpPr>
        <p:spPr>
          <a:xfrm>
            <a:off x="1978652" y="2018544"/>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54AA786-7B08-5F42-8C08-EA8836D989EC}"/>
              </a:ext>
            </a:extLst>
          </p:cNvPr>
          <p:cNvSpPr/>
          <p:nvPr/>
        </p:nvSpPr>
        <p:spPr>
          <a:xfrm>
            <a:off x="1995586" y="3204781"/>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39BCDD5-35B4-6D4C-8B89-AF4A84DC880D}"/>
              </a:ext>
            </a:extLst>
          </p:cNvPr>
          <p:cNvSpPr/>
          <p:nvPr/>
        </p:nvSpPr>
        <p:spPr>
          <a:xfrm>
            <a:off x="1978652" y="420241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heckmark">
            <a:extLst>
              <a:ext uri="{FF2B5EF4-FFF2-40B4-BE49-F238E27FC236}">
                <a16:creationId xmlns:a16="http://schemas.microsoft.com/office/drawing/2014/main" id="{18FB501F-9FA5-694E-AFDC-3C2DED1CE4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120" y="2140491"/>
            <a:ext cx="264312" cy="264312"/>
          </a:xfrm>
          <a:prstGeom prst="rect">
            <a:avLst/>
          </a:prstGeom>
        </p:spPr>
      </p:pic>
      <p:pic>
        <p:nvPicPr>
          <p:cNvPr id="22" name="Graphic 21" descr="Checkmark">
            <a:extLst>
              <a:ext uri="{FF2B5EF4-FFF2-40B4-BE49-F238E27FC236}">
                <a16:creationId xmlns:a16="http://schemas.microsoft.com/office/drawing/2014/main" id="{25EA3F08-06B9-8A4C-9204-F8AB3C660B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4120" y="3334235"/>
            <a:ext cx="264312" cy="264312"/>
          </a:xfrm>
          <a:prstGeom prst="rect">
            <a:avLst/>
          </a:prstGeom>
        </p:spPr>
      </p:pic>
      <p:pic>
        <p:nvPicPr>
          <p:cNvPr id="23" name="Graphic 22" descr="Checkmark">
            <a:extLst>
              <a:ext uri="{FF2B5EF4-FFF2-40B4-BE49-F238E27FC236}">
                <a16:creationId xmlns:a16="http://schemas.microsoft.com/office/drawing/2014/main" id="{B92FCF1C-0476-8E4A-A12D-AA1C103441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434" y="4331869"/>
            <a:ext cx="264312" cy="264312"/>
          </a:xfrm>
          <a:prstGeom prst="rect">
            <a:avLst/>
          </a:prstGeom>
        </p:spPr>
      </p:pic>
      <p:sp>
        <p:nvSpPr>
          <p:cNvPr id="25" name="Shape 202">
            <a:extLst>
              <a:ext uri="{FF2B5EF4-FFF2-40B4-BE49-F238E27FC236}">
                <a16:creationId xmlns:a16="http://schemas.microsoft.com/office/drawing/2014/main" id="{19092A75-FD1B-7244-AA04-43334F9BE643}"/>
              </a:ext>
            </a:extLst>
          </p:cNvPr>
          <p:cNvSpPr/>
          <p:nvPr/>
        </p:nvSpPr>
        <p:spPr>
          <a:xfrm>
            <a:off x="2824641" y="5449184"/>
            <a:ext cx="5910411"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rPr>
              <a:t>The date and time when work is to begin</a:t>
            </a:r>
            <a:endParaRPr kumimoji="0" sz="40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sp>
        <p:nvSpPr>
          <p:cNvPr id="26" name="Oval 25">
            <a:extLst>
              <a:ext uri="{FF2B5EF4-FFF2-40B4-BE49-F238E27FC236}">
                <a16:creationId xmlns:a16="http://schemas.microsoft.com/office/drawing/2014/main" id="{940A57E9-1930-7D45-8022-3A77DCED4E57}"/>
              </a:ext>
            </a:extLst>
          </p:cNvPr>
          <p:cNvSpPr/>
          <p:nvPr/>
        </p:nvSpPr>
        <p:spPr>
          <a:xfrm>
            <a:off x="1978652" y="5370704"/>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Graphic 26" descr="Checkmark">
            <a:extLst>
              <a:ext uri="{FF2B5EF4-FFF2-40B4-BE49-F238E27FC236}">
                <a16:creationId xmlns:a16="http://schemas.microsoft.com/office/drawing/2014/main" id="{64646F3B-AA41-5041-BF04-7C5A92D7F7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434" y="5500158"/>
            <a:ext cx="264312" cy="264312"/>
          </a:xfrm>
          <a:prstGeom prst="rect">
            <a:avLst/>
          </a:prstGeom>
        </p:spPr>
      </p:pic>
    </p:spTree>
    <p:extLst>
      <p:ext uri="{BB962C8B-B14F-4D97-AF65-F5344CB8AC3E}">
        <p14:creationId xmlns:p14="http://schemas.microsoft.com/office/powerpoint/2010/main" val="271432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3" grpId="0" animBg="1"/>
      <p:bldP spid="19" grpId="0" animBg="1"/>
      <p:bldP spid="21"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FC90AB6-5BD7-459A-A544-EF94B933203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33400"/>
            <a:ext cx="11582400" cy="8686800"/>
          </a:xfrm>
          <a:prstGeom prst="rect">
            <a:avLst/>
          </a:prstGeom>
        </p:spPr>
      </p:pic>
      <p:pic>
        <p:nvPicPr>
          <p:cNvPr id="33" name="Picture 32">
            <a:extLst>
              <a:ext uri="{FF2B5EF4-FFF2-40B4-BE49-F238E27FC236}">
                <a16:creationId xmlns:a16="http://schemas.microsoft.com/office/drawing/2014/main" id="{980880F3-543A-40B2-B6FF-B1C668C5D8B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33400"/>
            <a:ext cx="11582400" cy="8686800"/>
          </a:xfrm>
          <a:prstGeom prst="rect">
            <a:avLst/>
          </a:prstGeom>
        </p:spPr>
      </p:pic>
      <p:pic>
        <p:nvPicPr>
          <p:cNvPr id="35" name="Picture 34">
            <a:extLst>
              <a:ext uri="{FF2B5EF4-FFF2-40B4-BE49-F238E27FC236}">
                <a16:creationId xmlns:a16="http://schemas.microsoft.com/office/drawing/2014/main" id="{710579B6-1F92-4BDE-9791-1DCA1D609AF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56" y="-533400"/>
            <a:ext cx="11582400" cy="8686800"/>
          </a:xfrm>
          <a:prstGeom prst="rect">
            <a:avLst/>
          </a:prstGeom>
        </p:spPr>
      </p:pic>
      <p:pic>
        <p:nvPicPr>
          <p:cNvPr id="37" name="Picture 36">
            <a:extLst>
              <a:ext uri="{FF2B5EF4-FFF2-40B4-BE49-F238E27FC236}">
                <a16:creationId xmlns:a16="http://schemas.microsoft.com/office/drawing/2014/main" id="{1B478315-ADA4-4B37-B035-94C4B38C0EA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312" y="-533400"/>
            <a:ext cx="11582400" cy="8686800"/>
          </a:xfrm>
          <a:prstGeom prst="rect">
            <a:avLst/>
          </a:prstGeom>
        </p:spPr>
      </p:pic>
      <p:pic>
        <p:nvPicPr>
          <p:cNvPr id="39" name="Picture 38">
            <a:extLst>
              <a:ext uri="{FF2B5EF4-FFF2-40B4-BE49-F238E27FC236}">
                <a16:creationId xmlns:a16="http://schemas.microsoft.com/office/drawing/2014/main" id="{CE273CAF-271A-4361-B0B1-84E87C10BCB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56" y="-533400"/>
            <a:ext cx="11582400" cy="8686800"/>
          </a:xfrm>
          <a:prstGeom prst="rect">
            <a:avLst/>
          </a:prstGeom>
        </p:spPr>
      </p:pic>
      <p:pic>
        <p:nvPicPr>
          <p:cNvPr id="41" name="Picture 40">
            <a:extLst>
              <a:ext uri="{FF2B5EF4-FFF2-40B4-BE49-F238E27FC236}">
                <a16:creationId xmlns:a16="http://schemas.microsoft.com/office/drawing/2014/main" id="{9307CB30-4C7F-4DBA-9F88-FAEAB7C9697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33400"/>
            <a:ext cx="11582400" cy="8686800"/>
          </a:xfrm>
          <a:prstGeom prst="rect">
            <a:avLst/>
          </a:prstGeom>
        </p:spPr>
      </p:pic>
      <p:pic>
        <p:nvPicPr>
          <p:cNvPr id="43" name="Picture 42">
            <a:extLst>
              <a:ext uri="{FF2B5EF4-FFF2-40B4-BE49-F238E27FC236}">
                <a16:creationId xmlns:a16="http://schemas.microsoft.com/office/drawing/2014/main" id="{6609C8DB-BA7D-474A-9308-5A7F054CFEB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32015"/>
            <a:ext cx="11582400" cy="8686800"/>
          </a:xfrm>
          <a:prstGeom prst="rect">
            <a:avLst/>
          </a:prstGeom>
        </p:spPr>
      </p:pic>
      <p:pic>
        <p:nvPicPr>
          <p:cNvPr id="45" name="Picture 44">
            <a:extLst>
              <a:ext uri="{FF2B5EF4-FFF2-40B4-BE49-F238E27FC236}">
                <a16:creationId xmlns:a16="http://schemas.microsoft.com/office/drawing/2014/main" id="{5B8B7513-92F8-42F5-8298-B021536452B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33400"/>
            <a:ext cx="11582400" cy="8686800"/>
          </a:xfrm>
          <a:prstGeom prst="rect">
            <a:avLst/>
          </a:prstGeom>
        </p:spPr>
      </p:pic>
      <p:pic>
        <p:nvPicPr>
          <p:cNvPr id="3" name="Picture 2" descr="Diagram&#10;&#10;Description automatically generated">
            <a:extLst>
              <a:ext uri="{FF2B5EF4-FFF2-40B4-BE49-F238E27FC236}">
                <a16:creationId xmlns:a16="http://schemas.microsoft.com/office/drawing/2014/main" id="{AB2F93E4-2250-4F0D-93BA-5410ED27C2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1484" y="-68827"/>
            <a:ext cx="9645445" cy="7128388"/>
          </a:xfrm>
          <a:prstGeom prst="rect">
            <a:avLst/>
          </a:prstGeom>
        </p:spPr>
      </p:pic>
    </p:spTree>
    <p:custDataLst>
      <p:tags r:id="rId1"/>
    </p:custDataLst>
    <p:extLst>
      <p:ext uri="{BB962C8B-B14F-4D97-AF65-F5344CB8AC3E}">
        <p14:creationId xmlns:p14="http://schemas.microsoft.com/office/powerpoint/2010/main" val="1199670045"/>
      </p:ext>
    </p:extLst>
  </p:cSld>
  <p:clrMapOvr>
    <a:masterClrMapping/>
  </p:clrMapOvr>
  <mc:AlternateContent xmlns:mc="http://schemas.openxmlformats.org/markup-compatibility/2006" xmlns:p14="http://schemas.microsoft.com/office/powerpoint/2010/main">
    <mc:Choice Requires="p14">
      <p:transition spd="slow" p14:dur="2000" advTm="103013"/>
    </mc:Choice>
    <mc:Fallback xmlns="">
      <p:transition spd="slow" advTm="10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EF1A87-AA82-5044-BCE8-355269ECD6E1}"/>
              </a:ext>
            </a:extLst>
          </p:cNvPr>
          <p:cNvSpPr/>
          <p:nvPr/>
        </p:nvSpPr>
        <p:spPr>
          <a:xfrm>
            <a:off x="0" y="0"/>
            <a:ext cx="12192000" cy="6858000"/>
          </a:xfrm>
          <a:prstGeom prst="rect">
            <a:avLst/>
          </a:prstGeom>
          <a:solidFill>
            <a:srgbClr val="648B45">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 1"/>
          <p:cNvGrpSpPr/>
          <p:nvPr/>
        </p:nvGrpSpPr>
        <p:grpSpPr>
          <a:xfrm>
            <a:off x="869636" y="1206728"/>
            <a:ext cx="10108277" cy="3086608"/>
            <a:chOff x="629106" y="1239445"/>
            <a:chExt cx="10108277" cy="3086608"/>
          </a:xfrm>
        </p:grpSpPr>
        <p:sp>
          <p:nvSpPr>
            <p:cNvPr id="25" name="TextBox 24"/>
            <p:cNvSpPr txBox="1"/>
            <p:nvPr/>
          </p:nvSpPr>
          <p:spPr>
            <a:xfrm>
              <a:off x="3203194" y="1239445"/>
              <a:ext cx="552106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648B45"/>
                  </a:solidFill>
                  <a:effectLst/>
                  <a:uLnTx/>
                  <a:uFillTx/>
                  <a:latin typeface="Bebas Neue" panose="020B0606020202050201" pitchFamily="34" charset="77"/>
                  <a:ea typeface="+mn-ea"/>
                  <a:cs typeface="+mn-cs"/>
                </a:rPr>
                <a:t>IT’S OKLAHOMA LAW</a:t>
              </a:r>
            </a:p>
          </p:txBody>
        </p:sp>
        <p:sp>
          <p:nvSpPr>
            <p:cNvPr id="31" name="Shape 202"/>
            <p:cNvSpPr/>
            <p:nvPr/>
          </p:nvSpPr>
          <p:spPr>
            <a:xfrm>
              <a:off x="629106" y="2325505"/>
              <a:ext cx="10108277" cy="200054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tIns="45720" rIns="45719" bIns="45720" anchor="t">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000000"/>
                  </a:solidFill>
                  <a:effectLst/>
                  <a:uLnTx/>
                  <a:uFillTx/>
                  <a:latin typeface="Oswald Light"/>
                  <a:cs typeface="Calibri"/>
                  <a:sym typeface="Calibri"/>
                </a:rPr>
                <a:t>You have a legal duty to notify underground facility operators </a:t>
              </a:r>
              <a:r>
                <a:rPr kumimoji="0" lang="en-US" sz="3200" b="0" i="0" u="none" strike="noStrike" kern="1200" cap="none" spc="0" normalizeH="0" baseline="0" noProof="0">
                  <a:ln>
                    <a:noFill/>
                  </a:ln>
                  <a:solidFill>
                    <a:srgbClr val="648B45"/>
                  </a:solidFill>
                  <a:effectLst/>
                  <a:uLnTx/>
                  <a:uFillTx/>
                  <a:latin typeface="Oswald Light"/>
                  <a:cs typeface="Calibri"/>
                  <a:sym typeface="Calibri"/>
                </a:rPr>
                <a:t>no less than forty-eight (48) hours</a:t>
              </a:r>
              <a:r>
                <a:rPr kumimoji="0" lang="en-US" sz="3200" b="0" i="0" u="none" strike="noStrike" kern="1200" cap="none" spc="0" normalizeH="0" baseline="0" noProof="0">
                  <a:ln>
                    <a:noFill/>
                  </a:ln>
                  <a:solidFill>
                    <a:srgbClr val="000000"/>
                  </a:solidFill>
                  <a:effectLst/>
                  <a:uLnTx/>
                  <a:uFillTx/>
                  <a:latin typeface="Oswald Light"/>
                  <a:cs typeface="Calibri"/>
                  <a:sym typeface="Calibri"/>
                </a:rPr>
                <a:t>, excluding the date of notification, Saturdays, Sundays and legal holidays before excavation.</a:t>
              </a:r>
            </a:p>
            <a:p>
              <a:pPr marL="0" marR="0" lvl="0" indent="0" algn="ctr" defTabSz="1371600" rtl="0" eaLnBrk="1" fontAlgn="auto" latinLnBrk="0" hangingPunct="1">
                <a:lnSpc>
                  <a:spcPct val="100000"/>
                </a:lnSpc>
                <a:spcBef>
                  <a:spcPts val="0"/>
                </a:spcBef>
                <a:spcAft>
                  <a:spcPts val="0"/>
                </a:spcAft>
                <a:buClrTx/>
                <a:buSzTx/>
                <a:buFontTx/>
                <a:buNone/>
                <a:tabLst/>
                <a:defRPr sz="1800">
                  <a:solidFill>
                    <a:srgbClr val="000000"/>
                  </a:solidFill>
                </a:defRPr>
              </a:pPr>
              <a:endParaRPr kumimoji="0" lang="en-US" sz="2800" b="0" i="0" u="none" strike="noStrike" kern="1200" cap="none" spc="0" normalizeH="0" baseline="0" noProof="0">
                <a:ln>
                  <a:noFill/>
                </a:ln>
                <a:solidFill>
                  <a:srgbClr val="000000"/>
                </a:solidFill>
                <a:effectLst/>
                <a:uLnTx/>
                <a:uFillTx/>
                <a:latin typeface="Oswald" pitchFamily="2" charset="77"/>
                <a:cs typeface="Calibri"/>
                <a:sym typeface="Calibri"/>
              </a:endParaRPr>
            </a:p>
          </p:txBody>
        </p:sp>
      </p:grpSp>
      <p:grpSp>
        <p:nvGrpSpPr>
          <p:cNvPr id="3" name="Group 2">
            <a:extLst>
              <a:ext uri="{FF2B5EF4-FFF2-40B4-BE49-F238E27FC236}">
                <a16:creationId xmlns:a16="http://schemas.microsoft.com/office/drawing/2014/main" id="{CAE65F0F-F61C-8948-AF86-7028ED648966}"/>
              </a:ext>
            </a:extLst>
          </p:cNvPr>
          <p:cNvGrpSpPr/>
          <p:nvPr/>
        </p:nvGrpSpPr>
        <p:grpSpPr>
          <a:xfrm>
            <a:off x="5558823" y="4481074"/>
            <a:ext cx="1290866" cy="2415866"/>
            <a:chOff x="5558823" y="4481074"/>
            <a:chExt cx="1290866" cy="2415866"/>
          </a:xfrm>
        </p:grpSpPr>
        <p:cxnSp>
          <p:nvCxnSpPr>
            <p:cNvPr id="21" name="Straight Connector 20"/>
            <p:cNvCxnSpPr/>
            <p:nvPr/>
          </p:nvCxnSpPr>
          <p:spPr>
            <a:xfrm>
              <a:off x="5923775" y="5525340"/>
              <a:ext cx="0" cy="1371600"/>
            </a:xfrm>
            <a:prstGeom prst="line">
              <a:avLst/>
            </a:prstGeom>
            <a:ln w="38100">
              <a:solidFill>
                <a:srgbClr val="648B45"/>
              </a:solidFill>
            </a:ln>
          </p:spPr>
          <p:style>
            <a:lnRef idx="1">
              <a:schemeClr val="accent3"/>
            </a:lnRef>
            <a:fillRef idx="0">
              <a:schemeClr val="accent3"/>
            </a:fillRef>
            <a:effectRef idx="0">
              <a:schemeClr val="accent3"/>
            </a:effectRef>
            <a:fontRef idx="minor">
              <a:schemeClr val="tx1"/>
            </a:fontRef>
          </p:style>
        </p:cxnSp>
        <p:pic>
          <p:nvPicPr>
            <p:cNvPr id="4" name="Graphic 3" descr="Gavel">
              <a:extLst>
                <a:ext uri="{FF2B5EF4-FFF2-40B4-BE49-F238E27FC236}">
                  <a16:creationId xmlns:a16="http://schemas.microsoft.com/office/drawing/2014/main" id="{30CA71D0-454A-3144-9E14-14CEFF6D4F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558823" y="4481074"/>
              <a:ext cx="1290866" cy="1290866"/>
            </a:xfrm>
            <a:prstGeom prst="rect">
              <a:avLst/>
            </a:prstGeom>
          </p:spPr>
        </p:pic>
      </p:grpSp>
    </p:spTree>
    <p:extLst>
      <p:ext uri="{BB962C8B-B14F-4D97-AF65-F5344CB8AC3E}">
        <p14:creationId xmlns:p14="http://schemas.microsoft.com/office/powerpoint/2010/main" val="305629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F2532E-0E86-D042-8D54-1081C568423D}"/>
              </a:ext>
            </a:extLst>
          </p:cNvPr>
          <p:cNvSpPr/>
          <p:nvPr/>
        </p:nvSpPr>
        <p:spPr>
          <a:xfrm>
            <a:off x="0" y="0"/>
            <a:ext cx="12192000" cy="6858000"/>
          </a:xfrm>
          <a:prstGeom prst="rect">
            <a:avLst/>
          </a:prstGeom>
          <a:solidFill>
            <a:srgbClr val="648B45">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5" name="Straight Connector 24"/>
          <p:cNvCxnSpPr/>
          <p:nvPr/>
        </p:nvCxnSpPr>
        <p:spPr>
          <a:xfrm>
            <a:off x="5913190" y="1740714"/>
            <a:ext cx="0" cy="1828800"/>
          </a:xfrm>
          <a:prstGeom prst="line">
            <a:avLst/>
          </a:prstGeom>
          <a:ln w="38100">
            <a:solidFill>
              <a:srgbClr val="648B4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a:cxnSpLocks/>
          </p:cNvCxnSpPr>
          <p:nvPr/>
        </p:nvCxnSpPr>
        <p:spPr>
          <a:xfrm flipH="1">
            <a:off x="5913190" y="-18290"/>
            <a:ext cx="1" cy="2194173"/>
          </a:xfrm>
          <a:prstGeom prst="line">
            <a:avLst/>
          </a:prstGeom>
          <a:ln w="38100">
            <a:solidFill>
              <a:srgbClr val="648B45"/>
            </a:solidFill>
          </a:ln>
        </p:spPr>
        <p:style>
          <a:lnRef idx="1">
            <a:schemeClr val="accent2"/>
          </a:lnRef>
          <a:fillRef idx="0">
            <a:schemeClr val="accent2"/>
          </a:fillRef>
          <a:effectRef idx="0">
            <a:schemeClr val="accent2"/>
          </a:effectRef>
          <a:fontRef idx="minor">
            <a:schemeClr val="tx1"/>
          </a:fontRef>
        </p:style>
      </p:cxnSp>
      <p:sp>
        <p:nvSpPr>
          <p:cNvPr id="28" name="Oval 27"/>
          <p:cNvSpPr/>
          <p:nvPr/>
        </p:nvSpPr>
        <p:spPr>
          <a:xfrm>
            <a:off x="5327672" y="168036"/>
            <a:ext cx="1190884" cy="1190884"/>
          </a:xfrm>
          <a:prstGeom prst="ellipse">
            <a:avLst/>
          </a:prstGeom>
          <a:solidFill>
            <a:srgbClr val="648B45"/>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8B45"/>
              </a:solidFill>
              <a:effectLst/>
              <a:uLnTx/>
              <a:uFillTx/>
              <a:latin typeface="Calibri" panose="020F0502020204030204"/>
              <a:ea typeface="+mn-ea"/>
              <a:cs typeface="+mn-cs"/>
            </a:endParaRPr>
          </a:p>
        </p:txBody>
      </p:sp>
      <p:sp>
        <p:nvSpPr>
          <p:cNvPr id="29" name="Oval 28"/>
          <p:cNvSpPr/>
          <p:nvPr/>
        </p:nvSpPr>
        <p:spPr>
          <a:xfrm>
            <a:off x="5341743" y="1967976"/>
            <a:ext cx="1190884" cy="1190884"/>
          </a:xfrm>
          <a:prstGeom prst="ellipse">
            <a:avLst/>
          </a:prstGeom>
          <a:solidFill>
            <a:srgbClr val="648B45"/>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8B45"/>
              </a:solidFill>
              <a:effectLst/>
              <a:uLnTx/>
              <a:uFillTx/>
              <a:latin typeface="Calibri" panose="020F0502020204030204"/>
              <a:ea typeface="+mn-ea"/>
              <a:cs typeface="+mn-cs"/>
            </a:endParaRPr>
          </a:p>
        </p:txBody>
      </p:sp>
      <p:sp>
        <p:nvSpPr>
          <p:cNvPr id="35" name="Shape 202"/>
          <p:cNvSpPr/>
          <p:nvPr/>
        </p:nvSpPr>
        <p:spPr>
          <a:xfrm>
            <a:off x="675854" y="293334"/>
            <a:ext cx="4359059" cy="147732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tIns="45720" rIns="45719" bIns="45720" anchor="t">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600" b="1" i="0" u="none" strike="noStrike" kern="1200" cap="none" spc="0" normalizeH="0" baseline="0" noProof="0">
                <a:ln>
                  <a:noFill/>
                </a:ln>
                <a:solidFill>
                  <a:srgbClr val="648B45"/>
                </a:solidFill>
                <a:effectLst/>
                <a:uLnTx/>
                <a:uFillTx/>
                <a:latin typeface="Oswald Light"/>
                <a:cs typeface="Calibri"/>
                <a:sym typeface="Calibri"/>
              </a:rPr>
              <a:t>CONTACT OKIE811</a:t>
            </a:r>
          </a:p>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1200" cap="none" spc="0" normalizeH="0" baseline="0" noProof="0">
                <a:ln>
                  <a:noFill/>
                </a:ln>
                <a:solidFill>
                  <a:srgbClr val="000000"/>
                </a:solidFill>
                <a:effectLst/>
                <a:uLnTx/>
                <a:uFillTx/>
                <a:latin typeface="Oswald Light"/>
                <a:cs typeface="Calibri"/>
                <a:sym typeface="Calibri"/>
              </a:rPr>
              <a:t>Contact OKIE811 to make a locate request to determine if there are any underground facilities within the worksite.</a:t>
            </a:r>
            <a:endParaRPr kumimoji="0" sz="1800" b="0" i="0" u="none" strike="noStrike" kern="1200" cap="none" spc="0" normalizeH="0" baseline="0" noProof="0">
              <a:ln>
                <a:noFill/>
              </a:ln>
              <a:solidFill>
                <a:srgbClr val="000000"/>
              </a:solidFill>
              <a:effectLst/>
              <a:uLnTx/>
              <a:uFillTx/>
              <a:latin typeface="Oswald Light"/>
              <a:cs typeface="Calibri"/>
              <a:sym typeface="Calibri"/>
            </a:endParaRPr>
          </a:p>
        </p:txBody>
      </p:sp>
      <p:sp>
        <p:nvSpPr>
          <p:cNvPr id="36" name="Shape 202"/>
          <p:cNvSpPr/>
          <p:nvPr/>
        </p:nvSpPr>
        <p:spPr>
          <a:xfrm>
            <a:off x="851750" y="2101753"/>
            <a:ext cx="4119338" cy="923330"/>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600" b="1" i="0" u="none" strike="noStrike" kern="1200" cap="none" spc="0" normalizeH="0" baseline="0" noProof="0">
                <a:ln>
                  <a:noFill/>
                </a:ln>
                <a:solidFill>
                  <a:srgbClr val="648B45"/>
                </a:solidFill>
                <a:effectLst/>
                <a:uLnTx/>
                <a:uFillTx/>
                <a:latin typeface="Oswald Light" pitchFamily="2" charset="77"/>
                <a:cs typeface="Calibri"/>
                <a:sym typeface="Calibri"/>
              </a:rPr>
              <a:t>WAIT</a:t>
            </a:r>
          </a:p>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1200" cap="none" spc="0" normalizeH="0" baseline="0" noProof="0">
                <a:ln>
                  <a:noFill/>
                </a:ln>
                <a:solidFill>
                  <a:srgbClr val="000000"/>
                </a:solidFill>
                <a:effectLst/>
                <a:uLnTx/>
                <a:uFillTx/>
                <a:latin typeface="Oswald Light" pitchFamily="2" charset="77"/>
                <a:cs typeface="Calibri"/>
                <a:sym typeface="Calibri"/>
              </a:rPr>
              <a:t>Wait until the given “work to begin” date and time. </a:t>
            </a:r>
            <a:endParaRPr kumimoji="0" sz="1800" b="0" i="0" u="none" strike="noStrike" kern="1200" cap="none" spc="0" normalizeH="0" baseline="0" noProof="0">
              <a:ln>
                <a:noFill/>
              </a:ln>
              <a:solidFill>
                <a:srgbClr val="000000"/>
              </a:solidFill>
              <a:effectLst/>
              <a:uLnTx/>
              <a:uFillTx/>
              <a:latin typeface="Oswald Light" pitchFamily="2" charset="77"/>
              <a:cs typeface="Calibri"/>
              <a:sym typeface="Calibri"/>
            </a:endParaRPr>
          </a:p>
        </p:txBody>
      </p:sp>
      <p:sp>
        <p:nvSpPr>
          <p:cNvPr id="37" name="Shape 202"/>
          <p:cNvSpPr/>
          <p:nvPr/>
        </p:nvSpPr>
        <p:spPr>
          <a:xfrm>
            <a:off x="511212" y="3485912"/>
            <a:ext cx="4668294" cy="1754326"/>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600" b="1" i="0" u="none" strike="noStrike" kern="1200" cap="none" spc="0" normalizeH="0" baseline="0" noProof="0">
                <a:ln>
                  <a:noFill/>
                </a:ln>
                <a:solidFill>
                  <a:srgbClr val="648B45"/>
                </a:solidFill>
                <a:effectLst/>
                <a:uLnTx/>
                <a:uFillTx/>
                <a:latin typeface="Oswald Light" pitchFamily="2" charset="77"/>
                <a:cs typeface="Calibri"/>
                <a:sym typeface="Calibri"/>
              </a:rPr>
              <a:t>CONFIRM</a:t>
            </a:r>
          </a:p>
          <a:p>
            <a:pPr marL="457200" marR="0" lvl="1" indent="68580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1200" cap="none" spc="0" normalizeH="0" baseline="0" noProof="0">
                <a:ln>
                  <a:noFill/>
                </a:ln>
                <a:solidFill>
                  <a:srgbClr val="000000"/>
                </a:solidFill>
                <a:effectLst/>
                <a:uLnTx/>
                <a:uFillTx/>
                <a:latin typeface="Oswald Light" pitchFamily="2" charset="77"/>
                <a:cs typeface="Calibri"/>
                <a:sym typeface="Calibri"/>
              </a:rPr>
              <a:t>Confirm that positive response has been received by all underground facility operators that were notified of your intent to excavate within the worksite.</a:t>
            </a:r>
            <a:endParaRPr kumimoji="0" sz="1800" b="0" i="0" u="none" strike="noStrike" kern="1200" cap="none" spc="0" normalizeH="0" baseline="0" noProof="0">
              <a:ln>
                <a:noFill/>
              </a:ln>
              <a:solidFill>
                <a:srgbClr val="000000"/>
              </a:solidFill>
              <a:effectLst/>
              <a:uLnTx/>
              <a:uFillTx/>
              <a:latin typeface="Oswald Light" pitchFamily="2" charset="77"/>
              <a:cs typeface="Calibri"/>
              <a:sym typeface="Calibri"/>
            </a:endParaRPr>
          </a:p>
        </p:txBody>
      </p:sp>
      <p:pic>
        <p:nvPicPr>
          <p:cNvPr id="11" name="Picture 10" descr="A picture containing drawing&#10;&#10;Description automatically generated">
            <a:extLst>
              <a:ext uri="{FF2B5EF4-FFF2-40B4-BE49-F238E27FC236}">
                <a16:creationId xmlns:a16="http://schemas.microsoft.com/office/drawing/2014/main" id="{EB4D3AD7-A0F6-9140-81C3-A00678F79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127" y="445595"/>
            <a:ext cx="633201" cy="633201"/>
          </a:xfrm>
          <a:prstGeom prst="rect">
            <a:avLst/>
          </a:prstGeom>
        </p:spPr>
      </p:pic>
      <p:pic>
        <p:nvPicPr>
          <p:cNvPr id="3" name="Graphic 2" descr="Alarm clock">
            <a:extLst>
              <a:ext uri="{FF2B5EF4-FFF2-40B4-BE49-F238E27FC236}">
                <a16:creationId xmlns:a16="http://schemas.microsoft.com/office/drawing/2014/main" id="{1BE921C1-045F-7146-A155-7000C681BF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73221" y="2044838"/>
            <a:ext cx="914400" cy="914400"/>
          </a:xfrm>
          <a:prstGeom prst="rect">
            <a:avLst/>
          </a:prstGeom>
        </p:spPr>
      </p:pic>
      <p:grpSp>
        <p:nvGrpSpPr>
          <p:cNvPr id="2" name="Group 1">
            <a:extLst>
              <a:ext uri="{FF2B5EF4-FFF2-40B4-BE49-F238E27FC236}">
                <a16:creationId xmlns:a16="http://schemas.microsoft.com/office/drawing/2014/main" id="{27A9DE1D-36F5-0F47-8AF7-D8D4C1AAC9B8}"/>
              </a:ext>
            </a:extLst>
          </p:cNvPr>
          <p:cNvGrpSpPr/>
          <p:nvPr/>
        </p:nvGrpSpPr>
        <p:grpSpPr>
          <a:xfrm>
            <a:off x="5328363" y="3860392"/>
            <a:ext cx="1190884" cy="2999778"/>
            <a:chOff x="5328363" y="3860392"/>
            <a:chExt cx="1190884" cy="2999778"/>
          </a:xfrm>
        </p:grpSpPr>
        <p:cxnSp>
          <p:nvCxnSpPr>
            <p:cNvPr id="14" name="Straight Connector 13"/>
            <p:cNvCxnSpPr/>
            <p:nvPr/>
          </p:nvCxnSpPr>
          <p:spPr>
            <a:xfrm>
              <a:off x="5923804" y="5854330"/>
              <a:ext cx="0" cy="1005840"/>
            </a:xfrm>
            <a:prstGeom prst="line">
              <a:avLst/>
            </a:prstGeom>
            <a:ln w="38100">
              <a:solidFill>
                <a:srgbClr val="648B45"/>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5923804" y="3860392"/>
              <a:ext cx="0" cy="1828800"/>
            </a:xfrm>
            <a:prstGeom prst="line">
              <a:avLst/>
            </a:prstGeom>
            <a:ln w="38100">
              <a:solidFill>
                <a:srgbClr val="648B45"/>
              </a:solidFill>
            </a:ln>
          </p:spPr>
          <p:style>
            <a:lnRef idx="1">
              <a:schemeClr val="accent2"/>
            </a:lnRef>
            <a:fillRef idx="0">
              <a:schemeClr val="accent2"/>
            </a:fillRef>
            <a:effectRef idx="0">
              <a:schemeClr val="accent2"/>
            </a:effectRef>
            <a:fontRef idx="minor">
              <a:schemeClr val="tx1"/>
            </a:fontRef>
          </p:style>
        </p:cxnSp>
        <p:sp>
          <p:nvSpPr>
            <p:cNvPr id="20" name="Oval 19"/>
            <p:cNvSpPr/>
            <p:nvPr/>
          </p:nvSpPr>
          <p:spPr>
            <a:xfrm>
              <a:off x="5328363" y="5275291"/>
              <a:ext cx="1190884" cy="1190884"/>
            </a:xfrm>
            <a:prstGeom prst="ellipse">
              <a:avLst/>
            </a:prstGeom>
            <a:solidFill>
              <a:srgbClr val="648B45"/>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8B45"/>
                </a:solidFill>
                <a:effectLst/>
                <a:uLnTx/>
                <a:uFillTx/>
                <a:latin typeface="Calibri" panose="020F0502020204030204"/>
                <a:ea typeface="+mn-ea"/>
                <a:cs typeface="+mn-cs"/>
              </a:endParaRPr>
            </a:p>
          </p:txBody>
        </p:sp>
        <p:pic>
          <p:nvPicPr>
            <p:cNvPr id="5" name="Graphic 4" descr="Telephone">
              <a:extLst>
                <a:ext uri="{FF2B5EF4-FFF2-40B4-BE49-F238E27FC236}">
                  <a16:creationId xmlns:a16="http://schemas.microsoft.com/office/drawing/2014/main" id="{BEB1B44D-D13C-A141-9AA9-92FC06DB1A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455990" y="5473153"/>
              <a:ext cx="914400" cy="914400"/>
            </a:xfrm>
            <a:prstGeom prst="rect">
              <a:avLst/>
            </a:prstGeom>
          </p:spPr>
        </p:pic>
      </p:grpSp>
      <p:sp>
        <p:nvSpPr>
          <p:cNvPr id="18" name="Oval 17">
            <a:extLst>
              <a:ext uri="{FF2B5EF4-FFF2-40B4-BE49-F238E27FC236}">
                <a16:creationId xmlns:a16="http://schemas.microsoft.com/office/drawing/2014/main" id="{D7D33C7C-FBE1-1B40-881E-D9F8533E0867}"/>
              </a:ext>
            </a:extLst>
          </p:cNvPr>
          <p:cNvSpPr/>
          <p:nvPr/>
        </p:nvSpPr>
        <p:spPr>
          <a:xfrm>
            <a:off x="5328363" y="3569514"/>
            <a:ext cx="1190884" cy="1190884"/>
          </a:xfrm>
          <a:prstGeom prst="ellipse">
            <a:avLst/>
          </a:prstGeom>
          <a:solidFill>
            <a:srgbClr val="648B45"/>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8B45"/>
              </a:solidFill>
              <a:effectLst/>
              <a:uLnTx/>
              <a:uFillTx/>
              <a:latin typeface="Calibri" panose="020F0502020204030204"/>
              <a:ea typeface="+mn-ea"/>
              <a:cs typeface="+mn-cs"/>
            </a:endParaRPr>
          </a:p>
        </p:txBody>
      </p:sp>
      <p:pic>
        <p:nvPicPr>
          <p:cNvPr id="22" name="Graphic 21" descr="Call center">
            <a:extLst>
              <a:ext uri="{FF2B5EF4-FFF2-40B4-BE49-F238E27FC236}">
                <a16:creationId xmlns:a16="http://schemas.microsoft.com/office/drawing/2014/main" id="{9E51CF0A-6693-B341-A9A5-78C671AD0D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455990" y="3767376"/>
            <a:ext cx="914400" cy="914400"/>
          </a:xfrm>
          <a:prstGeom prst="rect">
            <a:avLst/>
          </a:prstGeom>
        </p:spPr>
      </p:pic>
      <p:sp>
        <p:nvSpPr>
          <p:cNvPr id="23" name="Shape 202">
            <a:extLst>
              <a:ext uri="{FF2B5EF4-FFF2-40B4-BE49-F238E27FC236}">
                <a16:creationId xmlns:a16="http://schemas.microsoft.com/office/drawing/2014/main" id="{6DD1966A-1DB0-AB40-A3F0-D98090CEF060}"/>
              </a:ext>
            </a:extLst>
          </p:cNvPr>
          <p:cNvSpPr/>
          <p:nvPr/>
        </p:nvSpPr>
        <p:spPr>
          <a:xfrm>
            <a:off x="851750" y="5087338"/>
            <a:ext cx="4299616" cy="147732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600" b="1" i="0" u="none" strike="noStrike" kern="1200" cap="none" spc="0" normalizeH="0" baseline="0" noProof="0">
                <a:ln>
                  <a:noFill/>
                </a:ln>
                <a:solidFill>
                  <a:srgbClr val="648B45"/>
                </a:solidFill>
                <a:effectLst/>
                <a:uLnTx/>
                <a:uFillTx/>
                <a:latin typeface="Oswald Light" pitchFamily="2" charset="77"/>
                <a:cs typeface="Calibri"/>
                <a:sym typeface="Calibri"/>
              </a:rPr>
              <a:t>2</a:t>
            </a:r>
            <a:r>
              <a:rPr kumimoji="0" lang="en-US" sz="3600" b="1" i="0" u="none" strike="noStrike" kern="1200" cap="none" spc="0" normalizeH="0" baseline="30000" noProof="0">
                <a:ln>
                  <a:noFill/>
                </a:ln>
                <a:solidFill>
                  <a:srgbClr val="648B45"/>
                </a:solidFill>
                <a:effectLst/>
                <a:uLnTx/>
                <a:uFillTx/>
                <a:latin typeface="Oswald Light" pitchFamily="2" charset="77"/>
                <a:cs typeface="Calibri"/>
                <a:sym typeface="Calibri"/>
              </a:rPr>
              <a:t>nd</a:t>
            </a:r>
            <a:r>
              <a:rPr kumimoji="0" lang="en-US" sz="3600" b="1" i="0" u="none" strike="noStrike" kern="1200" cap="none" spc="0" normalizeH="0" baseline="0" noProof="0">
                <a:ln>
                  <a:noFill/>
                </a:ln>
                <a:solidFill>
                  <a:srgbClr val="648B45"/>
                </a:solidFill>
                <a:effectLst/>
                <a:uLnTx/>
                <a:uFillTx/>
                <a:latin typeface="Oswald Light" pitchFamily="2" charset="77"/>
                <a:cs typeface="Calibri"/>
                <a:sym typeface="Calibri"/>
              </a:rPr>
              <a:t> Call</a:t>
            </a:r>
          </a:p>
          <a:p>
            <a:pPr marL="457200" marR="0" lvl="1" indent="685800" algn="r"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800" b="0" i="0" u="none" strike="noStrike" kern="1200" cap="none" spc="0" normalizeH="0" baseline="0" noProof="0">
                <a:ln>
                  <a:noFill/>
                </a:ln>
                <a:solidFill>
                  <a:srgbClr val="000000"/>
                </a:solidFill>
                <a:effectLst/>
                <a:uLnTx/>
                <a:uFillTx/>
                <a:latin typeface="Oswald Light" pitchFamily="2" charset="77"/>
                <a:cs typeface="Calibri"/>
                <a:sym typeface="Calibri"/>
              </a:rPr>
              <a:t>If you have not received a response from all the underground facility operators, make a second call to OKIE811.</a:t>
            </a:r>
            <a:endParaRPr kumimoji="0" sz="1800" b="0" i="0" u="none" strike="noStrike" kern="1200" cap="none" spc="0" normalizeH="0" baseline="0" noProof="0">
              <a:ln>
                <a:noFill/>
              </a:ln>
              <a:solidFill>
                <a:srgbClr val="000000"/>
              </a:solidFill>
              <a:effectLst/>
              <a:uLnTx/>
              <a:uFillTx/>
              <a:latin typeface="Oswald Light" pitchFamily="2" charset="77"/>
              <a:cs typeface="Calibri"/>
              <a:sym typeface="Calibri"/>
            </a:endParaRPr>
          </a:p>
        </p:txBody>
      </p:sp>
      <p:pic>
        <p:nvPicPr>
          <p:cNvPr id="6" name="Picture 5" descr="A person wearing a hat&#10;&#10;Description automatically generated">
            <a:extLst>
              <a:ext uri="{FF2B5EF4-FFF2-40B4-BE49-F238E27FC236}">
                <a16:creationId xmlns:a16="http://schemas.microsoft.com/office/drawing/2014/main" id="{161764D9-33BB-0E4D-B893-CFE1E6D32820}"/>
              </a:ext>
            </a:extLst>
          </p:cNvPr>
          <p:cNvPicPr>
            <a:picLocks noChangeAspect="1"/>
          </p:cNvPicPr>
          <p:nvPr/>
        </p:nvPicPr>
        <p:blipFill rotWithShape="1">
          <a:blip r:embed="rId10">
            <a:extLst>
              <a:ext uri="{28A0092B-C50C-407E-A947-70E740481C1C}">
                <a14:useLocalDpi xmlns:a14="http://schemas.microsoft.com/office/drawing/2010/main" val="0"/>
              </a:ext>
            </a:extLst>
          </a:blip>
          <a:srcRect l="23596" r="23488"/>
          <a:stretch/>
        </p:blipFill>
        <p:spPr>
          <a:xfrm>
            <a:off x="6774759" y="1005442"/>
            <a:ext cx="5505740" cy="5852558"/>
          </a:xfrm>
          <a:prstGeom prst="rect">
            <a:avLst/>
          </a:prstGeom>
        </p:spPr>
      </p:pic>
    </p:spTree>
    <p:extLst>
      <p:ext uri="{BB962C8B-B14F-4D97-AF65-F5344CB8AC3E}">
        <p14:creationId xmlns:p14="http://schemas.microsoft.com/office/powerpoint/2010/main" val="186915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right)">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6" grpId="0" animBg="1"/>
      <p:bldP spid="37" grpId="0" animBg="1"/>
      <p:bldP spid="18"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p:cNvSpPr>
            <a:spLocks noGrp="1"/>
          </p:cNvSpPr>
          <p:nvPr>
            <p:ph type="title"/>
          </p:nvPr>
        </p:nvSpPr>
        <p:spPr>
          <a:xfrm>
            <a:off x="838200" y="365125"/>
            <a:ext cx="5096934" cy="1325563"/>
          </a:xfrm>
        </p:spPr>
        <p:txBody>
          <a:bodyPr>
            <a:normAutofit/>
          </a:bodyPr>
          <a:lstStyle/>
          <a:p>
            <a:r>
              <a:rPr lang="en-US" b="1">
                <a:latin typeface="Grandview" panose="020B0502040204020203" pitchFamily="34" charset="0"/>
              </a:rPr>
              <a:t>Ticket Types</a:t>
            </a:r>
          </a:p>
        </p:txBody>
      </p:sp>
      <p:sp>
        <p:nvSpPr>
          <p:cNvPr id="6" name="Content Placeholder 5"/>
          <p:cNvSpPr>
            <a:spLocks noGrp="1"/>
          </p:cNvSpPr>
          <p:nvPr>
            <p:ph sz="half" idx="1"/>
          </p:nvPr>
        </p:nvSpPr>
        <p:spPr>
          <a:xfrm>
            <a:off x="838200" y="1690687"/>
            <a:ext cx="5096934" cy="4802188"/>
          </a:xfrm>
          <a:prstGeom prst="rect">
            <a:avLst/>
          </a:prstGeom>
        </p:spPr>
        <p:txBody>
          <a:bodyPr>
            <a:noAutofit/>
          </a:bodyPr>
          <a:lstStyle/>
          <a:p>
            <a:pPr marL="0" indent="0">
              <a:spcBef>
                <a:spcPts val="600"/>
              </a:spcBef>
              <a:buNone/>
            </a:pPr>
            <a:r>
              <a:rPr lang="en-US" sz="1600">
                <a:latin typeface="Grandview" panose="020B0502040204020203" pitchFamily="34" charset="0"/>
              </a:rPr>
              <a:t>Normal / Compliant</a:t>
            </a:r>
          </a:p>
          <a:p>
            <a:pPr lvl="1">
              <a:spcBef>
                <a:spcPts val="600"/>
              </a:spcBef>
            </a:pPr>
            <a:r>
              <a:rPr lang="en-US" sz="1600" cap="none">
                <a:latin typeface="Grandview" panose="020B0502040204020203" pitchFamily="34" charset="0"/>
              </a:rPr>
              <a:t>Non-emergency where the excavator contacts OKIE811 at least 48 hours prior to excav</a:t>
            </a:r>
            <a:r>
              <a:rPr lang="en-US" sz="1600">
                <a:latin typeface="Grandview" panose="020B0502040204020203" pitchFamily="34" charset="0"/>
              </a:rPr>
              <a:t>ation</a:t>
            </a:r>
            <a:r>
              <a:rPr lang="en-US" sz="1600" cap="none">
                <a:latin typeface="Grandview" panose="020B0502040204020203" pitchFamily="34" charset="0"/>
              </a:rPr>
              <a:t>, not including date of notification, weekends and state holidays.</a:t>
            </a:r>
          </a:p>
          <a:p>
            <a:pPr marL="0" indent="0">
              <a:spcBef>
                <a:spcPts val="600"/>
              </a:spcBef>
              <a:buNone/>
            </a:pPr>
            <a:r>
              <a:rPr lang="en-US" sz="1600">
                <a:latin typeface="Grandview" panose="020B0502040204020203" pitchFamily="34" charset="0"/>
              </a:rPr>
              <a:t>Non-Compliant</a:t>
            </a:r>
          </a:p>
          <a:p>
            <a:pPr lvl="1">
              <a:spcBef>
                <a:spcPts val="600"/>
              </a:spcBef>
            </a:pPr>
            <a:r>
              <a:rPr lang="en-US" sz="1600">
                <a:latin typeface="Grandview" panose="020B0502040204020203" pitchFamily="34" charset="0"/>
              </a:rPr>
              <a:t>Less than required notice  </a:t>
            </a:r>
          </a:p>
          <a:p>
            <a:pPr lvl="1">
              <a:spcBef>
                <a:spcPts val="600"/>
              </a:spcBef>
            </a:pPr>
            <a:r>
              <a:rPr lang="en-US" sz="1600" b="1">
                <a:latin typeface="Grandview" panose="020B0502040204020203" pitchFamily="34" charset="0"/>
              </a:rPr>
              <a:t>NOT A VALID TICKET </a:t>
            </a:r>
            <a:endParaRPr lang="en-US" sz="1600" b="1" cap="none">
              <a:latin typeface="Grandview" panose="020B0502040204020203" pitchFamily="34" charset="0"/>
            </a:endParaRPr>
          </a:p>
          <a:p>
            <a:pPr marL="0" indent="0">
              <a:spcBef>
                <a:spcPts val="600"/>
              </a:spcBef>
              <a:buNone/>
            </a:pPr>
            <a:r>
              <a:rPr lang="en-US" sz="1600">
                <a:latin typeface="Grandview" panose="020B0502040204020203" pitchFamily="34" charset="0"/>
              </a:rPr>
              <a:t>Emergency</a:t>
            </a:r>
          </a:p>
          <a:p>
            <a:pPr lvl="1">
              <a:spcBef>
                <a:spcPts val="600"/>
              </a:spcBef>
            </a:pPr>
            <a:r>
              <a:rPr lang="en-US" sz="1600">
                <a:latin typeface="Grandview" panose="020B0502040204020203" pitchFamily="34" charset="0"/>
              </a:rPr>
              <a:t>Unavoidable situation that endangers life, health, or property.</a:t>
            </a:r>
          </a:p>
          <a:p>
            <a:pPr lvl="1">
              <a:spcBef>
                <a:spcPts val="600"/>
              </a:spcBef>
            </a:pPr>
            <a:r>
              <a:rPr lang="en-US" sz="1600">
                <a:latin typeface="Grandview" panose="020B0502040204020203" pitchFamily="34" charset="0"/>
              </a:rPr>
              <a:t>Give as much notice as possible.</a:t>
            </a:r>
          </a:p>
          <a:p>
            <a:pPr lvl="1">
              <a:spcBef>
                <a:spcPts val="600"/>
              </a:spcBef>
              <a:defRPr/>
            </a:pPr>
            <a:r>
              <a:rPr lang="en-US" sz="1600">
                <a:latin typeface="Grandview" panose="020B0502040204020203" pitchFamily="34" charset="0"/>
              </a:rPr>
              <a:t>Exception to the 48 hours’ notice.</a:t>
            </a:r>
          </a:p>
          <a:p>
            <a:pPr lvl="1">
              <a:spcBef>
                <a:spcPts val="600"/>
              </a:spcBef>
              <a:defRPr/>
            </a:pPr>
            <a:r>
              <a:rPr lang="en-US" sz="1600">
                <a:latin typeface="Grandview" panose="020B0502040204020203" pitchFamily="34" charset="0"/>
              </a:rPr>
              <a:t>Dig with care.</a:t>
            </a:r>
          </a:p>
        </p:txBody>
      </p:sp>
      <p:sp>
        <p:nvSpPr>
          <p:cNvPr id="8" name="Content Placeholder 7"/>
          <p:cNvSpPr>
            <a:spLocks noGrp="1"/>
          </p:cNvSpPr>
          <p:nvPr>
            <p:ph sz="half" idx="2"/>
          </p:nvPr>
        </p:nvSpPr>
        <p:spPr>
          <a:xfrm>
            <a:off x="6272359" y="1690687"/>
            <a:ext cx="5096933" cy="4828099"/>
          </a:xfrm>
          <a:prstGeom prst="rect">
            <a:avLst/>
          </a:prstGeom>
        </p:spPr>
        <p:txBody>
          <a:bodyPr>
            <a:noAutofit/>
          </a:bodyPr>
          <a:lstStyle/>
          <a:p>
            <a:pPr marL="0" indent="0">
              <a:spcBef>
                <a:spcPts val="600"/>
              </a:spcBef>
              <a:buNone/>
            </a:pPr>
            <a:r>
              <a:rPr lang="en-US" sz="1600">
                <a:latin typeface="Grandview" panose="020B0502040204020203" pitchFamily="34" charset="0"/>
              </a:rPr>
              <a:t>2</a:t>
            </a:r>
            <a:r>
              <a:rPr lang="en-US" sz="1600" baseline="30000">
                <a:latin typeface="Grandview" panose="020B0502040204020203" pitchFamily="34" charset="0"/>
              </a:rPr>
              <a:t>nd</a:t>
            </a:r>
            <a:r>
              <a:rPr lang="en-US" sz="1600">
                <a:latin typeface="Grandview" panose="020B0502040204020203" pitchFamily="34" charset="0"/>
              </a:rPr>
              <a:t> / 3</a:t>
            </a:r>
            <a:r>
              <a:rPr lang="en-US" sz="1600" baseline="30000">
                <a:latin typeface="Grandview" panose="020B0502040204020203" pitchFamily="34" charset="0"/>
              </a:rPr>
              <a:t>rd</a:t>
            </a:r>
            <a:r>
              <a:rPr lang="en-US" sz="1600">
                <a:latin typeface="Grandview" panose="020B0502040204020203" pitchFamily="34" charset="0"/>
              </a:rPr>
              <a:t> Notice</a:t>
            </a:r>
          </a:p>
          <a:p>
            <a:pPr lvl="1">
              <a:spcBef>
                <a:spcPts val="600"/>
              </a:spcBef>
            </a:pPr>
            <a:r>
              <a:rPr lang="en-US" sz="1600">
                <a:latin typeface="Grandview" panose="020B0502040204020203" pitchFamily="34" charset="0"/>
              </a:rPr>
              <a:t>Ticket is resent to members who have not marked their lines.</a:t>
            </a:r>
          </a:p>
          <a:p>
            <a:pPr lvl="1">
              <a:spcBef>
                <a:spcPts val="600"/>
              </a:spcBef>
            </a:pPr>
            <a:r>
              <a:rPr lang="en-US" sz="1600" cap="none">
                <a:latin typeface="Grandview" panose="020B0502040204020203" pitchFamily="34" charset="0"/>
              </a:rPr>
              <a:t>Does not extend life of a ticket beyond origi</a:t>
            </a:r>
            <a:r>
              <a:rPr lang="en-US" sz="1600">
                <a:latin typeface="Grandview" panose="020B0502040204020203" pitchFamily="34" charset="0"/>
              </a:rPr>
              <a:t>nal 14 calendar days.</a:t>
            </a:r>
            <a:endParaRPr lang="en-US" sz="1600" cap="none">
              <a:latin typeface="Grandview" panose="020B0502040204020203" pitchFamily="34" charset="0"/>
            </a:endParaRPr>
          </a:p>
          <a:p>
            <a:pPr marL="0" indent="0">
              <a:spcBef>
                <a:spcPts val="600"/>
              </a:spcBef>
              <a:buNone/>
            </a:pPr>
            <a:r>
              <a:rPr lang="en-US" sz="1600">
                <a:latin typeface="Grandview" panose="020B0502040204020203" pitchFamily="34" charset="0"/>
              </a:rPr>
              <a:t>Demolition</a:t>
            </a:r>
          </a:p>
          <a:p>
            <a:pPr lvl="1">
              <a:spcBef>
                <a:spcPts val="600"/>
              </a:spcBef>
              <a:defRPr/>
            </a:pPr>
            <a:r>
              <a:rPr lang="en-US" sz="1600">
                <a:latin typeface="Grandview" panose="020B0502040204020203" pitchFamily="34" charset="0"/>
              </a:rPr>
              <a:t>7 business days notice after the excavator has met local code requirements for a demolition permit.</a:t>
            </a:r>
          </a:p>
          <a:p>
            <a:pPr lvl="1">
              <a:spcBef>
                <a:spcPts val="600"/>
              </a:spcBef>
              <a:defRPr/>
            </a:pPr>
            <a:r>
              <a:rPr lang="en-US" sz="1600">
                <a:latin typeface="Grandview" panose="020B0502040204020203" pitchFamily="34" charset="0"/>
              </a:rPr>
              <a:t>Only for the intent of demolition</a:t>
            </a:r>
          </a:p>
          <a:p>
            <a:pPr lvl="1">
              <a:spcBef>
                <a:spcPts val="600"/>
              </a:spcBef>
              <a:defRPr/>
            </a:pPr>
            <a:r>
              <a:rPr lang="en-US" sz="1600">
                <a:latin typeface="Grandview" panose="020B0502040204020203" pitchFamily="34" charset="0"/>
              </a:rPr>
              <a:t>Excavator must still call OKIE before demolition begins</a:t>
            </a:r>
          </a:p>
          <a:p>
            <a:pPr marL="0" indent="0">
              <a:spcBef>
                <a:spcPts val="600"/>
              </a:spcBef>
              <a:buNone/>
            </a:pPr>
            <a:r>
              <a:rPr lang="en-US" sz="1600">
                <a:latin typeface="Grandview" panose="020B0502040204020203" pitchFamily="34" charset="0"/>
              </a:rPr>
              <a:t>Damage Report</a:t>
            </a:r>
          </a:p>
          <a:p>
            <a:pPr lvl="1">
              <a:spcBef>
                <a:spcPts val="600"/>
              </a:spcBef>
            </a:pPr>
            <a:r>
              <a:rPr lang="en-US" sz="1600">
                <a:latin typeface="Grandview" panose="020B0502040204020203" pitchFamily="34" charset="0"/>
              </a:rPr>
              <a:t>Report damage to lines, exposure to lines, damaged signs, pedestals etc.</a:t>
            </a:r>
          </a:p>
          <a:p>
            <a:pPr lvl="1">
              <a:spcBef>
                <a:spcPts val="600"/>
              </a:spcBef>
            </a:pPr>
            <a:r>
              <a:rPr lang="en-US" sz="1600" cap="none">
                <a:latin typeface="Grandview" panose="020B0502040204020203" pitchFamily="34" charset="0"/>
              </a:rPr>
              <a:t>Notification </a:t>
            </a:r>
            <a:r>
              <a:rPr lang="en-US" sz="1600">
                <a:latin typeface="Grandview" panose="020B0502040204020203" pitchFamily="34" charset="0"/>
              </a:rPr>
              <a:t>is immediately sent </a:t>
            </a:r>
            <a:r>
              <a:rPr lang="en-US" sz="1600" cap="none">
                <a:latin typeface="Grandview" panose="020B0502040204020203" pitchFamily="34" charset="0"/>
              </a:rPr>
              <a:t>to all Facility Operators with undergrou</a:t>
            </a:r>
            <a:r>
              <a:rPr lang="en-US" sz="1600">
                <a:latin typeface="Grandview" panose="020B0502040204020203" pitchFamily="34" charset="0"/>
              </a:rPr>
              <a:t>nd lines in the dig area</a:t>
            </a:r>
            <a:endParaRPr lang="en-US" sz="1600" cap="none">
              <a:latin typeface="Grandview" panose="020B0502040204020203" pitchFamily="34" charset="0"/>
            </a:endParaRPr>
          </a:p>
        </p:txBody>
      </p:sp>
      <p:pic>
        <p:nvPicPr>
          <p:cNvPr id="2" name="Picture 1" descr="A picture containing graphics, graphic design, font, text&#10;&#10;Description automatically generated">
            <a:extLst>
              <a:ext uri="{FF2B5EF4-FFF2-40B4-BE49-F238E27FC236}">
                <a16:creationId xmlns:a16="http://schemas.microsoft.com/office/drawing/2014/main" id="{6DA1EA7A-3F27-023F-E3E8-2BD09705E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650" y="123744"/>
            <a:ext cx="2400104" cy="1206052"/>
          </a:xfrm>
          <a:prstGeom prst="rect">
            <a:avLst/>
          </a:prstGeom>
        </p:spPr>
      </p:pic>
    </p:spTree>
    <p:extLst>
      <p:ext uri="{BB962C8B-B14F-4D97-AF65-F5344CB8AC3E}">
        <p14:creationId xmlns:p14="http://schemas.microsoft.com/office/powerpoint/2010/main" val="281711327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66FAD4-7989-EF9B-FB29-753ADAA55C1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a:stretch/>
        </p:blipFill>
        <p:spPr>
          <a:xfrm>
            <a:off x="9037" y="10"/>
            <a:ext cx="12173946" cy="6857990"/>
          </a:xfrm>
          <a:prstGeom prst="rect">
            <a:avLst/>
          </a:prstGeom>
        </p:spPr>
      </p:pic>
      <p:sp>
        <p:nvSpPr>
          <p:cNvPr id="7" name="Text Placeholder 6">
            <a:extLst>
              <a:ext uri="{FF2B5EF4-FFF2-40B4-BE49-F238E27FC236}">
                <a16:creationId xmlns:a16="http://schemas.microsoft.com/office/drawing/2014/main" id="{70702F40-8ADB-58D4-D230-F41F97FE8564}"/>
              </a:ext>
            </a:extLst>
          </p:cNvPr>
          <p:cNvSpPr txBox="1">
            <a:spLocks/>
          </p:cNvSpPr>
          <p:nvPr/>
        </p:nvSpPr>
        <p:spPr>
          <a:xfrm>
            <a:off x="465703" y="2437598"/>
            <a:ext cx="4110872" cy="1982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FFFFFF"/>
                </a:solidFill>
                <a:latin typeface="Grandview" panose="020B0502040204020203" pitchFamily="34" charset="0"/>
              </a:rPr>
              <a:t>A locate request is good for 14 calendar days from the work to begin date stated on that request. </a:t>
            </a:r>
          </a:p>
          <a:p>
            <a:pPr marL="0" indent="0">
              <a:buNone/>
            </a:pPr>
            <a:r>
              <a:rPr lang="en-US" sz="1600">
                <a:solidFill>
                  <a:srgbClr val="FFFFFF"/>
                </a:solidFill>
                <a:latin typeface="Grandview" panose="020B0502040204020203" pitchFamily="34" charset="0"/>
              </a:rPr>
              <a:t>An updated ticket will be required if work is going to extend beyond 14 calendar days, or if underground facilities need to be remarked because of work activity or weather has destroyed the original marks. </a:t>
            </a:r>
          </a:p>
          <a:p>
            <a:pPr algn="just"/>
            <a:endParaRPr lang="en-US" sz="1600">
              <a:solidFill>
                <a:srgbClr val="FFFFFF"/>
              </a:solidFill>
              <a:latin typeface="Grandview" panose="020B0502040204020203" pitchFamily="34" charset="0"/>
            </a:endParaRPr>
          </a:p>
        </p:txBody>
      </p:sp>
      <p:sp>
        <p:nvSpPr>
          <p:cNvPr id="10" name="Rectangle 9" descr="Flag with solid fill">
            <a:extLst>
              <a:ext uri="{FF2B5EF4-FFF2-40B4-BE49-F238E27FC236}">
                <a16:creationId xmlns:a16="http://schemas.microsoft.com/office/drawing/2014/main" id="{5150DE00-D03B-DB34-2CC3-3FDF8A48CF16}"/>
              </a:ext>
            </a:extLst>
          </p:cNvPr>
          <p:cNvSpPr/>
          <p:nvPr/>
        </p:nvSpPr>
        <p:spPr>
          <a:xfrm>
            <a:off x="5687560" y="1077063"/>
            <a:ext cx="1022625" cy="102262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10" descr="Monthly calendar outline">
            <a:extLst>
              <a:ext uri="{FF2B5EF4-FFF2-40B4-BE49-F238E27FC236}">
                <a16:creationId xmlns:a16="http://schemas.microsoft.com/office/drawing/2014/main" id="{817058A9-14B2-CAAD-DDEB-281F8872C2E4}"/>
              </a:ext>
            </a:extLst>
          </p:cNvPr>
          <p:cNvSpPr/>
          <p:nvPr/>
        </p:nvSpPr>
        <p:spPr>
          <a:xfrm>
            <a:off x="9422391" y="1077063"/>
            <a:ext cx="1022625" cy="1022625"/>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A7991326-9FD1-7F0C-8464-640A9024A1C2}"/>
              </a:ext>
            </a:extLst>
          </p:cNvPr>
          <p:cNvSpPr txBox="1"/>
          <p:nvPr/>
        </p:nvSpPr>
        <p:spPr>
          <a:xfrm>
            <a:off x="5024156" y="2454055"/>
            <a:ext cx="3372057" cy="2279085"/>
          </a:xfrm>
          <a:prstGeom prst="rect">
            <a:avLst/>
          </a:prstGeom>
          <a:noFill/>
        </p:spPr>
        <p:txBody>
          <a:bodyPr wrap="square">
            <a:spAutoFit/>
          </a:bodyPr>
          <a:lstStyle/>
          <a:p>
            <a:pPr marL="0" marR="0">
              <a:lnSpc>
                <a:spcPct val="107000"/>
              </a:lnSpc>
              <a:spcBef>
                <a:spcPts val="0"/>
              </a:spcBef>
              <a:spcAft>
                <a:spcPts val="800"/>
              </a:spcAft>
            </a:pPr>
            <a:r>
              <a:rPr lang="en-US" sz="1600" b="1" u="sng" kern="100">
                <a:effectLst/>
                <a:latin typeface="Grandview" panose="020B0502040204020203" pitchFamily="34" charset="0"/>
                <a:ea typeface="Calibri" panose="020F0502020204030204" pitchFamily="34" charset="0"/>
                <a:cs typeface="Times New Roman" panose="02020603050405020304" pitchFamily="18" charset="0"/>
              </a:rPr>
              <a:t>Re-Mark</a:t>
            </a:r>
            <a:r>
              <a:rPr lang="en-US" sz="1600" kern="100">
                <a:effectLst/>
                <a:latin typeface="Grandview" panose="020B0502040204020203" pitchFamily="34" charset="0"/>
                <a:ea typeface="Calibri" panose="020F0502020204030204" pitchFamily="34" charset="0"/>
                <a:cs typeface="Times New Roman" panose="02020603050405020304" pitchFamily="18" charset="0"/>
              </a:rPr>
              <a:t>: Notifies facility operators that the markings need to be refreshed and extends the life of the ticket another 14 days. </a:t>
            </a:r>
          </a:p>
          <a:p>
            <a:pPr marL="0" marR="0">
              <a:lnSpc>
                <a:spcPct val="107000"/>
              </a:lnSpc>
              <a:spcBef>
                <a:spcPts val="0"/>
              </a:spcBef>
              <a:spcAft>
                <a:spcPts val="800"/>
              </a:spcAft>
            </a:pPr>
            <a:r>
              <a:rPr lang="en-US" sz="1600" kern="100">
                <a:latin typeface="Grandview" panose="020B0502040204020203" pitchFamily="34" charset="0"/>
                <a:ea typeface="Calibri" panose="020F0502020204030204" pitchFamily="34" charset="0"/>
                <a:cs typeface="Times New Roman" panose="02020603050405020304" pitchFamily="18" charset="0"/>
              </a:rPr>
              <a:t>F</a:t>
            </a:r>
            <a:r>
              <a:rPr lang="en-US" sz="1600" kern="100">
                <a:effectLst/>
                <a:latin typeface="Grandview" panose="020B0502040204020203" pitchFamily="34" charset="0"/>
                <a:ea typeface="Calibri" panose="020F0502020204030204" pitchFamily="34" charset="0"/>
                <a:cs typeface="Times New Roman" panose="02020603050405020304" pitchFamily="18" charset="0"/>
              </a:rPr>
              <a:t>acility operators have 48 hours, excluding date of notification, weekends, and legal holidays to respond.</a:t>
            </a:r>
          </a:p>
        </p:txBody>
      </p:sp>
      <p:sp>
        <p:nvSpPr>
          <p:cNvPr id="16" name="TextBox 15">
            <a:extLst>
              <a:ext uri="{FF2B5EF4-FFF2-40B4-BE49-F238E27FC236}">
                <a16:creationId xmlns:a16="http://schemas.microsoft.com/office/drawing/2014/main" id="{1F04A85A-D049-CBFC-3304-7ECD2CB208B9}"/>
              </a:ext>
            </a:extLst>
          </p:cNvPr>
          <p:cNvSpPr txBox="1"/>
          <p:nvPr/>
        </p:nvSpPr>
        <p:spPr>
          <a:xfrm>
            <a:off x="8735540" y="2416308"/>
            <a:ext cx="3048000" cy="4225965"/>
          </a:xfrm>
          <a:prstGeom prst="rect">
            <a:avLst/>
          </a:prstGeom>
          <a:noFill/>
        </p:spPr>
        <p:txBody>
          <a:bodyPr wrap="square">
            <a:spAutoFit/>
          </a:bodyPr>
          <a:lstStyle/>
          <a:p>
            <a:pPr marL="0" marR="0">
              <a:lnSpc>
                <a:spcPct val="107000"/>
              </a:lnSpc>
              <a:spcBef>
                <a:spcPts val="0"/>
              </a:spcBef>
              <a:spcAft>
                <a:spcPts val="800"/>
              </a:spcAft>
            </a:pPr>
            <a:r>
              <a:rPr lang="en-US" sz="1600" b="1" u="sng" kern="100">
                <a:effectLst/>
                <a:latin typeface="Grandview" panose="020B0502040204020203" pitchFamily="34" charset="0"/>
                <a:ea typeface="Calibri" panose="020F0502020204030204" pitchFamily="34" charset="0"/>
                <a:cs typeface="Times New Roman" panose="02020603050405020304" pitchFamily="18" charset="0"/>
              </a:rPr>
              <a:t>Extend</a:t>
            </a:r>
            <a:r>
              <a:rPr lang="en-US" sz="1600" kern="100">
                <a:effectLst/>
                <a:latin typeface="Grandview" panose="020B0502040204020203" pitchFamily="34" charset="0"/>
                <a:ea typeface="Calibri" panose="020F0502020204030204" pitchFamily="34" charset="0"/>
                <a:cs typeface="Times New Roman" panose="02020603050405020304" pitchFamily="18" charset="0"/>
              </a:rPr>
              <a:t>: Notifies facility operators that the markings are still clearly visible and don’t need to be refreshed while extending the life of the ticket another 14 days. </a:t>
            </a:r>
          </a:p>
          <a:p>
            <a:pPr marL="0" marR="0">
              <a:lnSpc>
                <a:spcPct val="107000"/>
              </a:lnSpc>
              <a:spcBef>
                <a:spcPts val="0"/>
              </a:spcBef>
              <a:spcAft>
                <a:spcPts val="800"/>
              </a:spcAft>
            </a:pPr>
            <a:r>
              <a:rPr lang="en-US" sz="1600" kern="100">
                <a:effectLst/>
                <a:latin typeface="Grandview" panose="020B0502040204020203" pitchFamily="34" charset="0"/>
                <a:ea typeface="Calibri" panose="020F0502020204030204" pitchFamily="34" charset="0"/>
                <a:cs typeface="Times New Roman" panose="02020603050405020304" pitchFamily="18" charset="0"/>
              </a:rPr>
              <a:t>Facility operators may or may not return to the site to validate markings, but still have 48 hours, excluding date of notification, weekends, and legal holidays to do so. </a:t>
            </a:r>
          </a:p>
          <a:p>
            <a:pPr marL="0" marR="0">
              <a:lnSpc>
                <a:spcPct val="107000"/>
              </a:lnSpc>
              <a:spcBef>
                <a:spcPts val="0"/>
              </a:spcBef>
              <a:spcAft>
                <a:spcPts val="800"/>
              </a:spcAft>
            </a:pPr>
            <a:r>
              <a:rPr lang="en-US" sz="1600" kern="100">
                <a:effectLst/>
                <a:latin typeface="Grandview" panose="020B0502040204020203" pitchFamily="34" charset="0"/>
                <a:ea typeface="Calibri" panose="020F0502020204030204" pitchFamily="34" charset="0"/>
                <a:cs typeface="Times New Roman" panose="02020603050405020304" pitchFamily="18" charset="0"/>
              </a:rPr>
              <a:t>This constitutes an agreement between the excavator and all facility operators on the ticket.</a:t>
            </a:r>
          </a:p>
        </p:txBody>
      </p:sp>
      <p:sp>
        <p:nvSpPr>
          <p:cNvPr id="17" name="Title 4">
            <a:extLst>
              <a:ext uri="{FF2B5EF4-FFF2-40B4-BE49-F238E27FC236}">
                <a16:creationId xmlns:a16="http://schemas.microsoft.com/office/drawing/2014/main" id="{FEFE83D5-CE00-776B-3267-682F0CEEB806}"/>
              </a:ext>
            </a:extLst>
          </p:cNvPr>
          <p:cNvSpPr txBox="1">
            <a:spLocks/>
          </p:cNvSpPr>
          <p:nvPr/>
        </p:nvSpPr>
        <p:spPr>
          <a:xfrm>
            <a:off x="1043833" y="1252554"/>
            <a:ext cx="2905760" cy="894279"/>
          </a:xfrm>
          <a:prstGeom prst="rect">
            <a:avLst/>
          </a:prstGeom>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kern="100">
                <a:latin typeface="Grandview" panose="020B0502040204020203" pitchFamily="34" charset="0"/>
                <a:ea typeface="Calibri" panose="020F0502020204030204" pitchFamily="34" charset="0"/>
                <a:cs typeface="Times New Roman" panose="02020603050405020304" pitchFamily="18" charset="0"/>
              </a:rPr>
              <a:t>Updating Locate Requests</a:t>
            </a:r>
            <a:endParaRPr lang="en-US" sz="6000">
              <a:latin typeface="Grandview" panose="020B0502040204020203" pitchFamily="34" charset="0"/>
            </a:endParaRPr>
          </a:p>
        </p:txBody>
      </p:sp>
      <p:pic>
        <p:nvPicPr>
          <p:cNvPr id="19" name="Picture 18" descr="A picture containing graphics, graphic design, font, text&#10;&#10;Description automatically generated">
            <a:extLst>
              <a:ext uri="{FF2B5EF4-FFF2-40B4-BE49-F238E27FC236}">
                <a16:creationId xmlns:a16="http://schemas.microsoft.com/office/drawing/2014/main" id="{C8C02593-58A7-868B-98C7-67E7F49842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166" y="4940924"/>
            <a:ext cx="2782196" cy="1396553"/>
          </a:xfrm>
          <a:prstGeom prst="rect">
            <a:avLst/>
          </a:prstGeom>
        </p:spPr>
      </p:pic>
    </p:spTree>
    <p:extLst>
      <p:ext uri="{BB962C8B-B14F-4D97-AF65-F5344CB8AC3E}">
        <p14:creationId xmlns:p14="http://schemas.microsoft.com/office/powerpoint/2010/main" val="172452710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cxnSpLocks/>
          </p:cNvCxnSpPr>
          <p:nvPr/>
        </p:nvCxnSpPr>
        <p:spPr>
          <a:xfrm>
            <a:off x="466062" y="1432518"/>
            <a:ext cx="11247120" cy="0"/>
          </a:xfrm>
          <a:prstGeom prst="line">
            <a:avLst/>
          </a:prstGeom>
          <a:ln w="38100">
            <a:solidFill>
              <a:srgbClr val="648B45"/>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6062" y="552387"/>
            <a:ext cx="914744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Bebas Neue" panose="020B0606020202050201" pitchFamily="34" charset="77"/>
                <a:ea typeface="+mn-ea"/>
                <a:cs typeface="+mn-cs"/>
              </a:rPr>
              <a:t>LEGAL DUTY OF FACILITY OPERATOR</a:t>
            </a:r>
          </a:p>
        </p:txBody>
      </p:sp>
      <p:sp>
        <p:nvSpPr>
          <p:cNvPr id="2" name="TextBox 1">
            <a:extLst>
              <a:ext uri="{FF2B5EF4-FFF2-40B4-BE49-F238E27FC236}">
                <a16:creationId xmlns:a16="http://schemas.microsoft.com/office/drawing/2014/main" id="{21E35BE6-E6C5-964C-BD90-A92E8B1670AC}"/>
              </a:ext>
            </a:extLst>
          </p:cNvPr>
          <p:cNvSpPr txBox="1"/>
          <p:nvPr/>
        </p:nvSpPr>
        <p:spPr>
          <a:xfrm>
            <a:off x="1109530" y="2115602"/>
            <a:ext cx="72336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Oswald" pitchFamily="2" charset="77"/>
                <a:ea typeface="+mn-ea"/>
                <a:cs typeface="+mn-cs"/>
              </a:rPr>
              <a:t>Must mark the approximate horizontal location of its underground facilities </a:t>
            </a:r>
            <a:r>
              <a:rPr kumimoji="0" lang="en-US" sz="2400" b="0" i="1" u="none" strike="noStrike" kern="1200" cap="none" spc="0" normalizeH="0" baseline="0" noProof="0">
                <a:ln>
                  <a:noFill/>
                </a:ln>
                <a:solidFill>
                  <a:srgbClr val="0494D3"/>
                </a:solidFill>
                <a:effectLst/>
                <a:uLnTx/>
                <a:uFillTx/>
                <a:latin typeface="Oswald" pitchFamily="2" charset="77"/>
                <a:ea typeface="+mn-ea"/>
                <a:cs typeface="+mn-cs"/>
              </a:rPr>
              <a:t>prior to the date and time work is to begin.</a:t>
            </a:r>
            <a:endParaRPr kumimoji="0" lang="en-US" sz="2400" b="0" i="1" u="none" strike="noStrike" kern="1200" cap="none" spc="0" normalizeH="0" baseline="0" noProof="0">
              <a:ln>
                <a:noFill/>
              </a:ln>
              <a:solidFill>
                <a:srgbClr val="0494D3"/>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0E3C18A-2FF4-784B-835B-8369CC1E3C62}"/>
              </a:ext>
            </a:extLst>
          </p:cNvPr>
          <p:cNvSpPr txBox="1"/>
          <p:nvPr/>
        </p:nvSpPr>
        <p:spPr>
          <a:xfrm>
            <a:off x="1109530" y="3527974"/>
            <a:ext cx="64370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Oswald" pitchFamily="2" charset="77"/>
                <a:ea typeface="+mn-ea"/>
                <a:cs typeface="+mn-cs"/>
              </a:rPr>
              <a:t>Provide </a:t>
            </a:r>
            <a:r>
              <a:rPr kumimoji="0" lang="en-US" sz="2400" b="0" i="1" u="sng" strike="noStrike" kern="1200" cap="none" spc="0" normalizeH="0" baseline="0" noProof="0">
                <a:ln>
                  <a:noFill/>
                </a:ln>
                <a:solidFill>
                  <a:srgbClr val="000000"/>
                </a:solidFill>
                <a:effectLst/>
                <a:uLnTx/>
                <a:uFillTx/>
                <a:latin typeface="Oswald" pitchFamily="2" charset="77"/>
                <a:ea typeface="+mn-ea"/>
                <a:cs typeface="+mn-cs"/>
              </a:rPr>
              <a:t>Positive Response </a:t>
            </a:r>
            <a:r>
              <a:rPr kumimoji="0" lang="en-US" sz="2400" b="0" i="1" u="none" strike="noStrike" kern="1200" cap="none" spc="0" normalizeH="0" baseline="0" noProof="0">
                <a:ln>
                  <a:noFill/>
                </a:ln>
                <a:solidFill>
                  <a:srgbClr val="000000"/>
                </a:solidFill>
                <a:effectLst/>
                <a:uLnTx/>
                <a:uFillTx/>
                <a:latin typeface="Oswald" pitchFamily="2" charset="77"/>
                <a:ea typeface="+mn-ea"/>
                <a:cs typeface="+mn-cs"/>
              </a:rPr>
              <a:t>to the excavator the status of the locate.</a:t>
            </a:r>
          </a:p>
        </p:txBody>
      </p:sp>
      <p:sp>
        <p:nvSpPr>
          <p:cNvPr id="22" name="Oval 21">
            <a:extLst>
              <a:ext uri="{FF2B5EF4-FFF2-40B4-BE49-F238E27FC236}">
                <a16:creationId xmlns:a16="http://schemas.microsoft.com/office/drawing/2014/main" id="{87294C3E-1E44-B945-9C36-FE7AAD60C3C0}"/>
              </a:ext>
            </a:extLst>
          </p:cNvPr>
          <p:cNvSpPr/>
          <p:nvPr/>
        </p:nvSpPr>
        <p:spPr>
          <a:xfrm>
            <a:off x="466062" y="208552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D7BDB3F-2F23-6042-AE32-CF38685374C2}"/>
              </a:ext>
            </a:extLst>
          </p:cNvPr>
          <p:cNvSpPr/>
          <p:nvPr/>
        </p:nvSpPr>
        <p:spPr>
          <a:xfrm>
            <a:off x="482996" y="3398520"/>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Graphic 23" descr="Checkmark">
            <a:extLst>
              <a:ext uri="{FF2B5EF4-FFF2-40B4-BE49-F238E27FC236}">
                <a16:creationId xmlns:a16="http://schemas.microsoft.com/office/drawing/2014/main" id="{5AFDF201-8465-064D-83D4-498A803E69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530" y="2207472"/>
            <a:ext cx="264312" cy="264312"/>
          </a:xfrm>
          <a:prstGeom prst="rect">
            <a:avLst/>
          </a:prstGeom>
        </p:spPr>
      </p:pic>
      <p:pic>
        <p:nvPicPr>
          <p:cNvPr id="25" name="Graphic 24" descr="Checkmark">
            <a:extLst>
              <a:ext uri="{FF2B5EF4-FFF2-40B4-BE49-F238E27FC236}">
                <a16:creationId xmlns:a16="http://schemas.microsoft.com/office/drawing/2014/main" id="{E20467AA-0C38-084E-B101-A7A21BCF315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530" y="3527974"/>
            <a:ext cx="264312" cy="264312"/>
          </a:xfrm>
          <a:prstGeom prst="rect">
            <a:avLst/>
          </a:prstGeom>
        </p:spPr>
      </p:pic>
      <p:sp>
        <p:nvSpPr>
          <p:cNvPr id="3" name="TextBox 2">
            <a:extLst>
              <a:ext uri="{FF2B5EF4-FFF2-40B4-BE49-F238E27FC236}">
                <a16:creationId xmlns:a16="http://schemas.microsoft.com/office/drawing/2014/main" id="{6E29E6D7-A4A4-0B4A-B2A0-4AC13641EAB7}"/>
              </a:ext>
            </a:extLst>
          </p:cNvPr>
          <p:cNvSpPr txBox="1"/>
          <p:nvPr/>
        </p:nvSpPr>
        <p:spPr>
          <a:xfrm>
            <a:off x="7697844" y="6434034"/>
            <a:ext cx="228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swald" pitchFamily="2" charset="77"/>
                <a:ea typeface="+mn-ea"/>
                <a:cs typeface="+mn-cs"/>
              </a:rPr>
              <a:t>OUFDPA 142.6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4067E6-1818-C84A-9E48-14C308BB699F}"/>
              </a:ext>
            </a:extLst>
          </p:cNvPr>
          <p:cNvSpPr/>
          <p:nvPr/>
        </p:nvSpPr>
        <p:spPr bwMode="auto">
          <a:xfrm>
            <a:off x="0" y="4711515"/>
            <a:ext cx="12192000" cy="2177324"/>
          </a:xfrm>
          <a:prstGeom prst="rect">
            <a:avLst/>
          </a:prstGeom>
          <a:solidFill>
            <a:srgbClr val="648B45"/>
          </a:solid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srgbClr val="000000"/>
              </a:solidFill>
              <a:effectLst/>
              <a:uLnTx/>
              <a:uFillTx/>
              <a:latin typeface="Oswald" pitchFamily="2" charset="77"/>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Oswald" pitchFamily="2" charset="77"/>
                <a:ea typeface="+mn-ea"/>
                <a:cs typeface="+mn-cs"/>
              </a:rPr>
              <a:t>If no response, make a second call to OKIE811 to report which facility operators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Oswald" pitchFamily="2" charset="77"/>
                <a:ea typeface="+mn-ea"/>
                <a:cs typeface="+mn-cs"/>
              </a:rPr>
              <a:t>have not responded.</a:t>
            </a:r>
            <a:r>
              <a:rPr kumimoji="0" lang="en-US" sz="3200" b="0" i="1" u="none" strike="noStrike" kern="1200" cap="none" spc="0" normalizeH="0" baseline="0" noProof="0">
                <a:ln>
                  <a:noFill/>
                </a:ln>
                <a:solidFill>
                  <a:srgbClr val="000000"/>
                </a:solidFill>
                <a:effectLst/>
                <a:uLnTx/>
                <a:uFillTx/>
                <a:latin typeface="Oswald" pitchFamily="2" charset="77"/>
                <a:ea typeface="+mn-ea"/>
                <a:cs typeface="+mn-cs"/>
              </a:rPr>
              <a:t> </a:t>
            </a:r>
            <a:endParaRPr kumimoji="0" lang="en-US" sz="2400" b="0" i="1" u="none" strike="noStrike" kern="1200" cap="none" spc="0" normalizeH="0" baseline="0" noProof="0">
              <a:ln>
                <a:noFill/>
              </a:ln>
              <a:solidFill>
                <a:srgbClr val="000000"/>
              </a:solidFill>
              <a:effectLst/>
              <a:uLnTx/>
              <a:uFillTx/>
              <a:latin typeface="Oswald"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Oswald Light" pitchFamily="2" charset="77"/>
              <a:ea typeface="+mn-ea"/>
              <a:cs typeface="+mn-cs"/>
            </a:endParaRPr>
          </a:p>
        </p:txBody>
      </p:sp>
      <p:pic>
        <p:nvPicPr>
          <p:cNvPr id="6" name="Picture 5" descr="A person wearing a costume&#10;&#10;Description automatically generated">
            <a:extLst>
              <a:ext uri="{FF2B5EF4-FFF2-40B4-BE49-F238E27FC236}">
                <a16:creationId xmlns:a16="http://schemas.microsoft.com/office/drawing/2014/main" id="{4BE38ABF-8FC5-5846-8C00-EEE5DD0690FD}"/>
              </a:ext>
            </a:extLst>
          </p:cNvPr>
          <p:cNvPicPr>
            <a:picLocks noChangeAspect="1"/>
          </p:cNvPicPr>
          <p:nvPr/>
        </p:nvPicPr>
        <p:blipFill rotWithShape="1">
          <a:blip r:embed="rId5">
            <a:extLst>
              <a:ext uri="{28A0092B-C50C-407E-A947-70E740481C1C}">
                <a14:useLocalDpi xmlns:a14="http://schemas.microsoft.com/office/drawing/2010/main" val="0"/>
              </a:ext>
            </a:extLst>
          </a:blip>
          <a:srcRect r="61528"/>
          <a:stretch/>
        </p:blipFill>
        <p:spPr>
          <a:xfrm>
            <a:off x="8573326" y="1407506"/>
            <a:ext cx="3727868" cy="5450494"/>
          </a:xfrm>
          <a:prstGeom prst="rect">
            <a:avLst/>
          </a:prstGeom>
        </p:spPr>
      </p:pic>
    </p:spTree>
    <p:extLst>
      <p:ext uri="{BB962C8B-B14F-4D97-AF65-F5344CB8AC3E}">
        <p14:creationId xmlns:p14="http://schemas.microsoft.com/office/powerpoint/2010/main" val="21225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4" grpId="0"/>
      <p:bldP spid="22" grpId="0" animBg="1"/>
      <p:bldP spid="2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some grass&#10;&#10;Description automatically generated">
            <a:extLst>
              <a:ext uri="{FF2B5EF4-FFF2-40B4-BE49-F238E27FC236}">
                <a16:creationId xmlns:a16="http://schemas.microsoft.com/office/drawing/2014/main" id="{96D8ECC2-7544-064F-BC57-FA3DE0494FCD}"/>
              </a:ext>
            </a:extLst>
          </p:cNvPr>
          <p:cNvPicPr>
            <a:picLocks noChangeAspect="1"/>
          </p:cNvPicPr>
          <p:nvPr/>
        </p:nvPicPr>
        <p:blipFill rotWithShape="1">
          <a:blip r:embed="rId3">
            <a:extLst>
              <a:ext uri="{28A0092B-C50C-407E-A947-70E740481C1C}">
                <a14:useLocalDpi xmlns:a14="http://schemas.microsoft.com/office/drawing/2010/main" val="0"/>
              </a:ext>
            </a:extLst>
          </a:blip>
          <a:srcRect t="10872" b="5178"/>
          <a:stretch/>
        </p:blipFill>
        <p:spPr>
          <a:xfrm>
            <a:off x="0" y="16379"/>
            <a:ext cx="12192000" cy="6841621"/>
          </a:xfrm>
          <a:prstGeom prst="rect">
            <a:avLst/>
          </a:prstGeom>
        </p:spPr>
      </p:pic>
      <p:sp>
        <p:nvSpPr>
          <p:cNvPr id="16" name="TextBox 15"/>
          <p:cNvSpPr txBox="1"/>
          <p:nvPr/>
        </p:nvSpPr>
        <p:spPr>
          <a:xfrm>
            <a:off x="321221" y="2035336"/>
            <a:ext cx="64645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Bebas Neue" panose="020B0606020202050201" pitchFamily="34" charset="77"/>
                <a:ea typeface="Adobe Gothic Std B" panose="020B0800000000000000" pitchFamily="34" charset="-128"/>
                <a:cs typeface="+mn-cs"/>
              </a:rPr>
              <a:t>LOCATING AND MARKING</a:t>
            </a:r>
          </a:p>
        </p:txBody>
      </p:sp>
      <p:grpSp>
        <p:nvGrpSpPr>
          <p:cNvPr id="2" name="Group 1">
            <a:extLst>
              <a:ext uri="{FF2B5EF4-FFF2-40B4-BE49-F238E27FC236}">
                <a16:creationId xmlns:a16="http://schemas.microsoft.com/office/drawing/2014/main" id="{FDC397B2-377C-7640-820E-6D6C7C9ED6A1}"/>
              </a:ext>
            </a:extLst>
          </p:cNvPr>
          <p:cNvGrpSpPr/>
          <p:nvPr/>
        </p:nvGrpSpPr>
        <p:grpSpPr>
          <a:xfrm>
            <a:off x="335840" y="3091584"/>
            <a:ext cx="3906687" cy="629803"/>
            <a:chOff x="335840" y="3091584"/>
            <a:chExt cx="3906687" cy="629803"/>
          </a:xfrm>
        </p:grpSpPr>
        <p:sp>
          <p:nvSpPr>
            <p:cNvPr id="21" name="Shape 202"/>
            <p:cNvSpPr/>
            <p:nvPr/>
          </p:nvSpPr>
          <p:spPr>
            <a:xfrm>
              <a:off x="979308" y="3136612"/>
              <a:ext cx="3263219"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Not exact science</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sp>
          <p:nvSpPr>
            <p:cNvPr id="24" name="Oval 23">
              <a:extLst>
                <a:ext uri="{FF2B5EF4-FFF2-40B4-BE49-F238E27FC236}">
                  <a16:creationId xmlns:a16="http://schemas.microsoft.com/office/drawing/2014/main" id="{C390D314-2BE6-554C-8C41-7F1904835335}"/>
                </a:ext>
              </a:extLst>
            </p:cNvPr>
            <p:cNvSpPr/>
            <p:nvPr/>
          </p:nvSpPr>
          <p:spPr>
            <a:xfrm>
              <a:off x="335840" y="3091584"/>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Graphic 27" descr="Checkmark">
              <a:extLst>
                <a:ext uri="{FF2B5EF4-FFF2-40B4-BE49-F238E27FC236}">
                  <a16:creationId xmlns:a16="http://schemas.microsoft.com/office/drawing/2014/main" id="{6E0A29CE-B9B9-F946-A0AC-5FC5E82F87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308" y="3213531"/>
              <a:ext cx="264312" cy="264312"/>
            </a:xfrm>
            <a:prstGeom prst="rect">
              <a:avLst/>
            </a:prstGeom>
          </p:spPr>
        </p:pic>
      </p:grpSp>
      <p:grpSp>
        <p:nvGrpSpPr>
          <p:cNvPr id="3" name="Group 2">
            <a:extLst>
              <a:ext uri="{FF2B5EF4-FFF2-40B4-BE49-F238E27FC236}">
                <a16:creationId xmlns:a16="http://schemas.microsoft.com/office/drawing/2014/main" id="{AE5ECC0A-886B-D44C-B6A6-C75C8E7A1389}"/>
              </a:ext>
            </a:extLst>
          </p:cNvPr>
          <p:cNvGrpSpPr/>
          <p:nvPr/>
        </p:nvGrpSpPr>
        <p:grpSpPr>
          <a:xfrm>
            <a:off x="352773" y="4277821"/>
            <a:ext cx="4929089" cy="588745"/>
            <a:chOff x="352774" y="4277821"/>
            <a:chExt cx="4776726" cy="588745"/>
          </a:xfrm>
        </p:grpSpPr>
        <p:sp>
          <p:nvSpPr>
            <p:cNvPr id="22" name="Shape 202"/>
            <p:cNvSpPr/>
            <p:nvPr/>
          </p:nvSpPr>
          <p:spPr>
            <a:xfrm>
              <a:off x="979308" y="4281791"/>
              <a:ext cx="4150192"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Employ hand dug test holes</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sp>
          <p:nvSpPr>
            <p:cNvPr id="26" name="Oval 25">
              <a:extLst>
                <a:ext uri="{FF2B5EF4-FFF2-40B4-BE49-F238E27FC236}">
                  <a16:creationId xmlns:a16="http://schemas.microsoft.com/office/drawing/2014/main" id="{0B2996D9-431D-AB4B-B6CD-E2B64A81A618}"/>
                </a:ext>
              </a:extLst>
            </p:cNvPr>
            <p:cNvSpPr/>
            <p:nvPr/>
          </p:nvSpPr>
          <p:spPr>
            <a:xfrm>
              <a:off x="352774" y="4277821"/>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Graphic 28" descr="Checkmark">
              <a:extLst>
                <a:ext uri="{FF2B5EF4-FFF2-40B4-BE49-F238E27FC236}">
                  <a16:creationId xmlns:a16="http://schemas.microsoft.com/office/drawing/2014/main" id="{EE03A40B-032A-0040-B68E-D79017EF3B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308" y="4407275"/>
              <a:ext cx="264312" cy="264312"/>
            </a:xfrm>
            <a:prstGeom prst="rect">
              <a:avLst/>
            </a:prstGeom>
          </p:spPr>
        </p:pic>
      </p:grpSp>
      <p:grpSp>
        <p:nvGrpSpPr>
          <p:cNvPr id="4" name="Group 3">
            <a:extLst>
              <a:ext uri="{FF2B5EF4-FFF2-40B4-BE49-F238E27FC236}">
                <a16:creationId xmlns:a16="http://schemas.microsoft.com/office/drawing/2014/main" id="{2D273A5C-257E-BB47-AC97-97DA55DFB846}"/>
              </a:ext>
            </a:extLst>
          </p:cNvPr>
          <p:cNvGrpSpPr/>
          <p:nvPr/>
        </p:nvGrpSpPr>
        <p:grpSpPr>
          <a:xfrm>
            <a:off x="335840" y="5275455"/>
            <a:ext cx="4803974" cy="586827"/>
            <a:chOff x="335840" y="5275455"/>
            <a:chExt cx="4803974" cy="586827"/>
          </a:xfrm>
        </p:grpSpPr>
        <p:sp>
          <p:nvSpPr>
            <p:cNvPr id="23" name="Shape 202"/>
            <p:cNvSpPr/>
            <p:nvPr/>
          </p:nvSpPr>
          <p:spPr>
            <a:xfrm>
              <a:off x="989622" y="5277507"/>
              <a:ext cx="4150192"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Dig with caution</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sp>
          <p:nvSpPr>
            <p:cNvPr id="27" name="Oval 26">
              <a:extLst>
                <a:ext uri="{FF2B5EF4-FFF2-40B4-BE49-F238E27FC236}">
                  <a16:creationId xmlns:a16="http://schemas.microsoft.com/office/drawing/2014/main" id="{0D7AD286-9B4C-0C48-AD07-347332055308}"/>
                </a:ext>
              </a:extLst>
            </p:cNvPr>
            <p:cNvSpPr/>
            <p:nvPr/>
          </p:nvSpPr>
          <p:spPr>
            <a:xfrm>
              <a:off x="335840" y="527545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Graphic 29" descr="Checkmark">
              <a:extLst>
                <a:ext uri="{FF2B5EF4-FFF2-40B4-BE49-F238E27FC236}">
                  <a16:creationId xmlns:a16="http://schemas.microsoft.com/office/drawing/2014/main" id="{1FCD829D-E770-764E-99BD-2D6B879F5B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622" y="5404909"/>
              <a:ext cx="264312" cy="264312"/>
            </a:xfrm>
            <a:prstGeom prst="rect">
              <a:avLst/>
            </a:prstGeom>
          </p:spPr>
        </p:pic>
      </p:grpSp>
    </p:spTree>
    <p:extLst>
      <p:ext uri="{BB962C8B-B14F-4D97-AF65-F5344CB8AC3E}">
        <p14:creationId xmlns:p14="http://schemas.microsoft.com/office/powerpoint/2010/main" val="167389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179576" y="1163848"/>
            <a:ext cx="9829800" cy="1325880"/>
          </a:xfrm>
        </p:spPr>
        <p:txBody>
          <a:bodyPr anchor="b">
            <a:normAutofit fontScale="90000"/>
          </a:bodyPr>
          <a:lstStyle/>
          <a:p>
            <a:pPr algn="ctr"/>
            <a:r>
              <a:rPr lang="en-US" sz="3600" b="1" dirty="0">
                <a:solidFill>
                  <a:schemeClr val="tx2"/>
                </a:solidFill>
              </a:rPr>
              <a:t>Oklahoma Underground Facilities Damage Prevention Act </a:t>
            </a:r>
            <a:br>
              <a:rPr lang="en-US" sz="3600" b="1" dirty="0">
                <a:solidFill>
                  <a:schemeClr val="tx2"/>
                </a:solidFill>
              </a:rPr>
            </a:br>
            <a:r>
              <a:rPr lang="en-US" sz="3600" b="1" dirty="0">
                <a:solidFill>
                  <a:schemeClr val="tx2"/>
                </a:solidFill>
              </a:rPr>
              <a:t>(OUFDPA)</a:t>
            </a:r>
          </a:p>
        </p:txBody>
      </p:sp>
      <p:grpSp>
        <p:nvGrpSpPr>
          <p:cNvPr id="16" name="Group 15">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7" name="Freeform: Shape 16">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10;&#10;Description automatically generated">
            <a:extLst>
              <a:ext uri="{FF2B5EF4-FFF2-40B4-BE49-F238E27FC236}">
                <a16:creationId xmlns:a16="http://schemas.microsoft.com/office/drawing/2014/main" id="{B432564E-0EB3-430F-AD4D-8BB14C59ABEA}"/>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804671" y="3201512"/>
            <a:ext cx="4954693" cy="2489733"/>
          </a:xfrm>
          <a:prstGeom prst="rect">
            <a:avLst/>
          </a:prstGeom>
        </p:spPr>
      </p:pic>
      <p:sp>
        <p:nvSpPr>
          <p:cNvPr id="7" name="Content Placeholder 2"/>
          <p:cNvSpPr>
            <a:spLocks noGrp="1"/>
          </p:cNvSpPr>
          <p:nvPr>
            <p:ph idx="1"/>
          </p:nvPr>
        </p:nvSpPr>
        <p:spPr>
          <a:xfrm>
            <a:off x="6354871" y="2827419"/>
            <a:ext cx="5029200" cy="3227626"/>
          </a:xfrm>
          <a:prstGeom prst="rect">
            <a:avLst/>
          </a:prstGeom>
        </p:spPr>
        <p:txBody>
          <a:bodyPr anchor="ctr">
            <a:normAutofit/>
          </a:bodyPr>
          <a:lstStyle/>
          <a:p>
            <a:pPr marL="457200" indent="-457200">
              <a:buAutoNum type="arabicParenBoth"/>
            </a:pPr>
            <a:r>
              <a:rPr lang="en-US" sz="1500" dirty="0">
                <a:solidFill>
                  <a:schemeClr val="tx2"/>
                </a:solidFill>
              </a:rPr>
              <a:t>All operators of underground facilities shall participate in the state-wide one-call notification center and shall have on file with the notification center a notice that such operators has underground facilities….</a:t>
            </a:r>
          </a:p>
          <a:p>
            <a:pPr marL="457200" indent="-457200">
              <a:buAutoNum type="arabicParenBoth"/>
            </a:pPr>
            <a:r>
              <a:rPr lang="en-US" sz="1500" dirty="0">
                <a:solidFill>
                  <a:schemeClr val="tx2"/>
                </a:solidFill>
              </a:rPr>
              <a:t>All excavators must give no less than forty-eight (48) hours, excluding the date of notification, Saturdays, Sundays and legal holidays before excavation.</a:t>
            </a:r>
          </a:p>
          <a:p>
            <a:pPr marL="457200" indent="-457200">
              <a:buAutoNum type="arabicParenBoth"/>
            </a:pPr>
            <a:endParaRPr lang="en-US" sz="1500" dirty="0">
              <a:solidFill>
                <a:schemeClr val="tx2"/>
              </a:solidFill>
            </a:endParaRPr>
          </a:p>
          <a:p>
            <a:pPr marL="0" indent="0">
              <a:buNone/>
            </a:pPr>
            <a:endParaRPr lang="en-US" sz="1500" i="1" cap="none" dirty="0">
              <a:solidFill>
                <a:schemeClr val="tx2"/>
              </a:solidFill>
            </a:endParaRPr>
          </a:p>
          <a:p>
            <a:pPr marL="0" indent="0" algn="ctr">
              <a:buNone/>
            </a:pPr>
            <a:r>
              <a:rPr lang="en-US" sz="1500" b="1" i="1" cap="none" dirty="0">
                <a:solidFill>
                  <a:schemeClr val="tx2"/>
                </a:solidFill>
              </a:rPr>
              <a:t>Service is FREE and easy to use.</a:t>
            </a:r>
            <a:endParaRPr lang="en-US" sz="1500" dirty="0">
              <a:solidFill>
                <a:schemeClr val="tx2"/>
              </a:solidFill>
            </a:endParaRPr>
          </a:p>
        </p:txBody>
      </p:sp>
      <p:grpSp>
        <p:nvGrpSpPr>
          <p:cNvPr id="22" name="Group 21">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3" name="Freeform: Shape 22">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5756407"/>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21221" y="2035336"/>
            <a:ext cx="58241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Bebas Neue" panose="020B0606020202050201" pitchFamily="34" charset="77"/>
                <a:ea typeface="Adobe Gothic Std B" panose="020B0800000000000000" pitchFamily="34" charset="-128"/>
                <a:cs typeface="+mn-cs"/>
              </a:rPr>
              <a:t>Locating and marking</a:t>
            </a:r>
          </a:p>
        </p:txBody>
      </p:sp>
      <p:sp>
        <p:nvSpPr>
          <p:cNvPr id="21" name="Shape 202"/>
          <p:cNvSpPr/>
          <p:nvPr/>
        </p:nvSpPr>
        <p:spPr>
          <a:xfrm>
            <a:off x="979308" y="3136612"/>
            <a:ext cx="3263219"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Not exact science</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sp>
        <p:nvSpPr>
          <p:cNvPr id="22" name="Shape 202"/>
          <p:cNvSpPr/>
          <p:nvPr/>
        </p:nvSpPr>
        <p:spPr>
          <a:xfrm>
            <a:off x="979308" y="4281791"/>
            <a:ext cx="4150192"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Employ hand dug test holes</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sp>
        <p:nvSpPr>
          <p:cNvPr id="23" name="Shape 202"/>
          <p:cNvSpPr/>
          <p:nvPr/>
        </p:nvSpPr>
        <p:spPr>
          <a:xfrm>
            <a:off x="989622" y="5277507"/>
            <a:ext cx="4150192"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FFFFFF"/>
                </a:solidFill>
                <a:effectLst/>
                <a:uLnTx/>
                <a:uFillTx/>
                <a:latin typeface="Oswald" pitchFamily="2" charset="77"/>
                <a:cs typeface="Calibri"/>
                <a:sym typeface="Calibri"/>
              </a:rPr>
              <a:t>Dig with caution</a:t>
            </a:r>
            <a:endParaRPr kumimoji="0" sz="3200" b="0" i="0" u="none" strike="noStrike" kern="1200" cap="none" spc="0" normalizeH="0" baseline="0" noProof="0">
              <a:ln>
                <a:noFill/>
              </a:ln>
              <a:solidFill>
                <a:srgbClr val="FFFFFF"/>
              </a:solidFill>
              <a:effectLst/>
              <a:uLnTx/>
              <a:uFillTx/>
              <a:latin typeface="Oswald" pitchFamily="2" charset="77"/>
              <a:cs typeface="Calibri"/>
              <a:sym typeface="Calibri"/>
            </a:endParaRPr>
          </a:p>
        </p:txBody>
      </p:sp>
      <p:pic>
        <p:nvPicPr>
          <p:cNvPr id="3" name="Picture 2" descr="A picture containing grass, outdoor, front, field&#10;&#10;Description automatically generated">
            <a:extLst>
              <a:ext uri="{FF2B5EF4-FFF2-40B4-BE49-F238E27FC236}">
                <a16:creationId xmlns:a16="http://schemas.microsoft.com/office/drawing/2014/main" id="{70F58AC2-7F7A-F74E-968F-79B05DF3956F}"/>
              </a:ext>
            </a:extLst>
          </p:cNvPr>
          <p:cNvPicPr>
            <a:picLocks noChangeAspect="1"/>
          </p:cNvPicPr>
          <p:nvPr/>
        </p:nvPicPr>
        <p:blipFill rotWithShape="1">
          <a:blip r:embed="rId3">
            <a:extLst>
              <a:ext uri="{28A0092B-C50C-407E-A947-70E740481C1C}">
                <a14:useLocalDpi xmlns:a14="http://schemas.microsoft.com/office/drawing/2010/main" val="0"/>
              </a:ext>
            </a:extLst>
          </a:blip>
          <a:srcRect t="14519"/>
          <a:stretch/>
        </p:blipFill>
        <p:spPr>
          <a:xfrm>
            <a:off x="5002" y="1175332"/>
            <a:ext cx="12181995" cy="5862282"/>
          </a:xfrm>
          <a:prstGeom prst="rect">
            <a:avLst/>
          </a:prstGeom>
        </p:spPr>
      </p:pic>
      <p:cxnSp>
        <p:nvCxnSpPr>
          <p:cNvPr id="5" name="Straight Arrow Connector 4">
            <a:extLst>
              <a:ext uri="{FF2B5EF4-FFF2-40B4-BE49-F238E27FC236}">
                <a16:creationId xmlns:a16="http://schemas.microsoft.com/office/drawing/2014/main" id="{D4B6AAA0-971F-FD46-B00E-602462B0EFBE}"/>
              </a:ext>
            </a:extLst>
          </p:cNvPr>
          <p:cNvCxnSpPr>
            <a:cxnSpLocks/>
          </p:cNvCxnSpPr>
          <p:nvPr/>
        </p:nvCxnSpPr>
        <p:spPr>
          <a:xfrm flipH="1">
            <a:off x="2798066" y="2578608"/>
            <a:ext cx="2580514" cy="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7E8D5D6-DD9B-3747-90B9-CEB76915F0F6}"/>
              </a:ext>
            </a:extLst>
          </p:cNvPr>
          <p:cNvCxnSpPr>
            <a:cxnSpLocks/>
          </p:cNvCxnSpPr>
          <p:nvPr/>
        </p:nvCxnSpPr>
        <p:spPr>
          <a:xfrm flipV="1">
            <a:off x="5504688" y="2560320"/>
            <a:ext cx="2944368" cy="1239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Shape 202">
            <a:extLst>
              <a:ext uri="{FF2B5EF4-FFF2-40B4-BE49-F238E27FC236}">
                <a16:creationId xmlns:a16="http://schemas.microsoft.com/office/drawing/2014/main" id="{D5394200-2604-DE4D-B734-1249627F3A22}"/>
              </a:ext>
            </a:extLst>
          </p:cNvPr>
          <p:cNvSpPr/>
          <p:nvPr/>
        </p:nvSpPr>
        <p:spPr>
          <a:xfrm>
            <a:off x="3233307" y="1891027"/>
            <a:ext cx="1648675"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C00000"/>
                </a:solidFill>
                <a:effectLst/>
                <a:uLnTx/>
                <a:uFillTx/>
                <a:latin typeface="Oswald" pitchFamily="2" charset="77"/>
                <a:cs typeface="Calibri"/>
                <a:sym typeface="Calibri"/>
              </a:rPr>
              <a:t>24 inches</a:t>
            </a:r>
            <a:endParaRPr kumimoji="0" sz="3200" b="0" i="0" u="none" strike="noStrike" kern="1200" cap="none" spc="0" normalizeH="0" baseline="0" noProof="0">
              <a:ln>
                <a:noFill/>
              </a:ln>
              <a:solidFill>
                <a:srgbClr val="C00000"/>
              </a:solidFill>
              <a:effectLst/>
              <a:uLnTx/>
              <a:uFillTx/>
              <a:latin typeface="Oswald" pitchFamily="2" charset="77"/>
              <a:cs typeface="Calibri"/>
              <a:sym typeface="Calibri"/>
            </a:endParaRPr>
          </a:p>
        </p:txBody>
      </p:sp>
      <p:sp>
        <p:nvSpPr>
          <p:cNvPr id="25" name="Shape 202">
            <a:extLst>
              <a:ext uri="{FF2B5EF4-FFF2-40B4-BE49-F238E27FC236}">
                <a16:creationId xmlns:a16="http://schemas.microsoft.com/office/drawing/2014/main" id="{53B1AF6A-3F0E-8B4F-9437-F3A8041ED0F0}"/>
              </a:ext>
            </a:extLst>
          </p:cNvPr>
          <p:cNvSpPr/>
          <p:nvPr/>
        </p:nvSpPr>
        <p:spPr>
          <a:xfrm>
            <a:off x="6063978" y="1873811"/>
            <a:ext cx="1648675" cy="58477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0" i="0" u="none" strike="noStrike" kern="1200" cap="none" spc="0" normalizeH="0" baseline="0" noProof="0">
                <a:ln>
                  <a:noFill/>
                </a:ln>
                <a:solidFill>
                  <a:srgbClr val="C00000"/>
                </a:solidFill>
                <a:effectLst/>
                <a:uLnTx/>
                <a:uFillTx/>
                <a:latin typeface="Oswald" pitchFamily="2" charset="77"/>
                <a:cs typeface="Calibri"/>
                <a:sym typeface="Calibri"/>
              </a:rPr>
              <a:t>24 inches</a:t>
            </a:r>
            <a:endParaRPr kumimoji="0" sz="3200" b="0" i="0" u="none" strike="noStrike" kern="1200" cap="none" spc="0" normalizeH="0" baseline="0" noProof="0">
              <a:ln>
                <a:noFill/>
              </a:ln>
              <a:solidFill>
                <a:srgbClr val="C00000"/>
              </a:solidFill>
              <a:effectLst/>
              <a:uLnTx/>
              <a:uFillTx/>
              <a:latin typeface="Oswald" pitchFamily="2" charset="77"/>
              <a:cs typeface="Calibri"/>
              <a:sym typeface="Calibri"/>
            </a:endParaRPr>
          </a:p>
        </p:txBody>
      </p:sp>
      <p:sp>
        <p:nvSpPr>
          <p:cNvPr id="11" name="TextBox 10">
            <a:extLst>
              <a:ext uri="{FF2B5EF4-FFF2-40B4-BE49-F238E27FC236}">
                <a16:creationId xmlns:a16="http://schemas.microsoft.com/office/drawing/2014/main" id="{B6D8F689-0FBA-D64D-ABBA-AC93E14A7EB7}"/>
              </a:ext>
            </a:extLst>
          </p:cNvPr>
          <p:cNvSpPr txBox="1"/>
          <p:nvPr/>
        </p:nvSpPr>
        <p:spPr>
          <a:xfrm>
            <a:off x="321220" y="618683"/>
            <a:ext cx="614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Bebas Neue" panose="020B0606020202050201" pitchFamily="34" charset="77"/>
                <a:ea typeface="Adobe Gothic Std B" panose="020B0800000000000000" pitchFamily="34" charset="-128"/>
                <a:cs typeface="+mn-cs"/>
              </a:rPr>
              <a:t>LOCATING AND MARKING</a:t>
            </a:r>
          </a:p>
        </p:txBody>
      </p:sp>
    </p:spTree>
    <p:extLst>
      <p:ext uri="{BB962C8B-B14F-4D97-AF65-F5344CB8AC3E}">
        <p14:creationId xmlns:p14="http://schemas.microsoft.com/office/powerpoint/2010/main" val="31321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 young, boy, table&#10;&#10;Description automatically generated">
            <a:extLst>
              <a:ext uri="{FF2B5EF4-FFF2-40B4-BE49-F238E27FC236}">
                <a16:creationId xmlns:a16="http://schemas.microsoft.com/office/drawing/2014/main" id="{78877656-0DEF-2445-A170-5163AF39B2A0}"/>
              </a:ext>
            </a:extLst>
          </p:cNvPr>
          <p:cNvPicPr>
            <a:picLocks noChangeAspect="1"/>
          </p:cNvPicPr>
          <p:nvPr/>
        </p:nvPicPr>
        <p:blipFill rotWithShape="1">
          <a:blip r:embed="rId3">
            <a:extLst>
              <a:ext uri="{28A0092B-C50C-407E-A947-70E740481C1C}">
                <a14:useLocalDpi xmlns:a14="http://schemas.microsoft.com/office/drawing/2010/main" val="0"/>
              </a:ext>
            </a:extLst>
          </a:blip>
          <a:srcRect t="2299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5BF40AB1-5AD4-C94E-ADE9-19F490B8F745}"/>
              </a:ext>
            </a:extLst>
          </p:cNvPr>
          <p:cNvSpPr/>
          <p:nvPr/>
        </p:nvSpPr>
        <p:spPr bwMode="auto">
          <a:xfrm>
            <a:off x="486456" y="3651951"/>
            <a:ext cx="3306611" cy="935580"/>
          </a:xfrm>
          <a:prstGeom prst="rect">
            <a:avLst/>
          </a:prstGeom>
          <a:solidFill>
            <a:srgbClr val="648B45"/>
          </a:solid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MARKINGS</a:t>
            </a:r>
          </a:p>
        </p:txBody>
      </p:sp>
      <p:sp>
        <p:nvSpPr>
          <p:cNvPr id="16" name="Rectangle 15">
            <a:extLst>
              <a:ext uri="{FF2B5EF4-FFF2-40B4-BE49-F238E27FC236}">
                <a16:creationId xmlns:a16="http://schemas.microsoft.com/office/drawing/2014/main" id="{FE729740-7681-0E4A-937C-4D3381E9EC36}"/>
              </a:ext>
            </a:extLst>
          </p:cNvPr>
          <p:cNvSpPr/>
          <p:nvPr/>
        </p:nvSpPr>
        <p:spPr bwMode="auto">
          <a:xfrm>
            <a:off x="486456" y="4737680"/>
            <a:ext cx="11095944" cy="1203924"/>
          </a:xfrm>
          <a:prstGeom prst="rect">
            <a:avLst/>
          </a:prstGeom>
          <a:solidFill>
            <a:srgbClr val="648B45"/>
          </a:solid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swald" pitchFamily="2" charset="77"/>
                <a:ea typeface="+mn-ea"/>
                <a:cs typeface="+mn-cs"/>
              </a:rPr>
              <a:t>The operator of the underground facility will mark the approximate horizontal location of the underground facility using the standard APWA color code. </a:t>
            </a:r>
            <a:endParaRPr kumimoji="0" lang="en-US" sz="3600" b="0" i="0" u="none" strike="noStrike" kern="1200" cap="none" spc="0" normalizeH="0" baseline="0" noProof="0">
              <a:ln>
                <a:noFill/>
              </a:ln>
              <a:solidFill>
                <a:srgbClr val="000000"/>
              </a:solidFill>
              <a:effectLst/>
              <a:uLnTx/>
              <a:uFillTx/>
              <a:latin typeface="Oswald" pitchFamily="2" charset="77"/>
              <a:ea typeface="+mn-ea"/>
              <a:cs typeface="+mn-cs"/>
            </a:endParaRPr>
          </a:p>
        </p:txBody>
      </p:sp>
    </p:spTree>
    <p:extLst>
      <p:ext uri="{BB962C8B-B14F-4D97-AF65-F5344CB8AC3E}">
        <p14:creationId xmlns:p14="http://schemas.microsoft.com/office/powerpoint/2010/main" val="815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4" accel="20000" decel="8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3C2D42-760A-264A-B4A8-2B518DE69DD6}"/>
              </a:ext>
            </a:extLst>
          </p:cNvPr>
          <p:cNvSpPr txBox="1"/>
          <p:nvPr/>
        </p:nvSpPr>
        <p:spPr>
          <a:xfrm>
            <a:off x="457200" y="396815"/>
            <a:ext cx="7988967" cy="1015663"/>
          </a:xfrm>
          <a:prstGeom prst="rect">
            <a:avLst/>
          </a:prstGeom>
          <a:noFill/>
        </p:spPr>
        <p:txBody>
          <a:bodyPr wrap="square" rtlCol="0">
            <a:spAutoFit/>
          </a:bodyPr>
          <a:lstStyle/>
          <a:p>
            <a:r>
              <a:rPr lang="en-US" sz="6000" dirty="0">
                <a:latin typeface="Bebas Neue" panose="020B0606020202050201" pitchFamily="34" charset="77"/>
                <a:ea typeface="Adobe Gothic Std B" panose="020B0800000000000000" pitchFamily="34" charset="-128"/>
              </a:rPr>
              <a:t>APWA UNIFORM COLOR CODES</a:t>
            </a:r>
          </a:p>
        </p:txBody>
      </p:sp>
      <p:sp>
        <p:nvSpPr>
          <p:cNvPr id="2" name="Rounded Rectangle 1">
            <a:extLst>
              <a:ext uri="{FF2B5EF4-FFF2-40B4-BE49-F238E27FC236}">
                <a16:creationId xmlns:a16="http://schemas.microsoft.com/office/drawing/2014/main" id="{698CE51A-E29A-FC43-B207-4111E86AB659}"/>
              </a:ext>
            </a:extLst>
          </p:cNvPr>
          <p:cNvSpPr/>
          <p:nvPr/>
        </p:nvSpPr>
        <p:spPr>
          <a:xfrm>
            <a:off x="457200" y="1716674"/>
            <a:ext cx="2212848" cy="859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White</a:t>
            </a:r>
            <a:endParaRPr lang="en-US" dirty="0">
              <a:solidFill>
                <a:schemeClr val="tx1"/>
              </a:solidFill>
              <a:latin typeface="Oswald" pitchFamily="2" charset="77"/>
            </a:endParaRPr>
          </a:p>
        </p:txBody>
      </p:sp>
      <p:sp>
        <p:nvSpPr>
          <p:cNvPr id="14" name="Rounded Rectangle 13">
            <a:extLst>
              <a:ext uri="{FF2B5EF4-FFF2-40B4-BE49-F238E27FC236}">
                <a16:creationId xmlns:a16="http://schemas.microsoft.com/office/drawing/2014/main" id="{FE360CE6-CDB3-1342-82CF-DF237B4EAF6F}"/>
              </a:ext>
            </a:extLst>
          </p:cNvPr>
          <p:cNvSpPr/>
          <p:nvPr/>
        </p:nvSpPr>
        <p:spPr>
          <a:xfrm>
            <a:off x="457200" y="2931175"/>
            <a:ext cx="2212848" cy="85953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Oswald" pitchFamily="2" charset="77"/>
              </a:rPr>
              <a:t>PINK</a:t>
            </a:r>
            <a:endParaRPr lang="en-US" sz="2000">
              <a:solidFill>
                <a:schemeClr val="tx1"/>
              </a:solidFill>
              <a:latin typeface="Oswald" pitchFamily="2" charset="77"/>
            </a:endParaRPr>
          </a:p>
        </p:txBody>
      </p:sp>
      <p:sp>
        <p:nvSpPr>
          <p:cNvPr id="15" name="Rounded Rectangle 14">
            <a:extLst>
              <a:ext uri="{FF2B5EF4-FFF2-40B4-BE49-F238E27FC236}">
                <a16:creationId xmlns:a16="http://schemas.microsoft.com/office/drawing/2014/main" id="{AA75F821-3801-6B49-A83E-095C7E15F241}"/>
              </a:ext>
            </a:extLst>
          </p:cNvPr>
          <p:cNvSpPr/>
          <p:nvPr/>
        </p:nvSpPr>
        <p:spPr>
          <a:xfrm>
            <a:off x="457200" y="4120347"/>
            <a:ext cx="2212848" cy="8595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Oswald" pitchFamily="2" charset="77"/>
              </a:rPr>
              <a:t>RED</a:t>
            </a:r>
          </a:p>
        </p:txBody>
      </p:sp>
      <p:sp>
        <p:nvSpPr>
          <p:cNvPr id="18" name="Rounded Rectangle 17">
            <a:extLst>
              <a:ext uri="{FF2B5EF4-FFF2-40B4-BE49-F238E27FC236}">
                <a16:creationId xmlns:a16="http://schemas.microsoft.com/office/drawing/2014/main" id="{1434FD6B-91BB-254A-8AE6-4EA2B06C64CE}"/>
              </a:ext>
            </a:extLst>
          </p:cNvPr>
          <p:cNvSpPr/>
          <p:nvPr/>
        </p:nvSpPr>
        <p:spPr>
          <a:xfrm>
            <a:off x="457200" y="5346842"/>
            <a:ext cx="2212848" cy="85953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YELLOW</a:t>
            </a:r>
          </a:p>
        </p:txBody>
      </p:sp>
      <p:sp>
        <p:nvSpPr>
          <p:cNvPr id="19" name="Rounded Rectangle 18">
            <a:extLst>
              <a:ext uri="{FF2B5EF4-FFF2-40B4-BE49-F238E27FC236}">
                <a16:creationId xmlns:a16="http://schemas.microsoft.com/office/drawing/2014/main" id="{A552FC70-8263-D348-A3CA-542CA93203EC}"/>
              </a:ext>
            </a:extLst>
          </p:cNvPr>
          <p:cNvSpPr/>
          <p:nvPr/>
        </p:nvSpPr>
        <p:spPr>
          <a:xfrm>
            <a:off x="6233319" y="1716674"/>
            <a:ext cx="2212848" cy="859536"/>
          </a:xfrm>
          <a:prstGeom prst="roundRect">
            <a:avLst/>
          </a:prstGeom>
          <a:solidFill>
            <a:srgbClr val="FF8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swald" pitchFamily="2" charset="77"/>
              </a:rPr>
              <a:t>ORANGE</a:t>
            </a:r>
          </a:p>
        </p:txBody>
      </p:sp>
      <p:sp>
        <p:nvSpPr>
          <p:cNvPr id="24" name="Rounded Rectangle 23">
            <a:extLst>
              <a:ext uri="{FF2B5EF4-FFF2-40B4-BE49-F238E27FC236}">
                <a16:creationId xmlns:a16="http://schemas.microsoft.com/office/drawing/2014/main" id="{F02D20F5-C961-244F-A1B5-9678DA689B6D}"/>
              </a:ext>
            </a:extLst>
          </p:cNvPr>
          <p:cNvSpPr/>
          <p:nvPr/>
        </p:nvSpPr>
        <p:spPr>
          <a:xfrm>
            <a:off x="6233319" y="2913559"/>
            <a:ext cx="2212848" cy="85953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swald" pitchFamily="2" charset="77"/>
              </a:rPr>
              <a:t>BLUE</a:t>
            </a:r>
          </a:p>
        </p:txBody>
      </p:sp>
      <p:sp>
        <p:nvSpPr>
          <p:cNvPr id="26" name="Rounded Rectangle 25">
            <a:extLst>
              <a:ext uri="{FF2B5EF4-FFF2-40B4-BE49-F238E27FC236}">
                <a16:creationId xmlns:a16="http://schemas.microsoft.com/office/drawing/2014/main" id="{FF8677D4-47B6-7346-B184-C6B3BE6552FA}"/>
              </a:ext>
            </a:extLst>
          </p:cNvPr>
          <p:cNvSpPr/>
          <p:nvPr/>
        </p:nvSpPr>
        <p:spPr>
          <a:xfrm>
            <a:off x="6233319" y="4184036"/>
            <a:ext cx="2212848" cy="859536"/>
          </a:xfrm>
          <a:prstGeom prst="roundRect">
            <a:avLst/>
          </a:prstGeom>
          <a:solidFill>
            <a:srgbClr val="648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Oswald" pitchFamily="2" charset="77"/>
              </a:rPr>
              <a:t>GREEN</a:t>
            </a:r>
          </a:p>
        </p:txBody>
      </p:sp>
      <p:sp>
        <p:nvSpPr>
          <p:cNvPr id="27" name="Rounded Rectangle 26">
            <a:extLst>
              <a:ext uri="{FF2B5EF4-FFF2-40B4-BE49-F238E27FC236}">
                <a16:creationId xmlns:a16="http://schemas.microsoft.com/office/drawing/2014/main" id="{04EF183B-9F33-894F-ADE2-09A70010E1DF}"/>
              </a:ext>
            </a:extLst>
          </p:cNvPr>
          <p:cNvSpPr/>
          <p:nvPr/>
        </p:nvSpPr>
        <p:spPr>
          <a:xfrm>
            <a:off x="6233319" y="5346842"/>
            <a:ext cx="2212848" cy="85953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Oswald" pitchFamily="2" charset="77"/>
              </a:rPr>
              <a:t>PURPLE</a:t>
            </a:r>
          </a:p>
        </p:txBody>
      </p:sp>
      <p:sp>
        <p:nvSpPr>
          <p:cNvPr id="5" name="Rounded Rectangle 18">
            <a:extLst>
              <a:ext uri="{FF2B5EF4-FFF2-40B4-BE49-F238E27FC236}">
                <a16:creationId xmlns:a16="http://schemas.microsoft.com/office/drawing/2014/main" id="{8228C43F-F5D9-8AA3-CCB7-CF5772702A9F}"/>
              </a:ext>
            </a:extLst>
          </p:cNvPr>
          <p:cNvSpPr/>
          <p:nvPr/>
        </p:nvSpPr>
        <p:spPr>
          <a:xfrm>
            <a:off x="9059922" y="1716674"/>
            <a:ext cx="2212848" cy="859536"/>
          </a:xfrm>
          <a:prstGeom prst="roundRect">
            <a:avLst/>
          </a:prstGeom>
          <a:solidFill>
            <a:srgbClr val="FF8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swald" pitchFamily="2" charset="77"/>
              </a:rPr>
              <a:t>Telecomm</a:t>
            </a:r>
          </a:p>
        </p:txBody>
      </p:sp>
      <p:sp>
        <p:nvSpPr>
          <p:cNvPr id="6" name="Rounded Rectangle 23">
            <a:extLst>
              <a:ext uri="{FF2B5EF4-FFF2-40B4-BE49-F238E27FC236}">
                <a16:creationId xmlns:a16="http://schemas.microsoft.com/office/drawing/2014/main" id="{3DA64F12-F845-3C8A-FE8B-09CF883454EC}"/>
              </a:ext>
            </a:extLst>
          </p:cNvPr>
          <p:cNvSpPr/>
          <p:nvPr/>
        </p:nvSpPr>
        <p:spPr>
          <a:xfrm>
            <a:off x="9059922" y="2913559"/>
            <a:ext cx="2212848" cy="85953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swald" pitchFamily="2" charset="77"/>
              </a:rPr>
              <a:t>Water</a:t>
            </a:r>
          </a:p>
        </p:txBody>
      </p:sp>
      <p:sp>
        <p:nvSpPr>
          <p:cNvPr id="7" name="Rounded Rectangle 25">
            <a:extLst>
              <a:ext uri="{FF2B5EF4-FFF2-40B4-BE49-F238E27FC236}">
                <a16:creationId xmlns:a16="http://schemas.microsoft.com/office/drawing/2014/main" id="{538FEE89-ECF3-53D6-DC17-BECC0A7063E0}"/>
              </a:ext>
            </a:extLst>
          </p:cNvPr>
          <p:cNvSpPr/>
          <p:nvPr/>
        </p:nvSpPr>
        <p:spPr>
          <a:xfrm>
            <a:off x="9059922" y="4184036"/>
            <a:ext cx="2212848" cy="859536"/>
          </a:xfrm>
          <a:prstGeom prst="roundRect">
            <a:avLst/>
          </a:prstGeom>
          <a:solidFill>
            <a:srgbClr val="648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Oswald" pitchFamily="2" charset="77"/>
              </a:rPr>
              <a:t>Sewer</a:t>
            </a:r>
          </a:p>
        </p:txBody>
      </p:sp>
      <p:sp>
        <p:nvSpPr>
          <p:cNvPr id="8" name="Rounded Rectangle 26">
            <a:extLst>
              <a:ext uri="{FF2B5EF4-FFF2-40B4-BE49-F238E27FC236}">
                <a16:creationId xmlns:a16="http://schemas.microsoft.com/office/drawing/2014/main" id="{EDA991CA-8CF0-D556-2484-2B732C9EC9EC}"/>
              </a:ext>
            </a:extLst>
          </p:cNvPr>
          <p:cNvSpPr/>
          <p:nvPr/>
        </p:nvSpPr>
        <p:spPr>
          <a:xfrm>
            <a:off x="9059922" y="5346842"/>
            <a:ext cx="2212848" cy="85953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Oswald" pitchFamily="2" charset="77"/>
              </a:rPr>
              <a:t>Irrigation</a:t>
            </a:r>
          </a:p>
        </p:txBody>
      </p:sp>
      <p:sp>
        <p:nvSpPr>
          <p:cNvPr id="9" name="Rounded Rectangle 1">
            <a:extLst>
              <a:ext uri="{FF2B5EF4-FFF2-40B4-BE49-F238E27FC236}">
                <a16:creationId xmlns:a16="http://schemas.microsoft.com/office/drawing/2014/main" id="{DCD7068E-C04A-59B2-7C83-6746AE4BEA44}"/>
              </a:ext>
            </a:extLst>
          </p:cNvPr>
          <p:cNvSpPr/>
          <p:nvPr/>
        </p:nvSpPr>
        <p:spPr>
          <a:xfrm>
            <a:off x="3345259" y="1716674"/>
            <a:ext cx="2212848" cy="859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Proposed Excavation</a:t>
            </a:r>
            <a:endParaRPr lang="en-US" dirty="0">
              <a:solidFill>
                <a:schemeClr val="tx1"/>
              </a:solidFill>
              <a:latin typeface="Oswald" pitchFamily="2" charset="77"/>
            </a:endParaRPr>
          </a:p>
        </p:txBody>
      </p:sp>
      <p:sp>
        <p:nvSpPr>
          <p:cNvPr id="10" name="Rounded Rectangle 13">
            <a:extLst>
              <a:ext uri="{FF2B5EF4-FFF2-40B4-BE49-F238E27FC236}">
                <a16:creationId xmlns:a16="http://schemas.microsoft.com/office/drawing/2014/main" id="{8E336EED-0895-DE92-6B68-583F0BCE77CC}"/>
              </a:ext>
            </a:extLst>
          </p:cNvPr>
          <p:cNvSpPr/>
          <p:nvPr/>
        </p:nvSpPr>
        <p:spPr>
          <a:xfrm>
            <a:off x="3345259" y="2931175"/>
            <a:ext cx="2212848" cy="85953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Survey Markings</a:t>
            </a:r>
            <a:endParaRPr lang="en-US" sz="2000" dirty="0">
              <a:solidFill>
                <a:schemeClr val="tx1"/>
              </a:solidFill>
              <a:latin typeface="Oswald" pitchFamily="2" charset="77"/>
            </a:endParaRPr>
          </a:p>
        </p:txBody>
      </p:sp>
      <p:sp>
        <p:nvSpPr>
          <p:cNvPr id="11" name="Rounded Rectangle 14">
            <a:extLst>
              <a:ext uri="{FF2B5EF4-FFF2-40B4-BE49-F238E27FC236}">
                <a16:creationId xmlns:a16="http://schemas.microsoft.com/office/drawing/2014/main" id="{54C17294-D302-8C03-A053-6D1E48030EFC}"/>
              </a:ext>
            </a:extLst>
          </p:cNvPr>
          <p:cNvSpPr/>
          <p:nvPr/>
        </p:nvSpPr>
        <p:spPr>
          <a:xfrm>
            <a:off x="3345259" y="4120347"/>
            <a:ext cx="2212848" cy="85953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Electric</a:t>
            </a:r>
          </a:p>
        </p:txBody>
      </p:sp>
      <p:sp>
        <p:nvSpPr>
          <p:cNvPr id="13" name="Rounded Rectangle 17">
            <a:extLst>
              <a:ext uri="{FF2B5EF4-FFF2-40B4-BE49-F238E27FC236}">
                <a16:creationId xmlns:a16="http://schemas.microsoft.com/office/drawing/2014/main" id="{80AED7E5-C850-2527-D865-19204528C0FB}"/>
              </a:ext>
            </a:extLst>
          </p:cNvPr>
          <p:cNvSpPr/>
          <p:nvPr/>
        </p:nvSpPr>
        <p:spPr>
          <a:xfrm>
            <a:off x="3345259" y="5346842"/>
            <a:ext cx="2212848" cy="85953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Oswald" pitchFamily="2" charset="77"/>
              </a:rPr>
              <a:t>Oil and Gas</a:t>
            </a:r>
          </a:p>
        </p:txBody>
      </p:sp>
    </p:spTree>
    <p:custDataLst>
      <p:tags r:id="rId1"/>
    </p:custDataLst>
    <p:extLst>
      <p:ext uri="{BB962C8B-B14F-4D97-AF65-F5344CB8AC3E}">
        <p14:creationId xmlns:p14="http://schemas.microsoft.com/office/powerpoint/2010/main" val="3181725480"/>
      </p:ext>
    </p:extLst>
  </p:cSld>
  <p:clrMapOvr>
    <a:masterClrMapping/>
  </p:clrMapOvr>
  <mc:AlternateContent xmlns:mc="http://schemas.openxmlformats.org/markup-compatibility/2006" xmlns:p14="http://schemas.microsoft.com/office/powerpoint/2010/main">
    <mc:Choice Requires="p14">
      <p:transition spd="med" p14:dur="700" advTm="35368">
        <p:fade/>
      </p:transition>
    </mc:Choice>
    <mc:Fallback xmlns="">
      <p:transition spd="med" advTm="353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1+#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1+#ppt_w/2"/>
                                          </p:val>
                                        </p:tav>
                                        <p:tav tm="100000">
                                          <p:val>
                                            <p:strVal val="#ppt_x"/>
                                          </p:val>
                                        </p:tav>
                                      </p:tavLst>
                                    </p:anim>
                                    <p:anim calcmode="lin" valueType="num">
                                      <p:cBhvr additive="base">
                                        <p:cTn id="7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1+#ppt_w/2"/>
                                          </p:val>
                                        </p:tav>
                                        <p:tav tm="100000">
                                          <p:val>
                                            <p:strVal val="#ppt_x"/>
                                          </p:val>
                                        </p:tav>
                                      </p:tavLst>
                                    </p:anim>
                                    <p:anim calcmode="lin" valueType="num">
                                      <p:cBhvr additive="base">
                                        <p:cTn id="8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1+#ppt_w/2"/>
                                          </p:val>
                                        </p:tav>
                                        <p:tav tm="100000">
                                          <p:val>
                                            <p:strVal val="#ppt_x"/>
                                          </p:val>
                                        </p:tav>
                                      </p:tavLst>
                                    </p:anim>
                                    <p:anim calcmode="lin" valueType="num">
                                      <p:cBhvr additive="base">
                                        <p:cTn id="8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1+#ppt_w/2"/>
                                          </p:val>
                                        </p:tav>
                                        <p:tav tm="100000">
                                          <p:val>
                                            <p:strVal val="#ppt_x"/>
                                          </p:val>
                                        </p:tav>
                                      </p:tavLst>
                                    </p:anim>
                                    <p:anim calcmode="lin" valueType="num">
                                      <p:cBhvr additive="base">
                                        <p:cTn id="9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1+#ppt_w/2"/>
                                          </p:val>
                                        </p:tav>
                                        <p:tav tm="100000">
                                          <p:val>
                                            <p:strVal val="#ppt_x"/>
                                          </p:val>
                                        </p:tav>
                                      </p:tavLst>
                                    </p:anim>
                                    <p:anim calcmode="lin" valueType="num">
                                      <p:cBhvr additive="base">
                                        <p:cTn id="9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8" grpId="0" animBg="1"/>
      <p:bldP spid="19" grpId="0" animBg="1"/>
      <p:bldP spid="24" grpId="0" animBg="1"/>
      <p:bldP spid="26" grpId="0" animBg="1"/>
      <p:bldP spid="27" grpId="0" animBg="1"/>
      <p:bldP spid="5" grpId="0" animBg="1"/>
      <p:bldP spid="6" grpId="0" animBg="1"/>
      <p:bldP spid="7" grpId="0" animBg="1"/>
      <p:bldP spid="8" grpId="0" animBg="1"/>
      <p:bldP spid="9" grpId="0" animBg="1"/>
      <p:bldP spid="10"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089E4F-D948-E54D-9C68-1B641A070100}"/>
              </a:ext>
            </a:extLst>
          </p:cNvPr>
          <p:cNvGrpSpPr/>
          <p:nvPr/>
        </p:nvGrpSpPr>
        <p:grpSpPr>
          <a:xfrm>
            <a:off x="0" y="0"/>
            <a:ext cx="6594586" cy="6858000"/>
            <a:chOff x="0" y="0"/>
            <a:chExt cx="6594586" cy="6858000"/>
          </a:xfrm>
        </p:grpSpPr>
        <p:sp>
          <p:nvSpPr>
            <p:cNvPr id="14" name="Rectangle 13"/>
            <p:cNvSpPr/>
            <p:nvPr/>
          </p:nvSpPr>
          <p:spPr bwMode="auto">
            <a:xfrm>
              <a:off x="0" y="0"/>
              <a:ext cx="6096000" cy="6858000"/>
            </a:xfrm>
            <a:prstGeom prst="rect">
              <a:avLst/>
            </a:prstGeom>
            <a:solidFill>
              <a:srgbClr val="648B45"/>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 name="Group 9"/>
            <p:cNvGrpSpPr/>
            <p:nvPr/>
          </p:nvGrpSpPr>
          <p:grpSpPr>
            <a:xfrm>
              <a:off x="5108957" y="2686185"/>
              <a:ext cx="1485629" cy="1485629"/>
              <a:chOff x="4019752" y="2267153"/>
              <a:chExt cx="1114222" cy="1114222"/>
            </a:xfrm>
            <a:solidFill>
              <a:srgbClr val="648B45"/>
            </a:solidFill>
          </p:grpSpPr>
          <p:sp>
            <p:nvSpPr>
              <p:cNvPr id="5" name="Oval 4"/>
              <p:cNvSpPr/>
              <p:nvPr/>
            </p:nvSpPr>
            <p:spPr>
              <a:xfrm>
                <a:off x="4019752" y="2267153"/>
                <a:ext cx="1114222" cy="1114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6"/>
              <p:cNvSpPr>
                <a:spLocks noEditPoints="1"/>
              </p:cNvSpPr>
              <p:nvPr/>
            </p:nvSpPr>
            <p:spPr bwMode="auto">
              <a:xfrm flipH="1">
                <a:off x="4285203" y="2533650"/>
                <a:ext cx="583322" cy="581228"/>
              </a:xfrm>
              <a:custGeom>
                <a:avLst/>
                <a:gdLst/>
                <a:ahLst/>
                <a:cxnLst>
                  <a:cxn ang="0">
                    <a:pos x="309" y="180"/>
                  </a:cxn>
                  <a:cxn ang="0">
                    <a:pos x="233" y="232"/>
                  </a:cxn>
                  <a:cxn ang="0">
                    <a:pos x="180" y="308"/>
                  </a:cxn>
                  <a:cxn ang="0">
                    <a:pos x="215" y="381"/>
                  </a:cxn>
                  <a:cxn ang="0">
                    <a:pos x="231" y="393"/>
                  </a:cxn>
                  <a:cxn ang="0">
                    <a:pos x="227" y="448"/>
                  </a:cxn>
                  <a:cxn ang="0">
                    <a:pos x="162" y="472"/>
                  </a:cxn>
                  <a:cxn ang="0">
                    <a:pos x="198" y="558"/>
                  </a:cxn>
                  <a:cxn ang="0">
                    <a:pos x="261" y="625"/>
                  </a:cxn>
                  <a:cxn ang="0">
                    <a:pos x="344" y="667"/>
                  </a:cxn>
                  <a:cxn ang="0">
                    <a:pos x="384" y="611"/>
                  </a:cxn>
                  <a:cxn ang="0">
                    <a:pos x="437" y="602"/>
                  </a:cxn>
                  <a:cxn ang="0">
                    <a:pos x="454" y="615"/>
                  </a:cxn>
                  <a:cxn ang="0">
                    <a:pos x="510" y="661"/>
                  </a:cxn>
                  <a:cxn ang="0">
                    <a:pos x="589" y="614"/>
                  </a:cxn>
                  <a:cxn ang="0">
                    <a:pos x="648" y="542"/>
                  </a:cxn>
                  <a:cxn ang="0">
                    <a:pos x="677" y="453"/>
                  </a:cxn>
                  <a:cxn ang="0">
                    <a:pos x="607" y="444"/>
                  </a:cxn>
                  <a:cxn ang="0">
                    <a:pos x="607" y="389"/>
                  </a:cxn>
                  <a:cxn ang="0">
                    <a:pos x="677" y="381"/>
                  </a:cxn>
                  <a:cxn ang="0">
                    <a:pos x="645" y="287"/>
                  </a:cxn>
                  <a:cxn ang="0">
                    <a:pos x="581" y="213"/>
                  </a:cxn>
                  <a:cxn ang="0">
                    <a:pos x="494" y="167"/>
                  </a:cxn>
                  <a:cxn ang="0">
                    <a:pos x="452" y="223"/>
                  </a:cxn>
                  <a:cxn ang="0">
                    <a:pos x="399" y="231"/>
                  </a:cxn>
                  <a:cxn ang="0">
                    <a:pos x="382" y="219"/>
                  </a:cxn>
                  <a:cxn ang="0">
                    <a:pos x="441" y="1"/>
                  </a:cxn>
                  <a:cxn ang="0">
                    <a:pos x="454" y="17"/>
                  </a:cxn>
                  <a:cxn ang="0">
                    <a:pos x="540" y="103"/>
                  </a:cxn>
                  <a:cxn ang="0">
                    <a:pos x="633" y="157"/>
                  </a:cxn>
                  <a:cxn ang="0">
                    <a:pos x="703" y="237"/>
                  </a:cxn>
                  <a:cxn ang="0">
                    <a:pos x="746" y="337"/>
                  </a:cxn>
                  <a:cxn ang="0">
                    <a:pos x="827" y="383"/>
                  </a:cxn>
                  <a:cxn ang="0">
                    <a:pos x="836" y="436"/>
                  </a:cxn>
                  <a:cxn ang="0">
                    <a:pos x="823" y="452"/>
                  </a:cxn>
                  <a:cxn ang="0">
                    <a:pos x="740" y="518"/>
                  </a:cxn>
                  <a:cxn ang="0">
                    <a:pos x="691" y="614"/>
                  </a:cxn>
                  <a:cxn ang="0">
                    <a:pos x="616" y="689"/>
                  </a:cxn>
                  <a:cxn ang="0">
                    <a:pos x="519" y="738"/>
                  </a:cxn>
                  <a:cxn ang="0">
                    <a:pos x="454" y="821"/>
                  </a:cxn>
                  <a:cxn ang="0">
                    <a:pos x="437" y="833"/>
                  </a:cxn>
                  <a:cxn ang="0">
                    <a:pos x="384" y="825"/>
                  </a:cxn>
                  <a:cxn ang="0">
                    <a:pos x="338" y="744"/>
                  </a:cxn>
                  <a:cxn ang="0">
                    <a:pos x="238" y="701"/>
                  </a:cxn>
                  <a:cxn ang="0">
                    <a:pos x="158" y="631"/>
                  </a:cxn>
                  <a:cxn ang="0">
                    <a:pos x="103" y="538"/>
                  </a:cxn>
                  <a:cxn ang="0">
                    <a:pos x="17" y="453"/>
                  </a:cxn>
                  <a:cxn ang="0">
                    <a:pos x="1" y="440"/>
                  </a:cxn>
                  <a:cxn ang="0">
                    <a:pos x="5" y="386"/>
                  </a:cxn>
                  <a:cxn ang="0">
                    <a:pos x="85" y="359"/>
                  </a:cxn>
                  <a:cxn ang="0">
                    <a:pos x="121" y="256"/>
                  </a:cxn>
                  <a:cxn ang="0">
                    <a:pos x="187" y="171"/>
                  </a:cxn>
                  <a:cxn ang="0">
                    <a:pos x="276" y="111"/>
                  </a:cxn>
                  <a:cxn ang="0">
                    <a:pos x="382" y="82"/>
                  </a:cxn>
                  <a:cxn ang="0">
                    <a:pos x="390" y="2"/>
                  </a:cxn>
                </a:cxnLst>
                <a:rect l="0" t="0" r="r" b="b"/>
                <a:pathLst>
                  <a:path w="836" h="833">
                    <a:moveTo>
                      <a:pt x="382" y="158"/>
                    </a:moveTo>
                    <a:lnTo>
                      <a:pt x="363" y="162"/>
                    </a:lnTo>
                    <a:lnTo>
                      <a:pt x="344" y="166"/>
                    </a:lnTo>
                    <a:lnTo>
                      <a:pt x="327" y="172"/>
                    </a:lnTo>
                    <a:lnTo>
                      <a:pt x="309" y="180"/>
                    </a:lnTo>
                    <a:lnTo>
                      <a:pt x="292" y="188"/>
                    </a:lnTo>
                    <a:lnTo>
                      <a:pt x="276" y="197"/>
                    </a:lnTo>
                    <a:lnTo>
                      <a:pt x="261" y="208"/>
                    </a:lnTo>
                    <a:lnTo>
                      <a:pt x="247" y="220"/>
                    </a:lnTo>
                    <a:lnTo>
                      <a:pt x="233" y="232"/>
                    </a:lnTo>
                    <a:lnTo>
                      <a:pt x="220" y="246"/>
                    </a:lnTo>
                    <a:lnTo>
                      <a:pt x="209" y="260"/>
                    </a:lnTo>
                    <a:lnTo>
                      <a:pt x="198" y="275"/>
                    </a:lnTo>
                    <a:lnTo>
                      <a:pt x="188" y="291"/>
                    </a:lnTo>
                    <a:lnTo>
                      <a:pt x="180" y="308"/>
                    </a:lnTo>
                    <a:lnTo>
                      <a:pt x="173" y="325"/>
                    </a:lnTo>
                    <a:lnTo>
                      <a:pt x="167" y="343"/>
                    </a:lnTo>
                    <a:lnTo>
                      <a:pt x="162" y="362"/>
                    </a:lnTo>
                    <a:lnTo>
                      <a:pt x="159" y="381"/>
                    </a:lnTo>
                    <a:lnTo>
                      <a:pt x="215" y="381"/>
                    </a:lnTo>
                    <a:lnTo>
                      <a:pt x="219" y="381"/>
                    </a:lnTo>
                    <a:lnTo>
                      <a:pt x="223" y="383"/>
                    </a:lnTo>
                    <a:lnTo>
                      <a:pt x="227" y="386"/>
                    </a:lnTo>
                    <a:lnTo>
                      <a:pt x="230" y="389"/>
                    </a:lnTo>
                    <a:lnTo>
                      <a:pt x="231" y="393"/>
                    </a:lnTo>
                    <a:lnTo>
                      <a:pt x="232" y="398"/>
                    </a:lnTo>
                    <a:lnTo>
                      <a:pt x="232" y="436"/>
                    </a:lnTo>
                    <a:lnTo>
                      <a:pt x="231" y="440"/>
                    </a:lnTo>
                    <a:lnTo>
                      <a:pt x="230" y="444"/>
                    </a:lnTo>
                    <a:lnTo>
                      <a:pt x="227" y="448"/>
                    </a:lnTo>
                    <a:lnTo>
                      <a:pt x="223" y="450"/>
                    </a:lnTo>
                    <a:lnTo>
                      <a:pt x="219" y="452"/>
                    </a:lnTo>
                    <a:lnTo>
                      <a:pt x="215" y="453"/>
                    </a:lnTo>
                    <a:lnTo>
                      <a:pt x="159" y="453"/>
                    </a:lnTo>
                    <a:lnTo>
                      <a:pt x="162" y="472"/>
                    </a:lnTo>
                    <a:lnTo>
                      <a:pt x="167" y="490"/>
                    </a:lnTo>
                    <a:lnTo>
                      <a:pt x="173" y="508"/>
                    </a:lnTo>
                    <a:lnTo>
                      <a:pt x="180" y="525"/>
                    </a:lnTo>
                    <a:lnTo>
                      <a:pt x="188" y="542"/>
                    </a:lnTo>
                    <a:lnTo>
                      <a:pt x="198" y="558"/>
                    </a:lnTo>
                    <a:lnTo>
                      <a:pt x="209" y="573"/>
                    </a:lnTo>
                    <a:lnTo>
                      <a:pt x="220" y="587"/>
                    </a:lnTo>
                    <a:lnTo>
                      <a:pt x="233" y="601"/>
                    </a:lnTo>
                    <a:lnTo>
                      <a:pt x="247" y="614"/>
                    </a:lnTo>
                    <a:lnTo>
                      <a:pt x="261" y="625"/>
                    </a:lnTo>
                    <a:lnTo>
                      <a:pt x="276" y="636"/>
                    </a:lnTo>
                    <a:lnTo>
                      <a:pt x="292" y="646"/>
                    </a:lnTo>
                    <a:lnTo>
                      <a:pt x="309" y="654"/>
                    </a:lnTo>
                    <a:lnTo>
                      <a:pt x="327" y="661"/>
                    </a:lnTo>
                    <a:lnTo>
                      <a:pt x="344" y="667"/>
                    </a:lnTo>
                    <a:lnTo>
                      <a:pt x="363" y="672"/>
                    </a:lnTo>
                    <a:lnTo>
                      <a:pt x="382" y="675"/>
                    </a:lnTo>
                    <a:lnTo>
                      <a:pt x="382" y="619"/>
                    </a:lnTo>
                    <a:lnTo>
                      <a:pt x="382" y="615"/>
                    </a:lnTo>
                    <a:lnTo>
                      <a:pt x="384" y="611"/>
                    </a:lnTo>
                    <a:lnTo>
                      <a:pt x="387" y="607"/>
                    </a:lnTo>
                    <a:lnTo>
                      <a:pt x="390" y="605"/>
                    </a:lnTo>
                    <a:lnTo>
                      <a:pt x="395" y="603"/>
                    </a:lnTo>
                    <a:lnTo>
                      <a:pt x="399" y="602"/>
                    </a:lnTo>
                    <a:lnTo>
                      <a:pt x="437" y="602"/>
                    </a:lnTo>
                    <a:lnTo>
                      <a:pt x="441" y="603"/>
                    </a:lnTo>
                    <a:lnTo>
                      <a:pt x="446" y="605"/>
                    </a:lnTo>
                    <a:lnTo>
                      <a:pt x="449" y="607"/>
                    </a:lnTo>
                    <a:lnTo>
                      <a:pt x="452" y="611"/>
                    </a:lnTo>
                    <a:lnTo>
                      <a:pt x="454" y="615"/>
                    </a:lnTo>
                    <a:lnTo>
                      <a:pt x="454" y="619"/>
                    </a:lnTo>
                    <a:lnTo>
                      <a:pt x="454" y="675"/>
                    </a:lnTo>
                    <a:lnTo>
                      <a:pt x="473" y="672"/>
                    </a:lnTo>
                    <a:lnTo>
                      <a:pt x="491" y="667"/>
                    </a:lnTo>
                    <a:lnTo>
                      <a:pt x="510" y="661"/>
                    </a:lnTo>
                    <a:lnTo>
                      <a:pt x="527" y="654"/>
                    </a:lnTo>
                    <a:lnTo>
                      <a:pt x="544" y="646"/>
                    </a:lnTo>
                    <a:lnTo>
                      <a:pt x="560" y="636"/>
                    </a:lnTo>
                    <a:lnTo>
                      <a:pt x="575" y="625"/>
                    </a:lnTo>
                    <a:lnTo>
                      <a:pt x="589" y="614"/>
                    </a:lnTo>
                    <a:lnTo>
                      <a:pt x="603" y="601"/>
                    </a:lnTo>
                    <a:lnTo>
                      <a:pt x="616" y="587"/>
                    </a:lnTo>
                    <a:lnTo>
                      <a:pt x="627" y="573"/>
                    </a:lnTo>
                    <a:lnTo>
                      <a:pt x="638" y="558"/>
                    </a:lnTo>
                    <a:lnTo>
                      <a:pt x="648" y="542"/>
                    </a:lnTo>
                    <a:lnTo>
                      <a:pt x="656" y="525"/>
                    </a:lnTo>
                    <a:lnTo>
                      <a:pt x="663" y="508"/>
                    </a:lnTo>
                    <a:lnTo>
                      <a:pt x="669" y="490"/>
                    </a:lnTo>
                    <a:lnTo>
                      <a:pt x="674" y="472"/>
                    </a:lnTo>
                    <a:lnTo>
                      <a:pt x="677" y="453"/>
                    </a:lnTo>
                    <a:lnTo>
                      <a:pt x="621" y="453"/>
                    </a:lnTo>
                    <a:lnTo>
                      <a:pt x="617" y="452"/>
                    </a:lnTo>
                    <a:lnTo>
                      <a:pt x="613" y="450"/>
                    </a:lnTo>
                    <a:lnTo>
                      <a:pt x="609" y="448"/>
                    </a:lnTo>
                    <a:lnTo>
                      <a:pt x="607" y="444"/>
                    </a:lnTo>
                    <a:lnTo>
                      <a:pt x="605" y="440"/>
                    </a:lnTo>
                    <a:lnTo>
                      <a:pt x="604" y="436"/>
                    </a:lnTo>
                    <a:lnTo>
                      <a:pt x="604" y="398"/>
                    </a:lnTo>
                    <a:lnTo>
                      <a:pt x="605" y="393"/>
                    </a:lnTo>
                    <a:lnTo>
                      <a:pt x="607" y="389"/>
                    </a:lnTo>
                    <a:lnTo>
                      <a:pt x="609" y="386"/>
                    </a:lnTo>
                    <a:lnTo>
                      <a:pt x="613" y="383"/>
                    </a:lnTo>
                    <a:lnTo>
                      <a:pt x="617" y="381"/>
                    </a:lnTo>
                    <a:lnTo>
                      <a:pt x="621" y="381"/>
                    </a:lnTo>
                    <a:lnTo>
                      <a:pt x="677" y="381"/>
                    </a:lnTo>
                    <a:lnTo>
                      <a:pt x="674" y="361"/>
                    </a:lnTo>
                    <a:lnTo>
                      <a:pt x="668" y="341"/>
                    </a:lnTo>
                    <a:lnTo>
                      <a:pt x="662" y="322"/>
                    </a:lnTo>
                    <a:lnTo>
                      <a:pt x="654" y="304"/>
                    </a:lnTo>
                    <a:lnTo>
                      <a:pt x="645" y="287"/>
                    </a:lnTo>
                    <a:lnTo>
                      <a:pt x="634" y="270"/>
                    </a:lnTo>
                    <a:lnTo>
                      <a:pt x="622" y="254"/>
                    </a:lnTo>
                    <a:lnTo>
                      <a:pt x="610" y="239"/>
                    </a:lnTo>
                    <a:lnTo>
                      <a:pt x="596" y="226"/>
                    </a:lnTo>
                    <a:lnTo>
                      <a:pt x="581" y="213"/>
                    </a:lnTo>
                    <a:lnTo>
                      <a:pt x="565" y="201"/>
                    </a:lnTo>
                    <a:lnTo>
                      <a:pt x="548" y="191"/>
                    </a:lnTo>
                    <a:lnTo>
                      <a:pt x="531" y="181"/>
                    </a:lnTo>
                    <a:lnTo>
                      <a:pt x="513" y="173"/>
                    </a:lnTo>
                    <a:lnTo>
                      <a:pt x="494" y="167"/>
                    </a:lnTo>
                    <a:lnTo>
                      <a:pt x="474" y="162"/>
                    </a:lnTo>
                    <a:lnTo>
                      <a:pt x="454" y="158"/>
                    </a:lnTo>
                    <a:lnTo>
                      <a:pt x="454" y="214"/>
                    </a:lnTo>
                    <a:lnTo>
                      <a:pt x="454" y="219"/>
                    </a:lnTo>
                    <a:lnTo>
                      <a:pt x="452" y="223"/>
                    </a:lnTo>
                    <a:lnTo>
                      <a:pt x="449" y="226"/>
                    </a:lnTo>
                    <a:lnTo>
                      <a:pt x="446" y="229"/>
                    </a:lnTo>
                    <a:lnTo>
                      <a:pt x="441" y="230"/>
                    </a:lnTo>
                    <a:lnTo>
                      <a:pt x="437" y="231"/>
                    </a:lnTo>
                    <a:lnTo>
                      <a:pt x="399" y="231"/>
                    </a:lnTo>
                    <a:lnTo>
                      <a:pt x="395" y="230"/>
                    </a:lnTo>
                    <a:lnTo>
                      <a:pt x="390" y="229"/>
                    </a:lnTo>
                    <a:lnTo>
                      <a:pt x="387" y="226"/>
                    </a:lnTo>
                    <a:lnTo>
                      <a:pt x="384" y="223"/>
                    </a:lnTo>
                    <a:lnTo>
                      <a:pt x="382" y="219"/>
                    </a:lnTo>
                    <a:lnTo>
                      <a:pt x="382" y="214"/>
                    </a:lnTo>
                    <a:lnTo>
                      <a:pt x="382" y="158"/>
                    </a:lnTo>
                    <a:close/>
                    <a:moveTo>
                      <a:pt x="399" y="0"/>
                    </a:moveTo>
                    <a:lnTo>
                      <a:pt x="437" y="0"/>
                    </a:lnTo>
                    <a:lnTo>
                      <a:pt x="441" y="1"/>
                    </a:lnTo>
                    <a:lnTo>
                      <a:pt x="446" y="2"/>
                    </a:lnTo>
                    <a:lnTo>
                      <a:pt x="449" y="5"/>
                    </a:lnTo>
                    <a:lnTo>
                      <a:pt x="452" y="9"/>
                    </a:lnTo>
                    <a:lnTo>
                      <a:pt x="454" y="13"/>
                    </a:lnTo>
                    <a:lnTo>
                      <a:pt x="454" y="17"/>
                    </a:lnTo>
                    <a:lnTo>
                      <a:pt x="454" y="82"/>
                    </a:lnTo>
                    <a:lnTo>
                      <a:pt x="476" y="85"/>
                    </a:lnTo>
                    <a:lnTo>
                      <a:pt x="498" y="90"/>
                    </a:lnTo>
                    <a:lnTo>
                      <a:pt x="519" y="96"/>
                    </a:lnTo>
                    <a:lnTo>
                      <a:pt x="540" y="103"/>
                    </a:lnTo>
                    <a:lnTo>
                      <a:pt x="560" y="111"/>
                    </a:lnTo>
                    <a:lnTo>
                      <a:pt x="579" y="121"/>
                    </a:lnTo>
                    <a:lnTo>
                      <a:pt x="598" y="132"/>
                    </a:lnTo>
                    <a:lnTo>
                      <a:pt x="616" y="144"/>
                    </a:lnTo>
                    <a:lnTo>
                      <a:pt x="633" y="157"/>
                    </a:lnTo>
                    <a:lnTo>
                      <a:pt x="649" y="171"/>
                    </a:lnTo>
                    <a:lnTo>
                      <a:pt x="664" y="187"/>
                    </a:lnTo>
                    <a:lnTo>
                      <a:pt x="678" y="203"/>
                    </a:lnTo>
                    <a:lnTo>
                      <a:pt x="691" y="220"/>
                    </a:lnTo>
                    <a:lnTo>
                      <a:pt x="703" y="237"/>
                    </a:lnTo>
                    <a:lnTo>
                      <a:pt x="715" y="256"/>
                    </a:lnTo>
                    <a:lnTo>
                      <a:pt x="724" y="275"/>
                    </a:lnTo>
                    <a:lnTo>
                      <a:pt x="733" y="295"/>
                    </a:lnTo>
                    <a:lnTo>
                      <a:pt x="740" y="316"/>
                    </a:lnTo>
                    <a:lnTo>
                      <a:pt x="746" y="337"/>
                    </a:lnTo>
                    <a:lnTo>
                      <a:pt x="751" y="359"/>
                    </a:lnTo>
                    <a:lnTo>
                      <a:pt x="754" y="381"/>
                    </a:lnTo>
                    <a:lnTo>
                      <a:pt x="819" y="381"/>
                    </a:lnTo>
                    <a:lnTo>
                      <a:pt x="823" y="381"/>
                    </a:lnTo>
                    <a:lnTo>
                      <a:pt x="827" y="383"/>
                    </a:lnTo>
                    <a:lnTo>
                      <a:pt x="831" y="386"/>
                    </a:lnTo>
                    <a:lnTo>
                      <a:pt x="833" y="389"/>
                    </a:lnTo>
                    <a:lnTo>
                      <a:pt x="835" y="393"/>
                    </a:lnTo>
                    <a:lnTo>
                      <a:pt x="836" y="398"/>
                    </a:lnTo>
                    <a:lnTo>
                      <a:pt x="836" y="436"/>
                    </a:lnTo>
                    <a:lnTo>
                      <a:pt x="835" y="440"/>
                    </a:lnTo>
                    <a:lnTo>
                      <a:pt x="833" y="444"/>
                    </a:lnTo>
                    <a:lnTo>
                      <a:pt x="831" y="448"/>
                    </a:lnTo>
                    <a:lnTo>
                      <a:pt x="827" y="450"/>
                    </a:lnTo>
                    <a:lnTo>
                      <a:pt x="823" y="452"/>
                    </a:lnTo>
                    <a:lnTo>
                      <a:pt x="819" y="453"/>
                    </a:lnTo>
                    <a:lnTo>
                      <a:pt x="754" y="453"/>
                    </a:lnTo>
                    <a:lnTo>
                      <a:pt x="751" y="475"/>
                    </a:lnTo>
                    <a:lnTo>
                      <a:pt x="746" y="496"/>
                    </a:lnTo>
                    <a:lnTo>
                      <a:pt x="740" y="518"/>
                    </a:lnTo>
                    <a:lnTo>
                      <a:pt x="733" y="538"/>
                    </a:lnTo>
                    <a:lnTo>
                      <a:pt x="724" y="558"/>
                    </a:lnTo>
                    <a:lnTo>
                      <a:pt x="715" y="577"/>
                    </a:lnTo>
                    <a:lnTo>
                      <a:pt x="703" y="596"/>
                    </a:lnTo>
                    <a:lnTo>
                      <a:pt x="691" y="614"/>
                    </a:lnTo>
                    <a:lnTo>
                      <a:pt x="678" y="631"/>
                    </a:lnTo>
                    <a:lnTo>
                      <a:pt x="664" y="647"/>
                    </a:lnTo>
                    <a:lnTo>
                      <a:pt x="649" y="662"/>
                    </a:lnTo>
                    <a:lnTo>
                      <a:pt x="633" y="676"/>
                    </a:lnTo>
                    <a:lnTo>
                      <a:pt x="616" y="689"/>
                    </a:lnTo>
                    <a:lnTo>
                      <a:pt x="598" y="701"/>
                    </a:lnTo>
                    <a:lnTo>
                      <a:pt x="579" y="712"/>
                    </a:lnTo>
                    <a:lnTo>
                      <a:pt x="560" y="722"/>
                    </a:lnTo>
                    <a:lnTo>
                      <a:pt x="540" y="731"/>
                    </a:lnTo>
                    <a:lnTo>
                      <a:pt x="519" y="738"/>
                    </a:lnTo>
                    <a:lnTo>
                      <a:pt x="498" y="744"/>
                    </a:lnTo>
                    <a:lnTo>
                      <a:pt x="476" y="748"/>
                    </a:lnTo>
                    <a:lnTo>
                      <a:pt x="454" y="751"/>
                    </a:lnTo>
                    <a:lnTo>
                      <a:pt x="454" y="816"/>
                    </a:lnTo>
                    <a:lnTo>
                      <a:pt x="454" y="821"/>
                    </a:lnTo>
                    <a:lnTo>
                      <a:pt x="452" y="825"/>
                    </a:lnTo>
                    <a:lnTo>
                      <a:pt x="449" y="828"/>
                    </a:lnTo>
                    <a:lnTo>
                      <a:pt x="446" y="831"/>
                    </a:lnTo>
                    <a:lnTo>
                      <a:pt x="441" y="833"/>
                    </a:lnTo>
                    <a:lnTo>
                      <a:pt x="437" y="833"/>
                    </a:lnTo>
                    <a:lnTo>
                      <a:pt x="399" y="833"/>
                    </a:lnTo>
                    <a:lnTo>
                      <a:pt x="395" y="833"/>
                    </a:lnTo>
                    <a:lnTo>
                      <a:pt x="390" y="831"/>
                    </a:lnTo>
                    <a:lnTo>
                      <a:pt x="387" y="828"/>
                    </a:lnTo>
                    <a:lnTo>
                      <a:pt x="384" y="825"/>
                    </a:lnTo>
                    <a:lnTo>
                      <a:pt x="382" y="821"/>
                    </a:lnTo>
                    <a:lnTo>
                      <a:pt x="382" y="816"/>
                    </a:lnTo>
                    <a:lnTo>
                      <a:pt x="382" y="751"/>
                    </a:lnTo>
                    <a:lnTo>
                      <a:pt x="360" y="748"/>
                    </a:lnTo>
                    <a:lnTo>
                      <a:pt x="338" y="744"/>
                    </a:lnTo>
                    <a:lnTo>
                      <a:pt x="317" y="738"/>
                    </a:lnTo>
                    <a:lnTo>
                      <a:pt x="296" y="731"/>
                    </a:lnTo>
                    <a:lnTo>
                      <a:pt x="276" y="722"/>
                    </a:lnTo>
                    <a:lnTo>
                      <a:pt x="257" y="712"/>
                    </a:lnTo>
                    <a:lnTo>
                      <a:pt x="238" y="701"/>
                    </a:lnTo>
                    <a:lnTo>
                      <a:pt x="220" y="689"/>
                    </a:lnTo>
                    <a:lnTo>
                      <a:pt x="203" y="676"/>
                    </a:lnTo>
                    <a:lnTo>
                      <a:pt x="187" y="662"/>
                    </a:lnTo>
                    <a:lnTo>
                      <a:pt x="172" y="647"/>
                    </a:lnTo>
                    <a:lnTo>
                      <a:pt x="158" y="631"/>
                    </a:lnTo>
                    <a:lnTo>
                      <a:pt x="144" y="614"/>
                    </a:lnTo>
                    <a:lnTo>
                      <a:pt x="132" y="596"/>
                    </a:lnTo>
                    <a:lnTo>
                      <a:pt x="121" y="577"/>
                    </a:lnTo>
                    <a:lnTo>
                      <a:pt x="111" y="558"/>
                    </a:lnTo>
                    <a:lnTo>
                      <a:pt x="103" y="538"/>
                    </a:lnTo>
                    <a:lnTo>
                      <a:pt x="96" y="518"/>
                    </a:lnTo>
                    <a:lnTo>
                      <a:pt x="90" y="496"/>
                    </a:lnTo>
                    <a:lnTo>
                      <a:pt x="85" y="475"/>
                    </a:lnTo>
                    <a:lnTo>
                      <a:pt x="82" y="453"/>
                    </a:lnTo>
                    <a:lnTo>
                      <a:pt x="17" y="453"/>
                    </a:lnTo>
                    <a:lnTo>
                      <a:pt x="13" y="452"/>
                    </a:lnTo>
                    <a:lnTo>
                      <a:pt x="9" y="450"/>
                    </a:lnTo>
                    <a:lnTo>
                      <a:pt x="5" y="448"/>
                    </a:lnTo>
                    <a:lnTo>
                      <a:pt x="2" y="444"/>
                    </a:lnTo>
                    <a:lnTo>
                      <a:pt x="1" y="440"/>
                    </a:lnTo>
                    <a:lnTo>
                      <a:pt x="0" y="436"/>
                    </a:lnTo>
                    <a:lnTo>
                      <a:pt x="0" y="398"/>
                    </a:lnTo>
                    <a:lnTo>
                      <a:pt x="1" y="393"/>
                    </a:lnTo>
                    <a:lnTo>
                      <a:pt x="2" y="389"/>
                    </a:lnTo>
                    <a:lnTo>
                      <a:pt x="5" y="386"/>
                    </a:lnTo>
                    <a:lnTo>
                      <a:pt x="9" y="383"/>
                    </a:lnTo>
                    <a:lnTo>
                      <a:pt x="13" y="381"/>
                    </a:lnTo>
                    <a:lnTo>
                      <a:pt x="17" y="381"/>
                    </a:lnTo>
                    <a:lnTo>
                      <a:pt x="82" y="381"/>
                    </a:lnTo>
                    <a:lnTo>
                      <a:pt x="85" y="359"/>
                    </a:lnTo>
                    <a:lnTo>
                      <a:pt x="90" y="337"/>
                    </a:lnTo>
                    <a:lnTo>
                      <a:pt x="96" y="316"/>
                    </a:lnTo>
                    <a:lnTo>
                      <a:pt x="103" y="295"/>
                    </a:lnTo>
                    <a:lnTo>
                      <a:pt x="111" y="275"/>
                    </a:lnTo>
                    <a:lnTo>
                      <a:pt x="121" y="256"/>
                    </a:lnTo>
                    <a:lnTo>
                      <a:pt x="132" y="237"/>
                    </a:lnTo>
                    <a:lnTo>
                      <a:pt x="144" y="220"/>
                    </a:lnTo>
                    <a:lnTo>
                      <a:pt x="158" y="203"/>
                    </a:lnTo>
                    <a:lnTo>
                      <a:pt x="172" y="187"/>
                    </a:lnTo>
                    <a:lnTo>
                      <a:pt x="187" y="171"/>
                    </a:lnTo>
                    <a:lnTo>
                      <a:pt x="203" y="157"/>
                    </a:lnTo>
                    <a:lnTo>
                      <a:pt x="220" y="144"/>
                    </a:lnTo>
                    <a:lnTo>
                      <a:pt x="238" y="132"/>
                    </a:lnTo>
                    <a:lnTo>
                      <a:pt x="257" y="121"/>
                    </a:lnTo>
                    <a:lnTo>
                      <a:pt x="276" y="111"/>
                    </a:lnTo>
                    <a:lnTo>
                      <a:pt x="296" y="103"/>
                    </a:lnTo>
                    <a:lnTo>
                      <a:pt x="317" y="96"/>
                    </a:lnTo>
                    <a:lnTo>
                      <a:pt x="338" y="90"/>
                    </a:lnTo>
                    <a:lnTo>
                      <a:pt x="360" y="85"/>
                    </a:lnTo>
                    <a:lnTo>
                      <a:pt x="382" y="82"/>
                    </a:lnTo>
                    <a:lnTo>
                      <a:pt x="382" y="17"/>
                    </a:lnTo>
                    <a:lnTo>
                      <a:pt x="382" y="13"/>
                    </a:lnTo>
                    <a:lnTo>
                      <a:pt x="384" y="9"/>
                    </a:lnTo>
                    <a:lnTo>
                      <a:pt x="387" y="5"/>
                    </a:lnTo>
                    <a:lnTo>
                      <a:pt x="390" y="2"/>
                    </a:lnTo>
                    <a:lnTo>
                      <a:pt x="395" y="1"/>
                    </a:lnTo>
                    <a:lnTo>
                      <a:pt x="39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13" name="Shape 202">
            <a:extLst>
              <a:ext uri="{FF2B5EF4-FFF2-40B4-BE49-F238E27FC236}">
                <a16:creationId xmlns:a16="http://schemas.microsoft.com/office/drawing/2014/main" id="{D9BFFDE4-EB30-3447-8B13-D9C76652B8AA}"/>
              </a:ext>
            </a:extLst>
          </p:cNvPr>
          <p:cNvSpPr/>
          <p:nvPr/>
        </p:nvSpPr>
        <p:spPr>
          <a:xfrm>
            <a:off x="667421" y="1909656"/>
            <a:ext cx="4761158" cy="452431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CA" sz="3200" b="0" i="1" u="none" strike="noStrike" kern="1200" cap="none" spc="0" normalizeH="0" baseline="0" noProof="0">
                <a:ln>
                  <a:noFill/>
                </a:ln>
                <a:solidFill>
                  <a:srgbClr val="000000"/>
                </a:solidFill>
                <a:effectLst/>
                <a:uLnTx/>
                <a:uFillTx/>
                <a:latin typeface="Oswald" pitchFamily="2" charset="77"/>
                <a:cs typeface="Calibri"/>
                <a:sym typeface="Calibri"/>
              </a:rPr>
              <a:t>Any movement of earth using non-mechanized tools or equipment, soft digging, or vacuum excavation. Hand digging includes but is not limited to digging with shovels, picks, and manual post hole diggers.</a:t>
            </a:r>
            <a:endParaRPr kumimoji="0" lang="en-US" sz="3200" b="0" i="1" u="none" strike="noStrike" kern="1200" cap="none" spc="0" normalizeH="0" baseline="0" noProof="0">
              <a:ln>
                <a:noFill/>
              </a:ln>
              <a:solidFill>
                <a:srgbClr val="000000"/>
              </a:solidFill>
              <a:effectLst/>
              <a:uLnTx/>
              <a:uFillTx/>
              <a:latin typeface="Oswald" pitchFamily="2" charset="77"/>
              <a:cs typeface="Calibri"/>
              <a:sym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Oswald Light" pitchFamily="2" charset="77"/>
              <a:cs typeface="Calibri"/>
              <a:sym typeface="Calibri"/>
            </a:endParaRPr>
          </a:p>
        </p:txBody>
      </p:sp>
      <p:sp>
        <p:nvSpPr>
          <p:cNvPr id="8" name="Rectangle 7">
            <a:extLst>
              <a:ext uri="{FF2B5EF4-FFF2-40B4-BE49-F238E27FC236}">
                <a16:creationId xmlns:a16="http://schemas.microsoft.com/office/drawing/2014/main" id="{928FEFC8-F2FD-A44E-8921-3A8D1A12035A}"/>
              </a:ext>
            </a:extLst>
          </p:cNvPr>
          <p:cNvSpPr/>
          <p:nvPr/>
        </p:nvSpPr>
        <p:spPr>
          <a:xfrm>
            <a:off x="667421" y="889612"/>
            <a:ext cx="277191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HAND DIGGING</a:t>
            </a:r>
          </a:p>
        </p:txBody>
      </p:sp>
      <p:pic>
        <p:nvPicPr>
          <p:cNvPr id="6" name="Picture 5" descr="A picture containing tool, shovel, ball, sitting&#10;&#10;Description automatically generated">
            <a:extLst>
              <a:ext uri="{FF2B5EF4-FFF2-40B4-BE49-F238E27FC236}">
                <a16:creationId xmlns:a16="http://schemas.microsoft.com/office/drawing/2014/main" id="{28F979A5-E560-9F4C-B345-C821C56D8D64}"/>
              </a:ext>
            </a:extLst>
          </p:cNvPr>
          <p:cNvPicPr>
            <a:picLocks noChangeAspect="1"/>
          </p:cNvPicPr>
          <p:nvPr/>
        </p:nvPicPr>
        <p:blipFill rotWithShape="1">
          <a:blip r:embed="rId3">
            <a:extLst>
              <a:ext uri="{28A0092B-C50C-407E-A947-70E740481C1C}">
                <a14:useLocalDpi xmlns:a14="http://schemas.microsoft.com/office/drawing/2010/main" val="0"/>
              </a:ext>
            </a:extLst>
          </a:blip>
          <a:srcRect l="36071" r="35714"/>
          <a:stretch/>
        </p:blipFill>
        <p:spPr>
          <a:xfrm>
            <a:off x="7596236" y="0"/>
            <a:ext cx="3439886" cy="6858000"/>
          </a:xfrm>
          <a:prstGeom prst="rect">
            <a:avLst/>
          </a:prstGeom>
        </p:spPr>
      </p:pic>
    </p:spTree>
    <p:extLst>
      <p:ext uri="{BB962C8B-B14F-4D97-AF65-F5344CB8AC3E}">
        <p14:creationId xmlns:p14="http://schemas.microsoft.com/office/powerpoint/2010/main" val="19285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ground, yellow, power shovel&#10;&#10;Description automatically generated">
            <a:extLst>
              <a:ext uri="{FF2B5EF4-FFF2-40B4-BE49-F238E27FC236}">
                <a16:creationId xmlns:a16="http://schemas.microsoft.com/office/drawing/2014/main" id="{A80F7300-2CCC-4EEA-9ED1-D4589D883861}"/>
              </a:ext>
            </a:extLst>
          </p:cNvPr>
          <p:cNvPicPr>
            <a:picLocks noChangeAspect="1"/>
          </p:cNvPicPr>
          <p:nvPr/>
        </p:nvPicPr>
        <p:blipFill rotWithShape="1">
          <a:blip r:embed="rId2">
            <a:extLst>
              <a:ext uri="{28A0092B-C50C-407E-A947-70E740481C1C}">
                <a14:useLocalDpi xmlns:a14="http://schemas.microsoft.com/office/drawing/2010/main" val="0"/>
              </a:ext>
            </a:extLst>
          </a:blip>
          <a:srcRect t="685" b="150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FEDD9DD-BD7C-4F74-9F3C-BD929903C7FA}"/>
              </a:ext>
            </a:extLst>
          </p:cNvPr>
          <p:cNvSpPr txBox="1"/>
          <p:nvPr/>
        </p:nvSpPr>
        <p:spPr>
          <a:xfrm>
            <a:off x="0" y="0"/>
            <a:ext cx="12192000" cy="6858000"/>
          </a:xfrm>
          <a:prstGeom prst="rect">
            <a:avLst/>
          </a:prstGeom>
          <a:solidFill>
            <a:schemeClr val="bg1">
              <a:alpha val="76000"/>
            </a:schemeClr>
          </a:solidFill>
        </p:spPr>
        <p:txBody>
          <a:bodyPr wrap="square" rtlCol="0">
            <a:spAutoFit/>
          </a:bodyPr>
          <a:lstStyle/>
          <a:p>
            <a:endParaRPr lang="en-US" dirty="0"/>
          </a:p>
        </p:txBody>
      </p:sp>
      <p:pic>
        <p:nvPicPr>
          <p:cNvPr id="6" name="Picture 5" descr="Tolerance_Zone_112015.png">
            <a:extLst>
              <a:ext uri="{FF2B5EF4-FFF2-40B4-BE49-F238E27FC236}">
                <a16:creationId xmlns:a16="http://schemas.microsoft.com/office/drawing/2014/main" id="{D08B2AC9-2DB5-47D6-822B-5EF0030B610E}"/>
              </a:ext>
            </a:extLst>
          </p:cNvPr>
          <p:cNvPicPr>
            <a:picLocks noChangeAspect="1"/>
          </p:cNvPicPr>
          <p:nvPr/>
        </p:nvPicPr>
        <p:blipFill>
          <a:blip r:embed="rId3" cstate="print"/>
          <a:stretch>
            <a:fillRect/>
          </a:stretch>
        </p:blipFill>
        <p:spPr>
          <a:xfrm>
            <a:off x="6324600" y="1690688"/>
            <a:ext cx="5029200" cy="4759778"/>
          </a:xfrm>
          <a:prstGeom prst="rect">
            <a:avLst/>
          </a:prstGeom>
        </p:spPr>
      </p:pic>
      <p:sp>
        <p:nvSpPr>
          <p:cNvPr id="7" name="Title 1">
            <a:extLst>
              <a:ext uri="{FF2B5EF4-FFF2-40B4-BE49-F238E27FC236}">
                <a16:creationId xmlns:a16="http://schemas.microsoft.com/office/drawing/2014/main" id="{9EA33149-C9CB-4563-BC67-74C5D4094D32}"/>
              </a:ext>
            </a:extLst>
          </p:cNvPr>
          <p:cNvSpPr txBox="1">
            <a:spLocks/>
          </p:cNvSpPr>
          <p:nvPr/>
        </p:nvSpPr>
        <p:spPr>
          <a:xfrm>
            <a:off x="838200" y="365125"/>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5">
                    <a:lumMod val="75000"/>
                  </a:schemeClr>
                </a:solidFill>
              </a:rPr>
              <a:t>Tolerance Zone Defined</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32EA8FBA-1118-4F8F-A65A-8C5AA0393F63}"/>
              </a:ext>
            </a:extLst>
          </p:cNvPr>
          <p:cNvSpPr/>
          <p:nvPr/>
        </p:nvSpPr>
        <p:spPr>
          <a:xfrm>
            <a:off x="728249" y="1959577"/>
            <a:ext cx="3807090" cy="1323439"/>
          </a:xfrm>
          <a:prstGeom prst="rect">
            <a:avLst/>
          </a:prstGeom>
        </p:spPr>
        <p:txBody>
          <a:bodyPr wrap="square">
            <a:spAutoFit/>
          </a:bodyPr>
          <a:lstStyle/>
          <a:p>
            <a:r>
              <a:rPr lang="en-US" sz="2000" dirty="0">
                <a:latin typeface="Century Gothic" panose="020B0502020202020204" pitchFamily="34" charset="0"/>
                <a:cs typeface="Arial" pitchFamily="34" charset="0"/>
              </a:rPr>
              <a:t>A defined horizontal space 24” from the outside wall or edge of an underground line or pipe </a:t>
            </a:r>
            <a:endParaRPr lang="en-US" sz="2000" dirty="0">
              <a:latin typeface="Century Gothic" panose="020B0502020202020204" pitchFamily="34" charset="0"/>
            </a:endParaRPr>
          </a:p>
        </p:txBody>
      </p:sp>
      <p:sp>
        <p:nvSpPr>
          <p:cNvPr id="10" name="TextBox 9">
            <a:extLst>
              <a:ext uri="{FF2B5EF4-FFF2-40B4-BE49-F238E27FC236}">
                <a16:creationId xmlns:a16="http://schemas.microsoft.com/office/drawing/2014/main" id="{09F4233A-0431-4B1B-B9A4-D0D3C0E66F30}"/>
              </a:ext>
            </a:extLst>
          </p:cNvPr>
          <p:cNvSpPr txBox="1"/>
          <p:nvPr/>
        </p:nvSpPr>
        <p:spPr>
          <a:xfrm>
            <a:off x="690769" y="3547677"/>
            <a:ext cx="3882051" cy="1631216"/>
          </a:xfrm>
          <a:prstGeom prst="rect">
            <a:avLst/>
          </a:prstGeom>
          <a:noFill/>
          <a:ln w="25400">
            <a:solidFill>
              <a:schemeClr val="accent6">
                <a:lumMod val="75000"/>
              </a:schemeClr>
            </a:solidFill>
          </a:ln>
        </p:spPr>
        <p:txBody>
          <a:bodyPr wrap="square" rtlCol="0">
            <a:spAutoFit/>
          </a:bodyPr>
          <a:lstStyle/>
          <a:p>
            <a:pPr algn="ctr"/>
            <a:r>
              <a:rPr lang="en-US" sz="2000" b="1" dirty="0">
                <a:latin typeface="Century Gothic" panose="020B0502020202020204" pitchFamily="34" charset="0"/>
              </a:rPr>
              <a:t>Best Practice:</a:t>
            </a:r>
          </a:p>
          <a:p>
            <a:pPr algn="ctr"/>
            <a:r>
              <a:rPr lang="en-US" sz="2000" b="1" dirty="0">
                <a:latin typeface="Century Gothic" panose="020B0502020202020204" pitchFamily="34" charset="0"/>
              </a:rPr>
              <a:t>“No automated or mechanical equipment should be used inside the tolerance zone…”</a:t>
            </a:r>
          </a:p>
        </p:txBody>
      </p:sp>
      <p:pic>
        <p:nvPicPr>
          <p:cNvPr id="11" name="Picture 10">
            <a:extLst>
              <a:ext uri="{FF2B5EF4-FFF2-40B4-BE49-F238E27FC236}">
                <a16:creationId xmlns:a16="http://schemas.microsoft.com/office/drawing/2014/main" id="{18D3C29D-D745-408D-9C3B-C727BAA715FE}"/>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9173529" y="0"/>
            <a:ext cx="3090904" cy="1553179"/>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308086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5923775" y="5525340"/>
            <a:ext cx="0" cy="137160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137424" y="862448"/>
            <a:ext cx="9389327" cy="3796492"/>
            <a:chOff x="1170253" y="1363228"/>
            <a:chExt cx="8826498" cy="3066596"/>
          </a:xfrm>
        </p:grpSpPr>
        <p:sp>
          <p:nvSpPr>
            <p:cNvPr id="25" name="TextBox 24"/>
            <p:cNvSpPr txBox="1"/>
            <p:nvPr/>
          </p:nvSpPr>
          <p:spPr>
            <a:xfrm>
              <a:off x="2571292" y="1363228"/>
              <a:ext cx="6196804" cy="671234"/>
            </a:xfrm>
            <a:prstGeom prst="rect">
              <a:avLst/>
            </a:prstGeom>
            <a:noFill/>
          </p:spPr>
          <p:txBody>
            <a:bodyPr wrap="square" rtlCol="0">
              <a:spAutoFit/>
            </a:bodyPr>
            <a:lstStyle/>
            <a:p>
              <a:pPr algn="ctr"/>
              <a:r>
                <a:rPr lang="en-US" sz="4800">
                  <a:solidFill>
                    <a:srgbClr val="648B45"/>
                  </a:solidFill>
                  <a:latin typeface="Bebas Neue" panose="020B0606020202050201" pitchFamily="34" charset="77"/>
                </a:rPr>
                <a:t>Hazardous Consequences </a:t>
              </a:r>
            </a:p>
          </p:txBody>
        </p:sp>
        <p:sp>
          <p:nvSpPr>
            <p:cNvPr id="31" name="Shape 202"/>
            <p:cNvSpPr/>
            <p:nvPr/>
          </p:nvSpPr>
          <p:spPr>
            <a:xfrm>
              <a:off x="1170253" y="2615008"/>
              <a:ext cx="8826498" cy="1814816"/>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lgn="ctr">
                <a:defRPr sz="1800">
                  <a:solidFill>
                    <a:srgbClr val="000000"/>
                  </a:solidFill>
                </a:defRPr>
              </a:pPr>
              <a:r>
                <a:rPr lang="en-US" sz="2800">
                  <a:latin typeface="Oswald" pitchFamily="2" charset="77"/>
                </a:rPr>
                <a:t>Excavation activities can be very dangerous and have severe consequences. However, by completing this training this you can significantly reduce the risks involved by becoming properly trained, educated and informed of laws, rules, regulations and best practices when excavating. </a:t>
              </a:r>
            </a:p>
          </p:txBody>
        </p:sp>
      </p:grpSp>
      <p:pic>
        <p:nvPicPr>
          <p:cNvPr id="4" name="Graphic 3" descr="Danger">
            <a:extLst>
              <a:ext uri="{FF2B5EF4-FFF2-40B4-BE49-F238E27FC236}">
                <a16:creationId xmlns:a16="http://schemas.microsoft.com/office/drawing/2014/main" id="{98C5C07C-56E8-8E48-93F2-8F6A8B0626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66575" y="4605454"/>
            <a:ext cx="914400" cy="914400"/>
          </a:xfrm>
          <a:prstGeom prst="rect">
            <a:avLst/>
          </a:prstGeom>
        </p:spPr>
      </p:pic>
    </p:spTree>
    <p:extLst>
      <p:ext uri="{BB962C8B-B14F-4D97-AF65-F5344CB8AC3E}">
        <p14:creationId xmlns:p14="http://schemas.microsoft.com/office/powerpoint/2010/main" val="37480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5923775" y="-10050"/>
            <a:ext cx="0" cy="137160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88497" y="1355019"/>
            <a:ext cx="4754880" cy="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04817" y="1345221"/>
            <a:ext cx="0" cy="5532120"/>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4235" y="2002733"/>
            <a:ext cx="5051383" cy="830997"/>
          </a:xfrm>
          <a:prstGeom prst="rect">
            <a:avLst/>
          </a:prstGeom>
          <a:noFill/>
        </p:spPr>
        <p:txBody>
          <a:bodyPr wrap="none" rtlCol="0">
            <a:spAutoFit/>
          </a:bodyPr>
          <a:lstStyle/>
          <a:p>
            <a:r>
              <a:rPr lang="en-US" sz="4800">
                <a:latin typeface="Bebas Neue" panose="020B0606020202050201" pitchFamily="34" charset="77"/>
                <a:ea typeface="Adobe Gothic Std B" panose="020B0800000000000000" pitchFamily="34" charset="-128"/>
              </a:rPr>
              <a:t>Take Reasonable Action</a:t>
            </a:r>
          </a:p>
        </p:txBody>
      </p:sp>
      <p:sp>
        <p:nvSpPr>
          <p:cNvPr id="10" name="Shape 202"/>
          <p:cNvSpPr/>
          <p:nvPr/>
        </p:nvSpPr>
        <p:spPr>
          <a:xfrm>
            <a:off x="3318255" y="3220810"/>
            <a:ext cx="7832955" cy="954107"/>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r>
              <a:rPr lang="en-US" sz="2800">
                <a:latin typeface="Oswald" pitchFamily="2" charset="77"/>
              </a:rPr>
              <a:t>Learn the location of any underground facilities in or near the area.</a:t>
            </a:r>
            <a:endParaRPr lang="en-US" sz="3200">
              <a:latin typeface="Oswald" pitchFamily="2" charset="77"/>
            </a:endParaRPr>
          </a:p>
        </p:txBody>
      </p:sp>
      <p:sp>
        <p:nvSpPr>
          <p:cNvPr id="11" name="Shape 202"/>
          <p:cNvSpPr/>
          <p:nvPr/>
        </p:nvSpPr>
        <p:spPr>
          <a:xfrm>
            <a:off x="3318256" y="4407047"/>
            <a:ext cx="8162542"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The location of the proposed area of excavation or demolition </a:t>
            </a:r>
            <a:endParaRPr sz="4000">
              <a:latin typeface="Oswald" pitchFamily="2" charset="77"/>
            </a:endParaRPr>
          </a:p>
        </p:txBody>
      </p:sp>
      <p:sp>
        <p:nvSpPr>
          <p:cNvPr id="12" name="Shape 202"/>
          <p:cNvSpPr/>
          <p:nvPr/>
        </p:nvSpPr>
        <p:spPr>
          <a:xfrm>
            <a:off x="3318255" y="5483161"/>
            <a:ext cx="8479727" cy="954107"/>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plan excavation activities in such a way as to avoid interference with, or damage to, any facilities within the worksite.</a:t>
            </a:r>
            <a:endParaRPr sz="2800">
              <a:latin typeface="Oswald" pitchFamily="2" charset="77"/>
            </a:endParaRPr>
          </a:p>
        </p:txBody>
      </p:sp>
      <p:sp>
        <p:nvSpPr>
          <p:cNvPr id="3" name="Oval 2">
            <a:extLst>
              <a:ext uri="{FF2B5EF4-FFF2-40B4-BE49-F238E27FC236}">
                <a16:creationId xmlns:a16="http://schemas.microsoft.com/office/drawing/2014/main" id="{936E3CAD-E5AA-FF4A-9363-DC60D15A70CA}"/>
              </a:ext>
            </a:extLst>
          </p:cNvPr>
          <p:cNvSpPr/>
          <p:nvPr/>
        </p:nvSpPr>
        <p:spPr>
          <a:xfrm>
            <a:off x="2472267" y="3220810"/>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4AA786-7B08-5F42-8C08-EA8836D989EC}"/>
              </a:ext>
            </a:extLst>
          </p:cNvPr>
          <p:cNvSpPr/>
          <p:nvPr/>
        </p:nvSpPr>
        <p:spPr>
          <a:xfrm>
            <a:off x="2489201" y="4407047"/>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9BCDD5-35B4-6D4C-8B89-AF4A84DC880D}"/>
              </a:ext>
            </a:extLst>
          </p:cNvPr>
          <p:cNvSpPr/>
          <p:nvPr/>
        </p:nvSpPr>
        <p:spPr>
          <a:xfrm>
            <a:off x="2472267" y="5404681"/>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18FB501F-9FA5-694E-AFDC-3C2DED1CE4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7735" y="3342757"/>
            <a:ext cx="264312" cy="264312"/>
          </a:xfrm>
          <a:prstGeom prst="rect">
            <a:avLst/>
          </a:prstGeom>
        </p:spPr>
      </p:pic>
      <p:pic>
        <p:nvPicPr>
          <p:cNvPr id="22" name="Graphic 21" descr="Checkmark">
            <a:extLst>
              <a:ext uri="{FF2B5EF4-FFF2-40B4-BE49-F238E27FC236}">
                <a16:creationId xmlns:a16="http://schemas.microsoft.com/office/drawing/2014/main" id="{25EA3F08-06B9-8A4C-9204-F8AB3C660B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7735" y="4536501"/>
            <a:ext cx="264312" cy="264312"/>
          </a:xfrm>
          <a:prstGeom prst="rect">
            <a:avLst/>
          </a:prstGeom>
        </p:spPr>
      </p:pic>
      <p:pic>
        <p:nvPicPr>
          <p:cNvPr id="23" name="Graphic 22" descr="Checkmark">
            <a:extLst>
              <a:ext uri="{FF2B5EF4-FFF2-40B4-BE49-F238E27FC236}">
                <a16:creationId xmlns:a16="http://schemas.microsoft.com/office/drawing/2014/main" id="{B92FCF1C-0476-8E4A-A12D-AA1C103441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8049" y="5534135"/>
            <a:ext cx="264312" cy="264312"/>
          </a:xfrm>
          <a:prstGeom prst="rect">
            <a:avLst/>
          </a:prstGeom>
        </p:spPr>
      </p:pic>
    </p:spTree>
    <p:extLst>
      <p:ext uri="{BB962C8B-B14F-4D97-AF65-F5344CB8AC3E}">
        <p14:creationId xmlns:p14="http://schemas.microsoft.com/office/powerpoint/2010/main" val="332704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2" grpId="0" animBg="1"/>
      <p:bldP spid="3"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p:cNvCxnSpPr>
            <a:cxnSpLocks/>
          </p:cNvCxnSpPr>
          <p:nvPr/>
        </p:nvCxnSpPr>
        <p:spPr>
          <a:xfrm>
            <a:off x="1204817" y="0"/>
            <a:ext cx="0" cy="6877341"/>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95586" y="407382"/>
            <a:ext cx="4697120" cy="830997"/>
          </a:xfrm>
          <a:prstGeom prst="rect">
            <a:avLst/>
          </a:prstGeom>
          <a:noFill/>
        </p:spPr>
        <p:txBody>
          <a:bodyPr wrap="none" rtlCol="0">
            <a:spAutoFit/>
          </a:bodyPr>
          <a:lstStyle/>
          <a:p>
            <a:r>
              <a:rPr lang="en-US" sz="4800">
                <a:latin typeface="Bebas Neue" panose="020B0606020202050201" pitchFamily="34" charset="77"/>
                <a:ea typeface="Adobe Gothic Std B" panose="020B0800000000000000" pitchFamily="34" charset="-128"/>
              </a:rPr>
              <a:t>Shared responsibility</a:t>
            </a:r>
          </a:p>
        </p:txBody>
      </p:sp>
      <p:sp>
        <p:nvSpPr>
          <p:cNvPr id="10" name="Shape 202"/>
          <p:cNvSpPr/>
          <p:nvPr/>
        </p:nvSpPr>
        <p:spPr>
          <a:xfrm>
            <a:off x="2824641" y="1420809"/>
            <a:ext cx="9040256" cy="1338828"/>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r>
              <a:rPr lang="en-US">
                <a:latin typeface="Oswald" pitchFamily="2" charset="77"/>
              </a:rPr>
              <a:t>Contact OKIE811 no less </a:t>
            </a:r>
            <a:r>
              <a:rPr lang="en-US">
                <a:solidFill>
                  <a:srgbClr val="648B45"/>
                </a:solidFill>
                <a:latin typeface="Oswald" pitchFamily="2" charset="77"/>
              </a:rPr>
              <a:t>than 48 hours,</a:t>
            </a:r>
            <a:r>
              <a:rPr lang="en-US">
                <a:latin typeface="Oswald" pitchFamily="2" charset="77"/>
              </a:rPr>
              <a:t> excluding the date of notification, Saturday’s, Sunday’s and legal holidays, before beginning your excavation. </a:t>
            </a:r>
            <a:endParaRPr lang="en-US" sz="2800">
              <a:latin typeface="Oswald" pitchFamily="2" charset="77"/>
            </a:endParaRPr>
          </a:p>
        </p:txBody>
      </p:sp>
      <p:sp>
        <p:nvSpPr>
          <p:cNvPr id="11" name="Shape 202"/>
          <p:cNvSpPr/>
          <p:nvPr/>
        </p:nvSpPr>
        <p:spPr>
          <a:xfrm>
            <a:off x="2824640" y="3204781"/>
            <a:ext cx="9367359" cy="954107"/>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CA" sz="2800">
                <a:latin typeface="Oswald" pitchFamily="2" charset="77"/>
              </a:rPr>
              <a:t>Wait a mini​mum of </a:t>
            </a:r>
            <a:r>
              <a:rPr lang="en-CA" sz="2800">
                <a:solidFill>
                  <a:srgbClr val="648B45"/>
                </a:solidFill>
                <a:latin typeface="Oswald" pitchFamily="2" charset="77"/>
              </a:rPr>
              <a:t>48 hours, </a:t>
            </a:r>
            <a:r>
              <a:rPr lang="en-CA" sz="2800">
                <a:latin typeface="Oswald" pitchFamily="2" charset="77"/>
              </a:rPr>
              <a:t>excluding the date of notification, weekends and legal holidays for locates to be completed. </a:t>
            </a:r>
            <a:endParaRPr sz="2800">
              <a:latin typeface="Oswald" pitchFamily="2" charset="77"/>
            </a:endParaRPr>
          </a:p>
        </p:txBody>
      </p:sp>
      <p:sp>
        <p:nvSpPr>
          <p:cNvPr id="12" name="Shape 202"/>
          <p:cNvSpPr/>
          <p:nvPr/>
        </p:nvSpPr>
        <p:spPr>
          <a:xfrm>
            <a:off x="2824641" y="4280895"/>
            <a:ext cx="5910411"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Respect &amp; protect the locate marks.  </a:t>
            </a:r>
            <a:endParaRPr sz="2800">
              <a:latin typeface="Oswald" pitchFamily="2" charset="77"/>
            </a:endParaRPr>
          </a:p>
        </p:txBody>
      </p:sp>
      <p:sp>
        <p:nvSpPr>
          <p:cNvPr id="3" name="Oval 2">
            <a:extLst>
              <a:ext uri="{FF2B5EF4-FFF2-40B4-BE49-F238E27FC236}">
                <a16:creationId xmlns:a16="http://schemas.microsoft.com/office/drawing/2014/main" id="{936E3CAD-E5AA-FF4A-9363-DC60D15A70CA}"/>
              </a:ext>
            </a:extLst>
          </p:cNvPr>
          <p:cNvSpPr/>
          <p:nvPr/>
        </p:nvSpPr>
        <p:spPr>
          <a:xfrm>
            <a:off x="1978652" y="1420809"/>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4AA786-7B08-5F42-8C08-EA8836D989EC}"/>
              </a:ext>
            </a:extLst>
          </p:cNvPr>
          <p:cNvSpPr/>
          <p:nvPr/>
        </p:nvSpPr>
        <p:spPr>
          <a:xfrm>
            <a:off x="1995586" y="3204781"/>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9BCDD5-35B4-6D4C-8B89-AF4A84DC880D}"/>
              </a:ext>
            </a:extLst>
          </p:cNvPr>
          <p:cNvSpPr/>
          <p:nvPr/>
        </p:nvSpPr>
        <p:spPr>
          <a:xfrm>
            <a:off x="1978652" y="420241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18FB501F-9FA5-694E-AFDC-3C2DED1CE4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120" y="1542756"/>
            <a:ext cx="264312" cy="264312"/>
          </a:xfrm>
          <a:prstGeom prst="rect">
            <a:avLst/>
          </a:prstGeom>
        </p:spPr>
      </p:pic>
      <p:pic>
        <p:nvPicPr>
          <p:cNvPr id="22" name="Graphic 21" descr="Checkmark">
            <a:extLst>
              <a:ext uri="{FF2B5EF4-FFF2-40B4-BE49-F238E27FC236}">
                <a16:creationId xmlns:a16="http://schemas.microsoft.com/office/drawing/2014/main" id="{25EA3F08-06B9-8A4C-9204-F8AB3C660B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4120" y="3334235"/>
            <a:ext cx="264312" cy="264312"/>
          </a:xfrm>
          <a:prstGeom prst="rect">
            <a:avLst/>
          </a:prstGeom>
        </p:spPr>
      </p:pic>
      <p:pic>
        <p:nvPicPr>
          <p:cNvPr id="23" name="Graphic 22" descr="Checkmark">
            <a:extLst>
              <a:ext uri="{FF2B5EF4-FFF2-40B4-BE49-F238E27FC236}">
                <a16:creationId xmlns:a16="http://schemas.microsoft.com/office/drawing/2014/main" id="{B92FCF1C-0476-8E4A-A12D-AA1C103441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434" y="4331869"/>
            <a:ext cx="264312" cy="264312"/>
          </a:xfrm>
          <a:prstGeom prst="rect">
            <a:avLst/>
          </a:prstGeom>
        </p:spPr>
      </p:pic>
      <p:sp>
        <p:nvSpPr>
          <p:cNvPr id="25" name="Shape 202">
            <a:extLst>
              <a:ext uri="{FF2B5EF4-FFF2-40B4-BE49-F238E27FC236}">
                <a16:creationId xmlns:a16="http://schemas.microsoft.com/office/drawing/2014/main" id="{19092A75-FD1B-7244-AA04-43334F9BE643}"/>
              </a:ext>
            </a:extLst>
          </p:cNvPr>
          <p:cNvSpPr/>
          <p:nvPr/>
        </p:nvSpPr>
        <p:spPr>
          <a:xfrm>
            <a:off x="2824641" y="5449184"/>
            <a:ext cx="9367359"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Always Hand Expose facilities when digging within the Tolerance Zone  </a:t>
            </a:r>
            <a:endParaRPr sz="2800">
              <a:latin typeface="Oswald" pitchFamily="2" charset="77"/>
            </a:endParaRPr>
          </a:p>
        </p:txBody>
      </p:sp>
      <p:sp>
        <p:nvSpPr>
          <p:cNvPr id="26" name="Oval 25">
            <a:extLst>
              <a:ext uri="{FF2B5EF4-FFF2-40B4-BE49-F238E27FC236}">
                <a16:creationId xmlns:a16="http://schemas.microsoft.com/office/drawing/2014/main" id="{940A57E9-1930-7D45-8022-3A77DCED4E57}"/>
              </a:ext>
            </a:extLst>
          </p:cNvPr>
          <p:cNvSpPr/>
          <p:nvPr/>
        </p:nvSpPr>
        <p:spPr>
          <a:xfrm>
            <a:off x="1978652" y="5370704"/>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Checkmark">
            <a:extLst>
              <a:ext uri="{FF2B5EF4-FFF2-40B4-BE49-F238E27FC236}">
                <a16:creationId xmlns:a16="http://schemas.microsoft.com/office/drawing/2014/main" id="{64646F3B-AA41-5041-BF04-7C5A92D7F7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434" y="5500158"/>
            <a:ext cx="264312" cy="264312"/>
          </a:xfrm>
          <a:prstGeom prst="rect">
            <a:avLst/>
          </a:prstGeom>
        </p:spPr>
      </p:pic>
    </p:spTree>
    <p:extLst>
      <p:ext uri="{BB962C8B-B14F-4D97-AF65-F5344CB8AC3E}">
        <p14:creationId xmlns:p14="http://schemas.microsoft.com/office/powerpoint/2010/main" val="11578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3" grpId="0" animBg="1"/>
      <p:bldP spid="19" grpId="0" animBg="1"/>
      <p:bldP spid="21"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p:cNvCxnSpPr>
            <a:cxnSpLocks/>
          </p:cNvCxnSpPr>
          <p:nvPr/>
        </p:nvCxnSpPr>
        <p:spPr>
          <a:xfrm>
            <a:off x="1204817" y="0"/>
            <a:ext cx="0" cy="6877341"/>
          </a:xfrm>
          <a:prstGeom prst="line">
            <a:avLst/>
          </a:prstGeom>
          <a:ln w="50800">
            <a:solidFill>
              <a:srgbClr val="648B4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95586" y="407382"/>
            <a:ext cx="4697120" cy="830997"/>
          </a:xfrm>
          <a:prstGeom prst="rect">
            <a:avLst/>
          </a:prstGeom>
          <a:noFill/>
        </p:spPr>
        <p:txBody>
          <a:bodyPr wrap="none" rtlCol="0">
            <a:spAutoFit/>
          </a:bodyPr>
          <a:lstStyle/>
          <a:p>
            <a:r>
              <a:rPr lang="en-US" sz="4800">
                <a:latin typeface="Bebas Neue" panose="020B0606020202050201" pitchFamily="34" charset="77"/>
                <a:ea typeface="Adobe Gothic Std B" panose="020B0800000000000000" pitchFamily="34" charset="-128"/>
              </a:rPr>
              <a:t>Shared responsibility</a:t>
            </a:r>
          </a:p>
        </p:txBody>
      </p:sp>
      <p:sp>
        <p:nvSpPr>
          <p:cNvPr id="10" name="Shape 202"/>
          <p:cNvSpPr/>
          <p:nvPr/>
        </p:nvSpPr>
        <p:spPr>
          <a:xfrm>
            <a:off x="2824641" y="1420809"/>
            <a:ext cx="9040256"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r>
              <a:rPr lang="en-US" sz="2800">
                <a:latin typeface="Oswald" pitchFamily="2" charset="77"/>
              </a:rPr>
              <a:t>Properly protect and support exposed facilities. </a:t>
            </a:r>
            <a:endParaRPr lang="en-US" sz="3200">
              <a:latin typeface="Oswald" pitchFamily="2" charset="77"/>
            </a:endParaRPr>
          </a:p>
        </p:txBody>
      </p:sp>
      <p:sp>
        <p:nvSpPr>
          <p:cNvPr id="11" name="Shape 202"/>
          <p:cNvSpPr/>
          <p:nvPr/>
        </p:nvSpPr>
        <p:spPr>
          <a:xfrm>
            <a:off x="2824642" y="2655585"/>
            <a:ext cx="7843358" cy="954107"/>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Immediately report all facility damages to the facility operator and OKIE811, regardless of who’s at fault.  </a:t>
            </a:r>
            <a:endParaRPr sz="2800">
              <a:latin typeface="Oswald" pitchFamily="2" charset="77"/>
            </a:endParaRPr>
          </a:p>
        </p:txBody>
      </p:sp>
      <p:sp>
        <p:nvSpPr>
          <p:cNvPr id="12" name="Shape 202"/>
          <p:cNvSpPr/>
          <p:nvPr/>
        </p:nvSpPr>
        <p:spPr>
          <a:xfrm>
            <a:off x="2824641" y="4280895"/>
            <a:ext cx="5910411" cy="52322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a:defRPr sz="1800">
                <a:solidFill>
                  <a:srgbClr val="000000"/>
                </a:solidFill>
              </a:defRPr>
            </a:pPr>
            <a:r>
              <a:rPr lang="en-US" sz="2800">
                <a:latin typeface="Oswald" pitchFamily="2" charset="77"/>
              </a:rPr>
              <a:t>And backfill the excavation with caution</a:t>
            </a:r>
            <a:r>
              <a:rPr lang="en-US" sz="1800"/>
              <a:t>.  </a:t>
            </a:r>
            <a:endParaRPr sz="2800">
              <a:latin typeface="Oswald" pitchFamily="2" charset="77"/>
            </a:endParaRPr>
          </a:p>
        </p:txBody>
      </p:sp>
      <p:sp>
        <p:nvSpPr>
          <p:cNvPr id="3" name="Oval 2">
            <a:extLst>
              <a:ext uri="{FF2B5EF4-FFF2-40B4-BE49-F238E27FC236}">
                <a16:creationId xmlns:a16="http://schemas.microsoft.com/office/drawing/2014/main" id="{936E3CAD-E5AA-FF4A-9363-DC60D15A70CA}"/>
              </a:ext>
            </a:extLst>
          </p:cNvPr>
          <p:cNvSpPr/>
          <p:nvPr/>
        </p:nvSpPr>
        <p:spPr>
          <a:xfrm>
            <a:off x="1978652" y="1420809"/>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4AA786-7B08-5F42-8C08-EA8836D989EC}"/>
              </a:ext>
            </a:extLst>
          </p:cNvPr>
          <p:cNvSpPr/>
          <p:nvPr/>
        </p:nvSpPr>
        <p:spPr>
          <a:xfrm>
            <a:off x="1995587" y="265558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9BCDD5-35B4-6D4C-8B89-AF4A84DC880D}"/>
              </a:ext>
            </a:extLst>
          </p:cNvPr>
          <p:cNvSpPr/>
          <p:nvPr/>
        </p:nvSpPr>
        <p:spPr>
          <a:xfrm>
            <a:off x="1978652" y="4202415"/>
            <a:ext cx="508000" cy="523220"/>
          </a:xfrm>
          <a:prstGeom prst="ellipse">
            <a:avLst/>
          </a:prstGeom>
          <a:solidFill>
            <a:srgbClr val="648B45"/>
          </a:solidFill>
          <a:ln>
            <a:solidFill>
              <a:srgbClr val="648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18FB501F-9FA5-694E-AFDC-3C2DED1CE4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120" y="1542756"/>
            <a:ext cx="264312" cy="264312"/>
          </a:xfrm>
          <a:prstGeom prst="rect">
            <a:avLst/>
          </a:prstGeom>
        </p:spPr>
      </p:pic>
      <p:pic>
        <p:nvPicPr>
          <p:cNvPr id="22" name="Graphic 21" descr="Checkmark">
            <a:extLst>
              <a:ext uri="{FF2B5EF4-FFF2-40B4-BE49-F238E27FC236}">
                <a16:creationId xmlns:a16="http://schemas.microsoft.com/office/drawing/2014/main" id="{25EA3F08-06B9-8A4C-9204-F8AB3C660B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4121" y="2785039"/>
            <a:ext cx="264312" cy="264312"/>
          </a:xfrm>
          <a:prstGeom prst="rect">
            <a:avLst/>
          </a:prstGeom>
        </p:spPr>
      </p:pic>
      <p:pic>
        <p:nvPicPr>
          <p:cNvPr id="23" name="Graphic 22" descr="Checkmark">
            <a:extLst>
              <a:ext uri="{FF2B5EF4-FFF2-40B4-BE49-F238E27FC236}">
                <a16:creationId xmlns:a16="http://schemas.microsoft.com/office/drawing/2014/main" id="{B92FCF1C-0476-8E4A-A12D-AA1C103441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4434" y="4331869"/>
            <a:ext cx="264312" cy="264312"/>
          </a:xfrm>
          <a:prstGeom prst="rect">
            <a:avLst/>
          </a:prstGeom>
        </p:spPr>
      </p:pic>
    </p:spTree>
    <p:extLst>
      <p:ext uri="{BB962C8B-B14F-4D97-AF65-F5344CB8AC3E}">
        <p14:creationId xmlns:p14="http://schemas.microsoft.com/office/powerpoint/2010/main" val="256543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3" grpId="0" animBg="1"/>
      <p:bldP spid="19"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e sign on a pole&#10;&#10;Description automatically generated with medium confidence">
            <a:extLst>
              <a:ext uri="{FF2B5EF4-FFF2-40B4-BE49-F238E27FC236}">
                <a16:creationId xmlns:a16="http://schemas.microsoft.com/office/drawing/2014/main" id="{F7922D34-F8B0-4724-9815-200B1A0AE48A}"/>
              </a:ext>
            </a:extLst>
          </p:cNvPr>
          <p:cNvPicPr>
            <a:picLocks noChangeAspect="1"/>
          </p:cNvPicPr>
          <p:nvPr/>
        </p:nvPicPr>
        <p:blipFill rotWithShape="1">
          <a:blip r:embed="rId2">
            <a:extLst>
              <a:ext uri="{28A0092B-C50C-407E-A947-70E740481C1C}">
                <a14:useLocalDpi xmlns:a14="http://schemas.microsoft.com/office/drawing/2010/main" val="0"/>
              </a:ext>
            </a:extLst>
          </a:blip>
          <a:srcRect t="1952"/>
          <a:stretch/>
        </p:blipFill>
        <p:spPr>
          <a:xfrm>
            <a:off x="0" y="-3"/>
            <a:ext cx="10088880" cy="6858001"/>
          </a:xfrm>
          <a:prstGeom prst="rect">
            <a:avLst/>
          </a:prstGeom>
        </p:spPr>
      </p:pic>
      <p:sp>
        <p:nvSpPr>
          <p:cNvPr id="8" name="TextBox 7">
            <a:extLst>
              <a:ext uri="{FF2B5EF4-FFF2-40B4-BE49-F238E27FC236}">
                <a16:creationId xmlns:a16="http://schemas.microsoft.com/office/drawing/2014/main" id="{D49BEA76-E0F5-4132-BAB4-FA1D7C9363A0}"/>
              </a:ext>
            </a:extLst>
          </p:cNvPr>
          <p:cNvSpPr txBox="1"/>
          <p:nvPr/>
        </p:nvSpPr>
        <p:spPr>
          <a:xfrm>
            <a:off x="0" y="0"/>
            <a:ext cx="12192000" cy="6858000"/>
          </a:xfrm>
          <a:prstGeom prst="rect">
            <a:avLst/>
          </a:prstGeom>
          <a:solidFill>
            <a:schemeClr val="bg1">
              <a:alpha val="70000"/>
            </a:schemeClr>
          </a:solidFill>
        </p:spPr>
        <p:txBody>
          <a:bodyPr wrap="square" rtlCol="0">
            <a:spAutoFit/>
          </a:bodyPr>
          <a:lstStyle/>
          <a:p>
            <a:endParaRPr lang="en-US" dirty="0"/>
          </a:p>
        </p:txBody>
      </p:sp>
      <p:sp>
        <p:nvSpPr>
          <p:cNvPr id="4" name="Title 1">
            <a:extLst>
              <a:ext uri="{FF2B5EF4-FFF2-40B4-BE49-F238E27FC236}">
                <a16:creationId xmlns:a16="http://schemas.microsoft.com/office/drawing/2014/main" id="{DF1631B8-D8E9-4F76-BBD4-A24ECC744049}"/>
              </a:ext>
            </a:extLst>
          </p:cNvPr>
          <p:cNvSpPr txBox="1">
            <a:spLocks/>
          </p:cNvSpPr>
          <p:nvPr/>
        </p:nvSpPr>
        <p:spPr>
          <a:xfrm>
            <a:off x="0" y="627564"/>
            <a:ext cx="100888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Damage Prevention is a Collaborative Effort</a:t>
            </a:r>
          </a:p>
        </p:txBody>
      </p:sp>
      <p:sp>
        <p:nvSpPr>
          <p:cNvPr id="16"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C13949-E996-49CF-BAF1-80418FFFA1BB}"/>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9254442" y="3061650"/>
            <a:ext cx="1462088" cy="734699"/>
          </a:xfrm>
          <a:prstGeom prst="rect">
            <a:avLst/>
          </a:prstGeom>
        </p:spPr>
      </p:pic>
      <p:graphicFrame>
        <p:nvGraphicFramePr>
          <p:cNvPr id="2" name="Content Placeholder 3">
            <a:extLst>
              <a:ext uri="{FF2B5EF4-FFF2-40B4-BE49-F238E27FC236}">
                <a16:creationId xmlns:a16="http://schemas.microsoft.com/office/drawing/2014/main" id="{1A049C0A-6954-4CDC-9869-57F7907E4036}"/>
              </a:ext>
            </a:extLst>
          </p:cNvPr>
          <p:cNvGraphicFramePr>
            <a:graphicFrameLocks/>
          </p:cNvGraphicFramePr>
          <p:nvPr>
            <p:extLst>
              <p:ext uri="{D42A27DB-BD31-4B8C-83A1-F6EECF244321}">
                <p14:modId xmlns:p14="http://schemas.microsoft.com/office/powerpoint/2010/main" val="281315719"/>
              </p:ext>
            </p:extLst>
          </p:nvPr>
        </p:nvGraphicFramePr>
        <p:xfrm>
          <a:off x="1136428" y="2222641"/>
          <a:ext cx="7151321" cy="416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293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9E22-E85A-417A-A400-6F3E2EB17BA4}"/>
              </a:ext>
            </a:extLst>
          </p:cNvPr>
          <p:cNvSpPr>
            <a:spLocks noGrp="1"/>
          </p:cNvSpPr>
          <p:nvPr>
            <p:ph type="ctrTitle"/>
          </p:nvPr>
        </p:nvSpPr>
        <p:spPr>
          <a:xfrm>
            <a:off x="1524000" y="1122363"/>
            <a:ext cx="9144000" cy="2387600"/>
          </a:xfrm>
        </p:spPr>
        <p:txBody>
          <a:bodyPr/>
          <a:lstStyle/>
          <a:p>
            <a:endParaRPr lang="en-US"/>
          </a:p>
        </p:txBody>
      </p:sp>
      <p:sp>
        <p:nvSpPr>
          <p:cNvPr id="3" name="Subtitle 2">
            <a:extLst>
              <a:ext uri="{FF2B5EF4-FFF2-40B4-BE49-F238E27FC236}">
                <a16:creationId xmlns:a16="http://schemas.microsoft.com/office/drawing/2014/main" id="{D8CF4C7D-4E6B-4AED-AB0C-FD3FE3CB61ED}"/>
              </a:ext>
            </a:extLst>
          </p:cNvPr>
          <p:cNvSpPr>
            <a:spLocks noGrp="1"/>
          </p:cNvSpPr>
          <p:nvPr>
            <p:ph type="subTitle" idx="1"/>
          </p:nvPr>
        </p:nvSpPr>
        <p:spPr>
          <a:xfrm>
            <a:off x="1524000" y="3602038"/>
            <a:ext cx="9144000" cy="1655762"/>
          </a:xfrm>
        </p:spPr>
        <p:txBody>
          <a:bodyPr/>
          <a:lstStyle/>
          <a:p>
            <a:endParaRPr lang="en-US"/>
          </a:p>
        </p:txBody>
      </p:sp>
      <p:sp>
        <p:nvSpPr>
          <p:cNvPr id="8" name="TextBox 7">
            <a:extLst>
              <a:ext uri="{FF2B5EF4-FFF2-40B4-BE49-F238E27FC236}">
                <a16:creationId xmlns:a16="http://schemas.microsoft.com/office/drawing/2014/main" id="{56B639C8-FA65-4AAB-9E6C-FBE87D63BCBE}"/>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16" name="Picture 15" descr="A close up of a sign&#10;&#10;Description automatically generated">
            <a:extLst>
              <a:ext uri="{FF2B5EF4-FFF2-40B4-BE49-F238E27FC236}">
                <a16:creationId xmlns:a16="http://schemas.microsoft.com/office/drawing/2014/main" id="{59970F61-2829-4B9E-8770-3FE7B57C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grpSp>
        <p:nvGrpSpPr>
          <p:cNvPr id="4" name="Group 3">
            <a:extLst>
              <a:ext uri="{FF2B5EF4-FFF2-40B4-BE49-F238E27FC236}">
                <a16:creationId xmlns:a16="http://schemas.microsoft.com/office/drawing/2014/main" id="{271926B1-B022-434B-B34D-D14E75B07ABB}"/>
              </a:ext>
            </a:extLst>
          </p:cNvPr>
          <p:cNvGrpSpPr/>
          <p:nvPr/>
        </p:nvGrpSpPr>
        <p:grpSpPr>
          <a:xfrm>
            <a:off x="-155276" y="-1359094"/>
            <a:ext cx="12786197" cy="8726052"/>
            <a:chOff x="-155276" y="-1359094"/>
            <a:chExt cx="12786197" cy="8726052"/>
          </a:xfrm>
        </p:grpSpPr>
        <p:pic>
          <p:nvPicPr>
            <p:cNvPr id="5" name="Picture 4">
              <a:extLst>
                <a:ext uri="{FF2B5EF4-FFF2-40B4-BE49-F238E27FC236}">
                  <a16:creationId xmlns:a16="http://schemas.microsoft.com/office/drawing/2014/main" id="{2B71C6CC-6440-456B-8DFC-83EEA65C0C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276" y="-1359094"/>
              <a:ext cx="12786197" cy="8726052"/>
            </a:xfrm>
            <a:prstGeom prst="rect">
              <a:avLst/>
            </a:prstGeom>
          </p:spPr>
        </p:pic>
        <p:sp>
          <p:nvSpPr>
            <p:cNvPr id="42" name="TextBox 41">
              <a:extLst>
                <a:ext uri="{FF2B5EF4-FFF2-40B4-BE49-F238E27FC236}">
                  <a16:creationId xmlns:a16="http://schemas.microsoft.com/office/drawing/2014/main" id="{B4E87012-F392-4010-9B05-4222686CAF1C}"/>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43" name="Picture 42" descr="A close up of a sign&#10;&#10;Description automatically generated">
              <a:extLst>
                <a:ext uri="{FF2B5EF4-FFF2-40B4-BE49-F238E27FC236}">
                  <a16:creationId xmlns:a16="http://schemas.microsoft.com/office/drawing/2014/main" id="{614B9E2E-07E0-4ECB-920B-76C6F0DF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grpSp>
      <p:pic>
        <p:nvPicPr>
          <p:cNvPr id="21" name="Picture 20">
            <a:extLst>
              <a:ext uri="{FF2B5EF4-FFF2-40B4-BE49-F238E27FC236}">
                <a16:creationId xmlns:a16="http://schemas.microsoft.com/office/drawing/2014/main" id="{70B43C38-8C69-4CF8-99EF-C87EF552D0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656" y="-1359094"/>
            <a:ext cx="12786197" cy="8726051"/>
          </a:xfrm>
          <a:prstGeom prst="rect">
            <a:avLst/>
          </a:prstGeom>
        </p:spPr>
      </p:pic>
      <p:sp>
        <p:nvSpPr>
          <p:cNvPr id="22" name="TextBox 21">
            <a:extLst>
              <a:ext uri="{FF2B5EF4-FFF2-40B4-BE49-F238E27FC236}">
                <a16:creationId xmlns:a16="http://schemas.microsoft.com/office/drawing/2014/main" id="{8A82A724-641E-4918-B418-F6BE0FF9DCBE}"/>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23" name="Picture 22" descr="A close up of a sign&#10;&#10;Description automatically generated">
            <a:extLst>
              <a:ext uri="{FF2B5EF4-FFF2-40B4-BE49-F238E27FC236}">
                <a16:creationId xmlns:a16="http://schemas.microsoft.com/office/drawing/2014/main" id="{FB462611-2AC7-4F8A-8073-B9A5953C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sp>
        <p:nvSpPr>
          <p:cNvPr id="24" name="Rectangle: Rounded Corners 23">
            <a:extLst>
              <a:ext uri="{FF2B5EF4-FFF2-40B4-BE49-F238E27FC236}">
                <a16:creationId xmlns:a16="http://schemas.microsoft.com/office/drawing/2014/main" id="{D1CE4821-CE35-4458-A743-98DB4284C75E}"/>
              </a:ext>
              <a:ext uri="{C183D7F6-B498-43B3-948B-1728B52AA6E4}">
                <adec:decorative xmlns:adec="http://schemas.microsoft.com/office/drawing/2017/decorative" val="0"/>
              </a:ext>
            </a:extLst>
          </p:cNvPr>
          <p:cNvSpPr/>
          <p:nvPr/>
        </p:nvSpPr>
        <p:spPr>
          <a:xfrm>
            <a:off x="985608" y="2110759"/>
            <a:ext cx="2798619" cy="415637"/>
          </a:xfrm>
          <a:prstGeom prst="roundRect">
            <a:avLst/>
          </a:prstGeom>
          <a:solidFill>
            <a:srgbClr val="FF99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Telecommunications</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6097C02-C3E6-43E6-9BC6-8D144E9F49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276" y="-1351474"/>
            <a:ext cx="12786197" cy="8726052"/>
          </a:xfrm>
          <a:prstGeom prst="rect">
            <a:avLst/>
          </a:prstGeom>
        </p:spPr>
      </p:pic>
      <p:sp>
        <p:nvSpPr>
          <p:cNvPr id="30" name="TextBox 29">
            <a:extLst>
              <a:ext uri="{FF2B5EF4-FFF2-40B4-BE49-F238E27FC236}">
                <a16:creationId xmlns:a16="http://schemas.microsoft.com/office/drawing/2014/main" id="{CBAC8193-991D-46D8-B02D-B884BD95D082}"/>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31" name="Picture 30" descr="A close up of a sign&#10;&#10;Description automatically generated">
            <a:extLst>
              <a:ext uri="{FF2B5EF4-FFF2-40B4-BE49-F238E27FC236}">
                <a16:creationId xmlns:a16="http://schemas.microsoft.com/office/drawing/2014/main" id="{57EE4DD2-841F-41A6-BCE5-3345E5B97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sp>
        <p:nvSpPr>
          <p:cNvPr id="32" name="Rectangle: Rounded Corners 31">
            <a:extLst>
              <a:ext uri="{FF2B5EF4-FFF2-40B4-BE49-F238E27FC236}">
                <a16:creationId xmlns:a16="http://schemas.microsoft.com/office/drawing/2014/main" id="{C9CD48D3-26C1-4082-861E-9969918AE130}"/>
              </a:ext>
            </a:extLst>
          </p:cNvPr>
          <p:cNvSpPr/>
          <p:nvPr/>
        </p:nvSpPr>
        <p:spPr>
          <a:xfrm>
            <a:off x="985608" y="2675107"/>
            <a:ext cx="2798619" cy="415637"/>
          </a:xfrm>
          <a:prstGeom prst="roundRect">
            <a:avLst/>
          </a:prstGeom>
          <a:solidFill>
            <a:srgbClr val="FFFF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Pipeline</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5B90B850-D683-4C45-9948-FE93FC0F7C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5276" y="-1359094"/>
            <a:ext cx="12786197" cy="8726052"/>
          </a:xfrm>
          <a:prstGeom prst="rect">
            <a:avLst/>
          </a:prstGeom>
        </p:spPr>
      </p:pic>
      <p:sp>
        <p:nvSpPr>
          <p:cNvPr id="34" name="TextBox 33">
            <a:extLst>
              <a:ext uri="{FF2B5EF4-FFF2-40B4-BE49-F238E27FC236}">
                <a16:creationId xmlns:a16="http://schemas.microsoft.com/office/drawing/2014/main" id="{20CA18E8-941B-4289-AC6A-7CC55E48B508}"/>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35" name="Picture 34" descr="A close up of a sign&#10;&#10;Description automatically generated">
            <a:extLst>
              <a:ext uri="{FF2B5EF4-FFF2-40B4-BE49-F238E27FC236}">
                <a16:creationId xmlns:a16="http://schemas.microsoft.com/office/drawing/2014/main" id="{722D37A9-2273-413E-A535-289E53325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sp>
        <p:nvSpPr>
          <p:cNvPr id="36" name="Rectangle: Rounded Corners 35">
            <a:extLst>
              <a:ext uri="{FF2B5EF4-FFF2-40B4-BE49-F238E27FC236}">
                <a16:creationId xmlns:a16="http://schemas.microsoft.com/office/drawing/2014/main" id="{1EBCBC39-618D-4964-9E91-3118D68F35E8}"/>
              </a:ext>
            </a:extLst>
          </p:cNvPr>
          <p:cNvSpPr/>
          <p:nvPr/>
        </p:nvSpPr>
        <p:spPr>
          <a:xfrm>
            <a:off x="985608" y="3243037"/>
            <a:ext cx="2798619" cy="415637"/>
          </a:xfrm>
          <a:prstGeom prst="roundRect">
            <a:avLst/>
          </a:prstGeom>
          <a:solidFill>
            <a:srgbClr val="CC00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Electric</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59666831-8347-42A5-BC47-111AE06903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5276" y="-1359094"/>
            <a:ext cx="12786197" cy="8726052"/>
          </a:xfrm>
          <a:prstGeom prst="rect">
            <a:avLst/>
          </a:prstGeom>
        </p:spPr>
      </p:pic>
      <p:sp>
        <p:nvSpPr>
          <p:cNvPr id="38" name="TextBox 37">
            <a:extLst>
              <a:ext uri="{FF2B5EF4-FFF2-40B4-BE49-F238E27FC236}">
                <a16:creationId xmlns:a16="http://schemas.microsoft.com/office/drawing/2014/main" id="{E967F925-F172-42A9-8D92-4A978AC9DDD9}"/>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39" name="Picture 38" descr="A close up of a sign&#10;&#10;Description automatically generated">
            <a:extLst>
              <a:ext uri="{FF2B5EF4-FFF2-40B4-BE49-F238E27FC236}">
                <a16:creationId xmlns:a16="http://schemas.microsoft.com/office/drawing/2014/main" id="{129678FC-0064-44C3-B37E-9A2574D25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sp>
        <p:nvSpPr>
          <p:cNvPr id="40" name="Rectangle: Rounded Corners 39">
            <a:extLst>
              <a:ext uri="{FF2B5EF4-FFF2-40B4-BE49-F238E27FC236}">
                <a16:creationId xmlns:a16="http://schemas.microsoft.com/office/drawing/2014/main" id="{495A3E01-170D-458E-A19B-7A5DC3A01422}"/>
              </a:ext>
            </a:extLst>
          </p:cNvPr>
          <p:cNvSpPr/>
          <p:nvPr/>
        </p:nvSpPr>
        <p:spPr>
          <a:xfrm>
            <a:off x="957033" y="3810967"/>
            <a:ext cx="2798619" cy="415637"/>
          </a:xfrm>
          <a:prstGeom prst="roundRect">
            <a:avLst/>
          </a:prstGeom>
          <a:solidFill>
            <a:srgbClr val="0066FF"/>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Rural Water</a:t>
            </a:r>
          </a:p>
        </p:txBody>
      </p:sp>
      <p:pic>
        <p:nvPicPr>
          <p:cNvPr id="45" name="Picture 44" descr="A close up of a sign&#10;&#10;Description automatically generated">
            <a:extLst>
              <a:ext uri="{FF2B5EF4-FFF2-40B4-BE49-F238E27FC236}">
                <a16:creationId xmlns:a16="http://schemas.microsoft.com/office/drawing/2014/main" id="{E09D8971-0067-49BD-875F-E30D2CB97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pic>
        <p:nvPicPr>
          <p:cNvPr id="49" name="Picture 48" descr="A close up of a sign&#10;&#10;Description automatically generated">
            <a:extLst>
              <a:ext uri="{FF2B5EF4-FFF2-40B4-BE49-F238E27FC236}">
                <a16:creationId xmlns:a16="http://schemas.microsoft.com/office/drawing/2014/main" id="{158F15E6-3BA3-4947-99E0-58318D599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pic>
        <p:nvPicPr>
          <p:cNvPr id="53" name="Picture 52" descr="A close up of a sign&#10;&#10;Description automatically generated">
            <a:extLst>
              <a:ext uri="{FF2B5EF4-FFF2-40B4-BE49-F238E27FC236}">
                <a16:creationId xmlns:a16="http://schemas.microsoft.com/office/drawing/2014/main" id="{1A67FFC1-213B-44FB-939F-BB058A021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5942"/>
            <a:ext cx="2622372" cy="1311186"/>
          </a:xfrm>
          <a:prstGeom prst="rect">
            <a:avLst/>
          </a:prstGeom>
        </p:spPr>
      </p:pic>
      <p:pic>
        <p:nvPicPr>
          <p:cNvPr id="70" name="Picture 69">
            <a:extLst>
              <a:ext uri="{FF2B5EF4-FFF2-40B4-BE49-F238E27FC236}">
                <a16:creationId xmlns:a16="http://schemas.microsoft.com/office/drawing/2014/main" id="{0F5F03C1-E273-423F-B943-9A2BC1081BD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9986" y="-1355622"/>
            <a:ext cx="12786196" cy="8726051"/>
          </a:xfrm>
          <a:prstGeom prst="rect">
            <a:avLst/>
          </a:prstGeom>
        </p:spPr>
      </p:pic>
      <p:sp>
        <p:nvSpPr>
          <p:cNvPr id="71" name="Rectangle: Rounded Corners 70">
            <a:extLst>
              <a:ext uri="{FF2B5EF4-FFF2-40B4-BE49-F238E27FC236}">
                <a16:creationId xmlns:a16="http://schemas.microsoft.com/office/drawing/2014/main" id="{F4645406-0A13-4DC1-A976-9950E04131F6}"/>
              </a:ext>
            </a:extLst>
          </p:cNvPr>
          <p:cNvSpPr/>
          <p:nvPr/>
        </p:nvSpPr>
        <p:spPr>
          <a:xfrm>
            <a:off x="960208" y="4455127"/>
            <a:ext cx="2798619" cy="415637"/>
          </a:xfrm>
          <a:prstGeom prst="roundRect">
            <a:avLst/>
          </a:prstGeom>
          <a:solidFill>
            <a:srgbClr val="660066"/>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Municipalities</a:t>
            </a:r>
          </a:p>
        </p:txBody>
      </p:sp>
      <p:sp>
        <p:nvSpPr>
          <p:cNvPr id="72" name="TextBox 71">
            <a:extLst>
              <a:ext uri="{FF2B5EF4-FFF2-40B4-BE49-F238E27FC236}">
                <a16:creationId xmlns:a16="http://schemas.microsoft.com/office/drawing/2014/main" id="{B325F9F2-EE3B-41DC-91E3-7371DBD073B0}"/>
              </a:ext>
            </a:extLst>
          </p:cNvPr>
          <p:cNvSpPr txBox="1"/>
          <p:nvPr/>
        </p:nvSpPr>
        <p:spPr>
          <a:xfrm>
            <a:off x="2740098" y="100680"/>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73" name="Picture 72" descr="A close up of a sign&#10;&#10;Description automatically generated">
            <a:extLst>
              <a:ext uri="{FF2B5EF4-FFF2-40B4-BE49-F238E27FC236}">
                <a16:creationId xmlns:a16="http://schemas.microsoft.com/office/drawing/2014/main" id="{794823B6-7421-48AA-B757-CA2AC53E4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776" y="5567212"/>
            <a:ext cx="2622372" cy="1311186"/>
          </a:xfrm>
          <a:prstGeom prst="rect">
            <a:avLst/>
          </a:prstGeom>
        </p:spPr>
      </p:pic>
      <p:pic>
        <p:nvPicPr>
          <p:cNvPr id="82" name="Picture 81">
            <a:extLst>
              <a:ext uri="{FF2B5EF4-FFF2-40B4-BE49-F238E27FC236}">
                <a16:creationId xmlns:a16="http://schemas.microsoft.com/office/drawing/2014/main" id="{ABBCB130-0B0B-41BB-9538-7FE33375EF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2736" y="-1356554"/>
            <a:ext cx="12786197" cy="8726052"/>
          </a:xfrm>
          <a:prstGeom prst="rect">
            <a:avLst/>
          </a:prstGeom>
        </p:spPr>
      </p:pic>
      <p:sp>
        <p:nvSpPr>
          <p:cNvPr id="83" name="Rectangle: Rounded Corners 82">
            <a:extLst>
              <a:ext uri="{FF2B5EF4-FFF2-40B4-BE49-F238E27FC236}">
                <a16:creationId xmlns:a16="http://schemas.microsoft.com/office/drawing/2014/main" id="{94F3C353-5696-495E-A20C-A7105865943B}"/>
              </a:ext>
            </a:extLst>
          </p:cNvPr>
          <p:cNvSpPr/>
          <p:nvPr/>
        </p:nvSpPr>
        <p:spPr>
          <a:xfrm>
            <a:off x="934473" y="5105857"/>
            <a:ext cx="2798619" cy="415637"/>
          </a:xfrm>
          <a:prstGeom prst="roundRect">
            <a:avLst/>
          </a:prstGeom>
          <a:solidFill>
            <a:schemeClr val="accent5">
              <a:lumMod val="5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Other</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2C6FA001-BC36-4759-8942-75D0973AB354}"/>
              </a:ext>
            </a:extLst>
          </p:cNvPr>
          <p:cNvSpPr txBox="1"/>
          <p:nvPr/>
        </p:nvSpPr>
        <p:spPr>
          <a:xfrm>
            <a:off x="2739763" y="97795"/>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85" name="Picture 84" descr="A close up of a sign&#10;&#10;Description automatically generated">
            <a:extLst>
              <a:ext uri="{FF2B5EF4-FFF2-40B4-BE49-F238E27FC236}">
                <a16:creationId xmlns:a16="http://schemas.microsoft.com/office/drawing/2014/main" id="{1612E9C1-384D-4A05-8249-83B02C90F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141" y="5564327"/>
            <a:ext cx="2622372" cy="1311186"/>
          </a:xfrm>
          <a:prstGeom prst="rect">
            <a:avLst/>
          </a:prstGeom>
        </p:spPr>
      </p:pic>
      <p:pic>
        <p:nvPicPr>
          <p:cNvPr id="86" name="Picture 85">
            <a:extLst>
              <a:ext uri="{FF2B5EF4-FFF2-40B4-BE49-F238E27FC236}">
                <a16:creationId xmlns:a16="http://schemas.microsoft.com/office/drawing/2014/main" id="{13BD8DCB-A959-4403-96D3-49F8625B04E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5485" y="-1354544"/>
            <a:ext cx="12786197" cy="8726052"/>
          </a:xfrm>
          <a:prstGeom prst="rect">
            <a:avLst/>
          </a:prstGeom>
        </p:spPr>
      </p:pic>
      <p:sp>
        <p:nvSpPr>
          <p:cNvPr id="87" name="TextBox 86">
            <a:extLst>
              <a:ext uri="{FF2B5EF4-FFF2-40B4-BE49-F238E27FC236}">
                <a16:creationId xmlns:a16="http://schemas.microsoft.com/office/drawing/2014/main" id="{63E03BC4-92A3-4D63-AEA8-97215D432ACD}"/>
              </a:ext>
            </a:extLst>
          </p:cNvPr>
          <p:cNvSpPr txBox="1"/>
          <p:nvPr/>
        </p:nvSpPr>
        <p:spPr>
          <a:xfrm>
            <a:off x="2744843" y="104162"/>
            <a:ext cx="8154100"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glow rad="63500">
                    <a:srgbClr val="70AD47">
                      <a:satMod val="175000"/>
                      <a:alpha val="40000"/>
                    </a:srgbClr>
                  </a:glow>
                </a:effectLst>
                <a:uLnTx/>
                <a:uFillTx/>
                <a:latin typeface="Calibri" panose="020F0502020204030204"/>
                <a:ea typeface="+mn-ea"/>
                <a:cs typeface="+mn-cs"/>
              </a:rPr>
              <a:t>Underground Assets Registered with OKIE811</a:t>
            </a:r>
          </a:p>
        </p:txBody>
      </p:sp>
      <p:pic>
        <p:nvPicPr>
          <p:cNvPr id="88" name="Picture 87">
            <a:extLst>
              <a:ext uri="{FF2B5EF4-FFF2-40B4-BE49-F238E27FC236}">
                <a16:creationId xmlns:a16="http://schemas.microsoft.com/office/drawing/2014/main" id="{891D4C76-A483-4162-99DC-68D8AF1C6D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194776" y="5564327"/>
            <a:ext cx="2612128" cy="1311186"/>
          </a:xfrm>
          <a:prstGeom prst="rect">
            <a:avLst/>
          </a:prstGeom>
        </p:spPr>
      </p:pic>
      <p:sp>
        <p:nvSpPr>
          <p:cNvPr id="89" name="Rectangle: Rounded Corners 88">
            <a:extLst>
              <a:ext uri="{FF2B5EF4-FFF2-40B4-BE49-F238E27FC236}">
                <a16:creationId xmlns:a16="http://schemas.microsoft.com/office/drawing/2014/main" id="{09C6E043-C4FE-45D3-8910-754EBEB2DAB9}"/>
              </a:ext>
              <a:ext uri="{C183D7F6-B498-43B3-948B-1728B52AA6E4}">
                <adec:decorative xmlns:adec="http://schemas.microsoft.com/office/drawing/2017/decorative" val="0"/>
              </a:ext>
            </a:extLst>
          </p:cNvPr>
          <p:cNvSpPr/>
          <p:nvPr/>
        </p:nvSpPr>
        <p:spPr>
          <a:xfrm>
            <a:off x="1138008" y="2244109"/>
            <a:ext cx="2798619" cy="415637"/>
          </a:xfrm>
          <a:prstGeom prst="roundRect">
            <a:avLst/>
          </a:prstGeom>
          <a:solidFill>
            <a:srgbClr val="FF99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Telecommunications</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AD909CD3-D580-4656-887A-9C12BDA311DA}"/>
              </a:ext>
            </a:extLst>
          </p:cNvPr>
          <p:cNvSpPr/>
          <p:nvPr/>
        </p:nvSpPr>
        <p:spPr>
          <a:xfrm>
            <a:off x="1138008" y="2932282"/>
            <a:ext cx="2798619" cy="415637"/>
          </a:xfrm>
          <a:prstGeom prst="roundRect">
            <a:avLst/>
          </a:prstGeom>
          <a:solidFill>
            <a:srgbClr val="FFFF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Pipeline</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91" name="Rectangle: Rounded Corners 90">
            <a:extLst>
              <a:ext uri="{FF2B5EF4-FFF2-40B4-BE49-F238E27FC236}">
                <a16:creationId xmlns:a16="http://schemas.microsoft.com/office/drawing/2014/main" id="{0C901350-4CC0-46D7-A26F-32D284144327}"/>
              </a:ext>
            </a:extLst>
          </p:cNvPr>
          <p:cNvSpPr/>
          <p:nvPr/>
        </p:nvSpPr>
        <p:spPr>
          <a:xfrm>
            <a:off x="1138008" y="3614512"/>
            <a:ext cx="2798619" cy="415637"/>
          </a:xfrm>
          <a:prstGeom prst="roundRect">
            <a:avLst/>
          </a:prstGeom>
          <a:solidFill>
            <a:srgbClr val="CC0000"/>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Electric</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675E88B2-DC42-4F6D-A510-A6491C7635FF}"/>
              </a:ext>
            </a:extLst>
          </p:cNvPr>
          <p:cNvSpPr/>
          <p:nvPr/>
        </p:nvSpPr>
        <p:spPr>
          <a:xfrm>
            <a:off x="1138008" y="4315792"/>
            <a:ext cx="2798619" cy="415637"/>
          </a:xfrm>
          <a:prstGeom prst="roundRect">
            <a:avLst/>
          </a:prstGeom>
          <a:solidFill>
            <a:srgbClr val="0066FF"/>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Rural Water</a:t>
            </a:r>
          </a:p>
        </p:txBody>
      </p:sp>
      <p:sp>
        <p:nvSpPr>
          <p:cNvPr id="93" name="Rectangle: Rounded Corners 92">
            <a:extLst>
              <a:ext uri="{FF2B5EF4-FFF2-40B4-BE49-F238E27FC236}">
                <a16:creationId xmlns:a16="http://schemas.microsoft.com/office/drawing/2014/main" id="{BFE70079-1BF2-4B2C-952E-3393423EF26F}"/>
              </a:ext>
            </a:extLst>
          </p:cNvPr>
          <p:cNvSpPr/>
          <p:nvPr/>
        </p:nvSpPr>
        <p:spPr>
          <a:xfrm>
            <a:off x="1138008" y="5718342"/>
            <a:ext cx="2798619" cy="415637"/>
          </a:xfrm>
          <a:prstGeom prst="roundRect">
            <a:avLst/>
          </a:prstGeom>
          <a:solidFill>
            <a:schemeClr val="accent5">
              <a:lumMod val="50000"/>
            </a:schemeClr>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Other</a:t>
            </a:r>
            <a:endParaRPr kumimoji="0" lang="en-US" sz="18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94" name="Rectangle: Rounded Corners 93">
            <a:extLst>
              <a:ext uri="{FF2B5EF4-FFF2-40B4-BE49-F238E27FC236}">
                <a16:creationId xmlns:a16="http://schemas.microsoft.com/office/drawing/2014/main" id="{4C068BA6-94DF-4DEF-8EEF-837FC4D6BDE6}"/>
              </a:ext>
            </a:extLst>
          </p:cNvPr>
          <p:cNvSpPr/>
          <p:nvPr/>
        </p:nvSpPr>
        <p:spPr>
          <a:xfrm>
            <a:off x="1138008" y="5039327"/>
            <a:ext cx="2798619" cy="415637"/>
          </a:xfrm>
          <a:prstGeom prst="roundRect">
            <a:avLst/>
          </a:prstGeom>
          <a:solidFill>
            <a:srgbClr val="660066"/>
          </a:solid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glow rad="63500">
                    <a:prstClr val="white">
                      <a:alpha val="40000"/>
                    </a:prstClr>
                  </a:glow>
                  <a:outerShdw blurRad="60007" dist="200025" dir="15000000" sy="30000" kx="-1800000" algn="bl" rotWithShape="0">
                    <a:prstClr val="black">
                      <a:alpha val="32000"/>
                    </a:prstClr>
                  </a:outerShdw>
                </a:effectLst>
                <a:uLnTx/>
                <a:uFillTx/>
                <a:latin typeface="Calibri" panose="020F0502020204030204"/>
                <a:ea typeface="+mn-ea"/>
                <a:cs typeface="+mn-cs"/>
              </a:rPr>
              <a:t>Municipalities</a:t>
            </a:r>
          </a:p>
        </p:txBody>
      </p:sp>
    </p:spTree>
    <p:extLst>
      <p:ext uri="{BB962C8B-B14F-4D97-AF65-F5344CB8AC3E}">
        <p14:creationId xmlns:p14="http://schemas.microsoft.com/office/powerpoint/2010/main" val="2313932599"/>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par>
                                <p:cTn id="15" presetID="10" presetClass="entr" presetSubtype="0" fill="hold" nodeType="withEffect">
                                  <p:stCondLst>
                                    <p:cond delay="10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childTnLst>
                          </p:cTn>
                        </p:par>
                        <p:par>
                          <p:cTn id="21" fill="hold">
                            <p:stCondLst>
                              <p:cond delay="4000"/>
                            </p:stCondLst>
                            <p:childTnLst>
                              <p:par>
                                <p:cTn id="22" presetID="10" presetClass="exit" presetSubtype="0" fill="hold" nodeType="afterEffect">
                                  <p:stCondLst>
                                    <p:cond delay="1000"/>
                                  </p:stCondLst>
                                  <p:childTnLst>
                                    <p:animEffect transition="out" filter="fade">
                                      <p:cBhvr>
                                        <p:cTn id="23" dur="1000"/>
                                        <p:tgtEl>
                                          <p:spTgt spid="21"/>
                                        </p:tgtEl>
                                      </p:cBhvr>
                                    </p:animEffect>
                                    <p:set>
                                      <p:cBhvr>
                                        <p:cTn id="24" dur="1" fill="hold">
                                          <p:stCondLst>
                                            <p:cond delay="999"/>
                                          </p:stCondLst>
                                        </p:cTn>
                                        <p:tgtEl>
                                          <p:spTgt spid="21"/>
                                        </p:tgtEl>
                                        <p:attrNameLst>
                                          <p:attrName>style.visibility</p:attrName>
                                        </p:attrNameLst>
                                      </p:cBhvr>
                                      <p:to>
                                        <p:strVal val="hidden"/>
                                      </p:to>
                                    </p:set>
                                  </p:childTnLst>
                                </p:cTn>
                              </p:par>
                              <p:par>
                                <p:cTn id="25" presetID="10" presetClass="exit" presetSubtype="0" fill="hold" grpId="1" nodeType="withEffect">
                                  <p:stCondLst>
                                    <p:cond delay="1000"/>
                                  </p:stCondLst>
                                  <p:childTnLst>
                                    <p:animEffect transition="out" filter="fade">
                                      <p:cBhvr>
                                        <p:cTn id="26" dur="1000"/>
                                        <p:tgtEl>
                                          <p:spTgt spid="24"/>
                                        </p:tgtEl>
                                      </p:cBhvr>
                                    </p:animEffect>
                                    <p:set>
                                      <p:cBhvr>
                                        <p:cTn id="27" dur="1" fill="hold">
                                          <p:stCondLst>
                                            <p:cond delay="999"/>
                                          </p:stCondLst>
                                        </p:cTn>
                                        <p:tgtEl>
                                          <p:spTgt spid="24"/>
                                        </p:tgtEl>
                                        <p:attrNameLst>
                                          <p:attrName>style.visibility</p:attrName>
                                        </p:attrNameLst>
                                      </p:cBhvr>
                                      <p:to>
                                        <p:strVal val="hidden"/>
                                      </p:to>
                                    </p:set>
                                  </p:childTnLst>
                                </p:cTn>
                              </p:par>
                              <p:par>
                                <p:cTn id="28" presetID="10" presetClass="exit" presetSubtype="0" fill="hold" grpId="1" nodeType="withEffect">
                                  <p:stCondLst>
                                    <p:cond delay="10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par>
                                <p:cTn id="31" presetID="10" presetClass="exit" presetSubtype="0" fill="hold" nodeType="withEffect">
                                  <p:stCondLst>
                                    <p:cond delay="1000"/>
                                  </p:stCondLst>
                                  <p:childTnLst>
                                    <p:animEffect transition="out" filter="fade">
                                      <p:cBhvr>
                                        <p:cTn id="32" dur="1000"/>
                                        <p:tgtEl>
                                          <p:spTgt spid="23"/>
                                        </p:tgtEl>
                                      </p:cBhvr>
                                    </p:animEffect>
                                    <p:set>
                                      <p:cBhvr>
                                        <p:cTn id="33" dur="1" fill="hold">
                                          <p:stCondLst>
                                            <p:cond delay="999"/>
                                          </p:stCondLst>
                                        </p:cTn>
                                        <p:tgtEl>
                                          <p:spTgt spid="23"/>
                                        </p:tgtEl>
                                        <p:attrNameLst>
                                          <p:attrName>style.visibility</p:attrName>
                                        </p:attrNameLst>
                                      </p:cBhvr>
                                      <p:to>
                                        <p:strVal val="hidden"/>
                                      </p:to>
                                    </p:set>
                                  </p:childTnLst>
                                </p:cTn>
                              </p:par>
                            </p:childTnLst>
                          </p:cTn>
                        </p:par>
                        <p:par>
                          <p:cTn id="34" fill="hold">
                            <p:stCondLst>
                              <p:cond delay="6000"/>
                            </p:stCondLst>
                            <p:childTnLst>
                              <p:par>
                                <p:cTn id="35" presetID="10" presetClass="entr" presetSubtype="0" fill="hold" grpId="0" nodeType="afterEffect">
                                  <p:stCondLst>
                                    <p:cond delay="10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par>
                                <p:cTn id="38" presetID="10" presetClass="entr" presetSubtype="0" fill="hold" nodeType="withEffect">
                                  <p:stCondLst>
                                    <p:cond delay="10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childTnLst>
                                </p:cTn>
                              </p:par>
                              <p:par>
                                <p:cTn id="44" presetID="10" presetClass="entr" presetSubtype="0" fill="hold" nodeType="withEffect">
                                  <p:stCondLst>
                                    <p:cond delay="10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par>
                          <p:cTn id="47" fill="hold">
                            <p:stCondLst>
                              <p:cond delay="8000"/>
                            </p:stCondLst>
                            <p:childTnLst>
                              <p:par>
                                <p:cTn id="48" presetID="10" presetClass="exit" presetSubtype="0" fill="hold" grpId="1" nodeType="afterEffect">
                                  <p:stCondLst>
                                    <p:cond delay="1000"/>
                                  </p:stCondLst>
                                  <p:childTnLst>
                                    <p:animEffect transition="out" filter="fade">
                                      <p:cBhvr>
                                        <p:cTn id="49" dur="1000"/>
                                        <p:tgtEl>
                                          <p:spTgt spid="30"/>
                                        </p:tgtEl>
                                      </p:cBhvr>
                                    </p:animEffect>
                                    <p:set>
                                      <p:cBhvr>
                                        <p:cTn id="50" dur="1" fill="hold">
                                          <p:stCondLst>
                                            <p:cond delay="999"/>
                                          </p:stCondLst>
                                        </p:cTn>
                                        <p:tgtEl>
                                          <p:spTgt spid="30"/>
                                        </p:tgtEl>
                                        <p:attrNameLst>
                                          <p:attrName>style.visibility</p:attrName>
                                        </p:attrNameLst>
                                      </p:cBhvr>
                                      <p:to>
                                        <p:strVal val="hidden"/>
                                      </p:to>
                                    </p:set>
                                  </p:childTnLst>
                                </p:cTn>
                              </p:par>
                              <p:par>
                                <p:cTn id="51" presetID="10" presetClass="exit" presetSubtype="0" fill="hold" nodeType="withEffect">
                                  <p:stCondLst>
                                    <p:cond delay="1000"/>
                                  </p:stCondLst>
                                  <p:childTnLst>
                                    <p:animEffect transition="out" filter="fade">
                                      <p:cBhvr>
                                        <p:cTn id="52" dur="1000"/>
                                        <p:tgtEl>
                                          <p:spTgt spid="31"/>
                                        </p:tgtEl>
                                      </p:cBhvr>
                                    </p:animEffect>
                                    <p:set>
                                      <p:cBhvr>
                                        <p:cTn id="53" dur="1" fill="hold">
                                          <p:stCondLst>
                                            <p:cond delay="999"/>
                                          </p:stCondLst>
                                        </p:cTn>
                                        <p:tgtEl>
                                          <p:spTgt spid="31"/>
                                        </p:tgtEl>
                                        <p:attrNameLst>
                                          <p:attrName>style.visibility</p:attrName>
                                        </p:attrNameLst>
                                      </p:cBhvr>
                                      <p:to>
                                        <p:strVal val="hidden"/>
                                      </p:to>
                                    </p:set>
                                  </p:childTnLst>
                                </p:cTn>
                              </p:par>
                              <p:par>
                                <p:cTn id="54" presetID="10" presetClass="exit" presetSubtype="0" fill="hold" grpId="1" nodeType="withEffect">
                                  <p:stCondLst>
                                    <p:cond delay="1000"/>
                                  </p:stCondLst>
                                  <p:childTnLst>
                                    <p:animEffect transition="out" filter="fade">
                                      <p:cBhvr>
                                        <p:cTn id="55" dur="1000"/>
                                        <p:tgtEl>
                                          <p:spTgt spid="32"/>
                                        </p:tgtEl>
                                      </p:cBhvr>
                                    </p:animEffect>
                                    <p:set>
                                      <p:cBhvr>
                                        <p:cTn id="56" dur="1" fill="hold">
                                          <p:stCondLst>
                                            <p:cond delay="999"/>
                                          </p:stCondLst>
                                        </p:cTn>
                                        <p:tgtEl>
                                          <p:spTgt spid="32"/>
                                        </p:tgtEl>
                                        <p:attrNameLst>
                                          <p:attrName>style.visibility</p:attrName>
                                        </p:attrNameLst>
                                      </p:cBhvr>
                                      <p:to>
                                        <p:strVal val="hidden"/>
                                      </p:to>
                                    </p:set>
                                  </p:childTnLst>
                                </p:cTn>
                              </p:par>
                              <p:par>
                                <p:cTn id="57" presetID="10" presetClass="exit" presetSubtype="0" fill="hold" nodeType="withEffect">
                                  <p:stCondLst>
                                    <p:cond delay="1000"/>
                                  </p:stCondLst>
                                  <p:childTnLst>
                                    <p:animEffect transition="out" filter="fade">
                                      <p:cBhvr>
                                        <p:cTn id="58" dur="1000"/>
                                        <p:tgtEl>
                                          <p:spTgt spid="29"/>
                                        </p:tgtEl>
                                      </p:cBhvr>
                                    </p:animEffect>
                                    <p:set>
                                      <p:cBhvr>
                                        <p:cTn id="59" dur="1" fill="hold">
                                          <p:stCondLst>
                                            <p:cond delay="999"/>
                                          </p:stCondLst>
                                        </p:cTn>
                                        <p:tgtEl>
                                          <p:spTgt spid="29"/>
                                        </p:tgtEl>
                                        <p:attrNameLst>
                                          <p:attrName>style.visibility</p:attrName>
                                        </p:attrNameLst>
                                      </p:cBhvr>
                                      <p:to>
                                        <p:strVal val="hidden"/>
                                      </p:to>
                                    </p:set>
                                  </p:childTnLst>
                                </p:cTn>
                              </p:par>
                            </p:childTnLst>
                          </p:cTn>
                        </p:par>
                        <p:par>
                          <p:cTn id="60" fill="hold">
                            <p:stCondLst>
                              <p:cond delay="10000"/>
                            </p:stCondLst>
                            <p:childTnLst>
                              <p:par>
                                <p:cTn id="61" presetID="10" presetClass="entr" presetSubtype="0" fill="hold" nodeType="afterEffect">
                                  <p:stCondLst>
                                    <p:cond delay="100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childTnLst>
                                </p:cTn>
                              </p:par>
                              <p:par>
                                <p:cTn id="67" presetID="10" presetClass="entr" presetSubtype="0" fill="hold" nodeType="withEffect">
                                  <p:stCondLst>
                                    <p:cond delay="100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1000"/>
                                        <p:tgtEl>
                                          <p:spTgt spid="35"/>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childTnLst>
                                </p:cTn>
                              </p:par>
                            </p:childTnLst>
                          </p:cTn>
                        </p:par>
                        <p:par>
                          <p:cTn id="73" fill="hold">
                            <p:stCondLst>
                              <p:cond delay="12000"/>
                            </p:stCondLst>
                            <p:childTnLst>
                              <p:par>
                                <p:cTn id="74" presetID="10" presetClass="exit" presetSubtype="0" fill="hold" nodeType="afterEffect">
                                  <p:stCondLst>
                                    <p:cond delay="1000"/>
                                  </p:stCondLst>
                                  <p:childTnLst>
                                    <p:animEffect transition="out" filter="fade">
                                      <p:cBhvr>
                                        <p:cTn id="75" dur="1000"/>
                                        <p:tgtEl>
                                          <p:spTgt spid="33"/>
                                        </p:tgtEl>
                                      </p:cBhvr>
                                    </p:animEffect>
                                    <p:set>
                                      <p:cBhvr>
                                        <p:cTn id="76" dur="1" fill="hold">
                                          <p:stCondLst>
                                            <p:cond delay="999"/>
                                          </p:stCondLst>
                                        </p:cTn>
                                        <p:tgtEl>
                                          <p:spTgt spid="33"/>
                                        </p:tgtEl>
                                        <p:attrNameLst>
                                          <p:attrName>style.visibility</p:attrName>
                                        </p:attrNameLst>
                                      </p:cBhvr>
                                      <p:to>
                                        <p:strVal val="hidden"/>
                                      </p:to>
                                    </p:set>
                                  </p:childTnLst>
                                </p:cTn>
                              </p:par>
                              <p:par>
                                <p:cTn id="77" presetID="10" presetClass="exit" presetSubtype="0" fill="hold" grpId="1" nodeType="withEffect">
                                  <p:stCondLst>
                                    <p:cond delay="1000"/>
                                  </p:stCondLst>
                                  <p:childTnLst>
                                    <p:animEffect transition="out" filter="fade">
                                      <p:cBhvr>
                                        <p:cTn id="78" dur="1000"/>
                                        <p:tgtEl>
                                          <p:spTgt spid="34"/>
                                        </p:tgtEl>
                                      </p:cBhvr>
                                    </p:animEffect>
                                    <p:set>
                                      <p:cBhvr>
                                        <p:cTn id="79" dur="1" fill="hold">
                                          <p:stCondLst>
                                            <p:cond delay="999"/>
                                          </p:stCondLst>
                                        </p:cTn>
                                        <p:tgtEl>
                                          <p:spTgt spid="34"/>
                                        </p:tgtEl>
                                        <p:attrNameLst>
                                          <p:attrName>style.visibility</p:attrName>
                                        </p:attrNameLst>
                                      </p:cBhvr>
                                      <p:to>
                                        <p:strVal val="hidden"/>
                                      </p:to>
                                    </p:set>
                                  </p:childTnLst>
                                </p:cTn>
                              </p:par>
                              <p:par>
                                <p:cTn id="80" presetID="10" presetClass="exit" presetSubtype="0" fill="hold" nodeType="withEffect">
                                  <p:stCondLst>
                                    <p:cond delay="10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1" nodeType="withEffect">
                                  <p:stCondLst>
                                    <p:cond delay="1000"/>
                                  </p:stCondLst>
                                  <p:childTnLst>
                                    <p:animEffect transition="out" filter="fade">
                                      <p:cBhvr>
                                        <p:cTn id="84" dur="1000"/>
                                        <p:tgtEl>
                                          <p:spTgt spid="36"/>
                                        </p:tgtEl>
                                      </p:cBhvr>
                                    </p:animEffect>
                                    <p:set>
                                      <p:cBhvr>
                                        <p:cTn id="85" dur="1" fill="hold">
                                          <p:stCondLst>
                                            <p:cond delay="999"/>
                                          </p:stCondLst>
                                        </p:cTn>
                                        <p:tgtEl>
                                          <p:spTgt spid="36"/>
                                        </p:tgtEl>
                                        <p:attrNameLst>
                                          <p:attrName>style.visibility</p:attrName>
                                        </p:attrNameLst>
                                      </p:cBhvr>
                                      <p:to>
                                        <p:strVal val="hidden"/>
                                      </p:to>
                                    </p:set>
                                  </p:childTnLst>
                                </p:cTn>
                              </p:par>
                            </p:childTnLst>
                          </p:cTn>
                        </p:par>
                        <p:par>
                          <p:cTn id="86" fill="hold">
                            <p:stCondLst>
                              <p:cond delay="14000"/>
                            </p:stCondLst>
                            <p:childTnLst>
                              <p:par>
                                <p:cTn id="87" presetID="10" presetClass="entr" presetSubtype="0" fill="hold" nodeType="afterEffect">
                                  <p:stCondLst>
                                    <p:cond delay="100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childTnLst>
                                </p:cTn>
                              </p:par>
                              <p:par>
                                <p:cTn id="90" presetID="10" presetClass="entr" presetSubtype="0" fill="hold" grpId="0" nodeType="withEffect">
                                  <p:stCondLst>
                                    <p:cond delay="100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childTnLst>
                                </p:cTn>
                              </p:par>
                              <p:par>
                                <p:cTn id="93" presetID="10" presetClass="entr" presetSubtype="0" fill="hold" nodeType="withEffect">
                                  <p:stCondLst>
                                    <p:cond delay="100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
                                        <p:tgtEl>
                                          <p:spTgt spid="39"/>
                                        </p:tgtEl>
                                      </p:cBhvr>
                                    </p:animEffect>
                                  </p:childTnLst>
                                </p:cTn>
                              </p:par>
                              <p:par>
                                <p:cTn id="96" presetID="10" presetClass="entr" presetSubtype="0" fill="hold" grpId="0" nodeType="withEffect">
                                  <p:stCondLst>
                                    <p:cond delay="100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0"/>
                                        <p:tgtEl>
                                          <p:spTgt spid="40"/>
                                        </p:tgtEl>
                                      </p:cBhvr>
                                    </p:animEffect>
                                  </p:childTnLst>
                                </p:cTn>
                              </p:par>
                            </p:childTnLst>
                          </p:cTn>
                        </p:par>
                        <p:par>
                          <p:cTn id="99" fill="hold">
                            <p:stCondLst>
                              <p:cond delay="16000"/>
                            </p:stCondLst>
                            <p:childTnLst>
                              <p:par>
                                <p:cTn id="100" presetID="10" presetClass="exit" presetSubtype="0" fill="hold" nodeType="afterEffect">
                                  <p:stCondLst>
                                    <p:cond delay="1000"/>
                                  </p:stCondLst>
                                  <p:childTnLst>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cTn>
                              </p:par>
                              <p:par>
                                <p:cTn id="103" presetID="10" presetClass="exit" presetSubtype="0" fill="hold" grpId="1" nodeType="withEffect">
                                  <p:stCondLst>
                                    <p:cond delay="1000"/>
                                  </p:stCondLst>
                                  <p:childTnLst>
                                    <p:animEffect transition="out" filter="fade">
                                      <p:cBhvr>
                                        <p:cTn id="104" dur="1000"/>
                                        <p:tgtEl>
                                          <p:spTgt spid="38"/>
                                        </p:tgtEl>
                                      </p:cBhvr>
                                    </p:animEffect>
                                    <p:set>
                                      <p:cBhvr>
                                        <p:cTn id="105" dur="1" fill="hold">
                                          <p:stCondLst>
                                            <p:cond delay="999"/>
                                          </p:stCondLst>
                                        </p:cTn>
                                        <p:tgtEl>
                                          <p:spTgt spid="38"/>
                                        </p:tgtEl>
                                        <p:attrNameLst>
                                          <p:attrName>style.visibility</p:attrName>
                                        </p:attrNameLst>
                                      </p:cBhvr>
                                      <p:to>
                                        <p:strVal val="hidden"/>
                                      </p:to>
                                    </p:set>
                                  </p:childTnLst>
                                </p:cTn>
                              </p:par>
                              <p:par>
                                <p:cTn id="106" presetID="10" presetClass="exit" presetSubtype="0" fill="hold" nodeType="withEffect">
                                  <p:stCondLst>
                                    <p:cond delay="1000"/>
                                  </p:stCondLst>
                                  <p:childTnLst>
                                    <p:animEffect transition="out" filter="fade">
                                      <p:cBhvr>
                                        <p:cTn id="107" dur="1000"/>
                                        <p:tgtEl>
                                          <p:spTgt spid="39"/>
                                        </p:tgtEl>
                                      </p:cBhvr>
                                    </p:animEffect>
                                    <p:set>
                                      <p:cBhvr>
                                        <p:cTn id="108" dur="1" fill="hold">
                                          <p:stCondLst>
                                            <p:cond delay="999"/>
                                          </p:stCondLst>
                                        </p:cTn>
                                        <p:tgtEl>
                                          <p:spTgt spid="39"/>
                                        </p:tgtEl>
                                        <p:attrNameLst>
                                          <p:attrName>style.visibility</p:attrName>
                                        </p:attrNameLst>
                                      </p:cBhvr>
                                      <p:to>
                                        <p:strVal val="hidden"/>
                                      </p:to>
                                    </p:set>
                                  </p:childTnLst>
                                </p:cTn>
                              </p:par>
                              <p:par>
                                <p:cTn id="109" presetID="10" presetClass="exit" presetSubtype="0" fill="hold" grpId="1" nodeType="withEffect">
                                  <p:stCondLst>
                                    <p:cond delay="1000"/>
                                  </p:stCondLst>
                                  <p:childTnLst>
                                    <p:animEffect transition="out" filter="fade">
                                      <p:cBhvr>
                                        <p:cTn id="110" dur="1000"/>
                                        <p:tgtEl>
                                          <p:spTgt spid="40"/>
                                        </p:tgtEl>
                                      </p:cBhvr>
                                    </p:animEffect>
                                    <p:set>
                                      <p:cBhvr>
                                        <p:cTn id="111" dur="1" fill="hold">
                                          <p:stCondLst>
                                            <p:cond delay="999"/>
                                          </p:stCondLst>
                                        </p:cTn>
                                        <p:tgtEl>
                                          <p:spTgt spid="40"/>
                                        </p:tgtEl>
                                        <p:attrNameLst>
                                          <p:attrName>style.visibility</p:attrName>
                                        </p:attrNameLst>
                                      </p:cBhvr>
                                      <p:to>
                                        <p:strVal val="hidden"/>
                                      </p:to>
                                    </p:set>
                                  </p:childTnLst>
                                </p:cTn>
                              </p:par>
                            </p:childTnLst>
                          </p:cTn>
                        </p:par>
                        <p:par>
                          <p:cTn id="112" fill="hold">
                            <p:stCondLst>
                              <p:cond delay="18000"/>
                            </p:stCondLst>
                            <p:childTnLst>
                              <p:par>
                                <p:cTn id="113" presetID="10" presetClass="entr" presetSubtype="0" fill="hold" nodeType="afterEffect">
                                  <p:stCondLst>
                                    <p:cond delay="1000"/>
                                  </p:stCondLst>
                                  <p:childTnLst>
                                    <p:set>
                                      <p:cBhvr>
                                        <p:cTn id="114" dur="1" fill="hold">
                                          <p:stCondLst>
                                            <p:cond delay="0"/>
                                          </p:stCondLst>
                                        </p:cTn>
                                        <p:tgtEl>
                                          <p:spTgt spid="70"/>
                                        </p:tgtEl>
                                        <p:attrNameLst>
                                          <p:attrName>style.visibility</p:attrName>
                                        </p:attrNameLst>
                                      </p:cBhvr>
                                      <p:to>
                                        <p:strVal val="visible"/>
                                      </p:to>
                                    </p:set>
                                    <p:animEffect transition="in" filter="fade">
                                      <p:cBhvr>
                                        <p:cTn id="115" dur="1000"/>
                                        <p:tgtEl>
                                          <p:spTgt spid="70"/>
                                        </p:tgtEl>
                                      </p:cBhvr>
                                    </p:animEffect>
                                  </p:childTnLst>
                                </p:cTn>
                              </p:par>
                              <p:par>
                                <p:cTn id="116" presetID="10" presetClass="entr" presetSubtype="0" fill="hold" grpId="0" nodeType="withEffect">
                                  <p:stCondLst>
                                    <p:cond delay="1000"/>
                                  </p:stCondLst>
                                  <p:childTnLst>
                                    <p:set>
                                      <p:cBhvr>
                                        <p:cTn id="117" dur="1" fill="hold">
                                          <p:stCondLst>
                                            <p:cond delay="0"/>
                                          </p:stCondLst>
                                        </p:cTn>
                                        <p:tgtEl>
                                          <p:spTgt spid="71"/>
                                        </p:tgtEl>
                                        <p:attrNameLst>
                                          <p:attrName>style.visibility</p:attrName>
                                        </p:attrNameLst>
                                      </p:cBhvr>
                                      <p:to>
                                        <p:strVal val="visible"/>
                                      </p:to>
                                    </p:set>
                                    <p:animEffect transition="in" filter="fade">
                                      <p:cBhvr>
                                        <p:cTn id="118" dur="1000"/>
                                        <p:tgtEl>
                                          <p:spTgt spid="71"/>
                                        </p:tgtEl>
                                      </p:cBhvr>
                                    </p:animEffect>
                                  </p:childTnLst>
                                </p:cTn>
                              </p:par>
                              <p:par>
                                <p:cTn id="119" presetID="10" presetClass="entr" presetSubtype="0" fill="hold" grpId="0" nodeType="withEffect">
                                  <p:stCondLst>
                                    <p:cond delay="1000"/>
                                  </p:stCondLst>
                                  <p:childTnLst>
                                    <p:set>
                                      <p:cBhvr>
                                        <p:cTn id="120" dur="1" fill="hold">
                                          <p:stCondLst>
                                            <p:cond delay="0"/>
                                          </p:stCondLst>
                                        </p:cTn>
                                        <p:tgtEl>
                                          <p:spTgt spid="72"/>
                                        </p:tgtEl>
                                        <p:attrNameLst>
                                          <p:attrName>style.visibility</p:attrName>
                                        </p:attrNameLst>
                                      </p:cBhvr>
                                      <p:to>
                                        <p:strVal val="visible"/>
                                      </p:to>
                                    </p:set>
                                    <p:animEffect transition="in" filter="fade">
                                      <p:cBhvr>
                                        <p:cTn id="121" dur="1000"/>
                                        <p:tgtEl>
                                          <p:spTgt spid="72"/>
                                        </p:tgtEl>
                                      </p:cBhvr>
                                    </p:animEffect>
                                  </p:childTnLst>
                                </p:cTn>
                              </p:par>
                              <p:par>
                                <p:cTn id="122" presetID="10" presetClass="entr" presetSubtype="0" fill="hold" nodeType="withEffect">
                                  <p:stCondLst>
                                    <p:cond delay="1000"/>
                                  </p:stCondLst>
                                  <p:childTnLst>
                                    <p:set>
                                      <p:cBhvr>
                                        <p:cTn id="123" dur="1" fill="hold">
                                          <p:stCondLst>
                                            <p:cond delay="0"/>
                                          </p:stCondLst>
                                        </p:cTn>
                                        <p:tgtEl>
                                          <p:spTgt spid="73"/>
                                        </p:tgtEl>
                                        <p:attrNameLst>
                                          <p:attrName>style.visibility</p:attrName>
                                        </p:attrNameLst>
                                      </p:cBhvr>
                                      <p:to>
                                        <p:strVal val="visible"/>
                                      </p:to>
                                    </p:set>
                                    <p:animEffect transition="in" filter="fade">
                                      <p:cBhvr>
                                        <p:cTn id="124" dur="1000"/>
                                        <p:tgtEl>
                                          <p:spTgt spid="73"/>
                                        </p:tgtEl>
                                      </p:cBhvr>
                                    </p:animEffect>
                                  </p:childTnLst>
                                </p:cTn>
                              </p:par>
                            </p:childTnLst>
                          </p:cTn>
                        </p:par>
                        <p:par>
                          <p:cTn id="125" fill="hold">
                            <p:stCondLst>
                              <p:cond delay="20000"/>
                            </p:stCondLst>
                            <p:childTnLst>
                              <p:par>
                                <p:cTn id="126" presetID="10" presetClass="exit" presetSubtype="0" fill="hold" nodeType="afterEffect">
                                  <p:stCondLst>
                                    <p:cond delay="1000"/>
                                  </p:stCondLst>
                                  <p:childTnLst>
                                    <p:animEffect transition="out" filter="fade">
                                      <p:cBhvr>
                                        <p:cTn id="127" dur="1000"/>
                                        <p:tgtEl>
                                          <p:spTgt spid="70"/>
                                        </p:tgtEl>
                                      </p:cBhvr>
                                    </p:animEffect>
                                    <p:set>
                                      <p:cBhvr>
                                        <p:cTn id="128" dur="1" fill="hold">
                                          <p:stCondLst>
                                            <p:cond delay="999"/>
                                          </p:stCondLst>
                                        </p:cTn>
                                        <p:tgtEl>
                                          <p:spTgt spid="70"/>
                                        </p:tgtEl>
                                        <p:attrNameLst>
                                          <p:attrName>style.visibility</p:attrName>
                                        </p:attrNameLst>
                                      </p:cBhvr>
                                      <p:to>
                                        <p:strVal val="hidden"/>
                                      </p:to>
                                    </p:set>
                                  </p:childTnLst>
                                </p:cTn>
                              </p:par>
                              <p:par>
                                <p:cTn id="129" presetID="10" presetClass="exit" presetSubtype="0" fill="hold" grpId="1" nodeType="withEffect">
                                  <p:stCondLst>
                                    <p:cond delay="1000"/>
                                  </p:stCondLst>
                                  <p:childTnLst>
                                    <p:animEffect transition="out" filter="fade">
                                      <p:cBhvr>
                                        <p:cTn id="130" dur="1000"/>
                                        <p:tgtEl>
                                          <p:spTgt spid="71"/>
                                        </p:tgtEl>
                                      </p:cBhvr>
                                    </p:animEffect>
                                    <p:set>
                                      <p:cBhvr>
                                        <p:cTn id="131" dur="1" fill="hold">
                                          <p:stCondLst>
                                            <p:cond delay="999"/>
                                          </p:stCondLst>
                                        </p:cTn>
                                        <p:tgtEl>
                                          <p:spTgt spid="71"/>
                                        </p:tgtEl>
                                        <p:attrNameLst>
                                          <p:attrName>style.visibility</p:attrName>
                                        </p:attrNameLst>
                                      </p:cBhvr>
                                      <p:to>
                                        <p:strVal val="hidden"/>
                                      </p:to>
                                    </p:set>
                                  </p:childTnLst>
                                </p:cTn>
                              </p:par>
                              <p:par>
                                <p:cTn id="132" presetID="10" presetClass="exit" presetSubtype="0" fill="hold" grpId="1" nodeType="withEffect">
                                  <p:stCondLst>
                                    <p:cond delay="1000"/>
                                  </p:stCondLst>
                                  <p:childTnLst>
                                    <p:animEffect transition="out" filter="fade">
                                      <p:cBhvr>
                                        <p:cTn id="133" dur="1000"/>
                                        <p:tgtEl>
                                          <p:spTgt spid="72"/>
                                        </p:tgtEl>
                                      </p:cBhvr>
                                    </p:animEffect>
                                    <p:set>
                                      <p:cBhvr>
                                        <p:cTn id="134" dur="1" fill="hold">
                                          <p:stCondLst>
                                            <p:cond delay="999"/>
                                          </p:stCondLst>
                                        </p:cTn>
                                        <p:tgtEl>
                                          <p:spTgt spid="72"/>
                                        </p:tgtEl>
                                        <p:attrNameLst>
                                          <p:attrName>style.visibility</p:attrName>
                                        </p:attrNameLst>
                                      </p:cBhvr>
                                      <p:to>
                                        <p:strVal val="hidden"/>
                                      </p:to>
                                    </p:set>
                                  </p:childTnLst>
                                </p:cTn>
                              </p:par>
                              <p:par>
                                <p:cTn id="135" presetID="10" presetClass="exit" presetSubtype="0" fill="hold" nodeType="withEffect">
                                  <p:stCondLst>
                                    <p:cond delay="1000"/>
                                  </p:stCondLst>
                                  <p:childTnLst>
                                    <p:animEffect transition="out" filter="fade">
                                      <p:cBhvr>
                                        <p:cTn id="136" dur="1000"/>
                                        <p:tgtEl>
                                          <p:spTgt spid="73"/>
                                        </p:tgtEl>
                                      </p:cBhvr>
                                    </p:animEffect>
                                    <p:set>
                                      <p:cBhvr>
                                        <p:cTn id="137" dur="1" fill="hold">
                                          <p:stCondLst>
                                            <p:cond delay="999"/>
                                          </p:stCondLst>
                                        </p:cTn>
                                        <p:tgtEl>
                                          <p:spTgt spid="73"/>
                                        </p:tgtEl>
                                        <p:attrNameLst>
                                          <p:attrName>style.visibility</p:attrName>
                                        </p:attrNameLst>
                                      </p:cBhvr>
                                      <p:to>
                                        <p:strVal val="hidden"/>
                                      </p:to>
                                    </p:set>
                                  </p:childTnLst>
                                </p:cTn>
                              </p:par>
                            </p:childTnLst>
                          </p:cTn>
                        </p:par>
                        <p:par>
                          <p:cTn id="138" fill="hold">
                            <p:stCondLst>
                              <p:cond delay="22000"/>
                            </p:stCondLst>
                            <p:childTnLst>
                              <p:par>
                                <p:cTn id="139" presetID="10" presetClass="entr" presetSubtype="0" fill="hold" nodeType="afterEffect">
                                  <p:stCondLst>
                                    <p:cond delay="1000"/>
                                  </p:stCondLst>
                                  <p:childTnLst>
                                    <p:set>
                                      <p:cBhvr>
                                        <p:cTn id="140" dur="1" fill="hold">
                                          <p:stCondLst>
                                            <p:cond delay="0"/>
                                          </p:stCondLst>
                                        </p:cTn>
                                        <p:tgtEl>
                                          <p:spTgt spid="82"/>
                                        </p:tgtEl>
                                        <p:attrNameLst>
                                          <p:attrName>style.visibility</p:attrName>
                                        </p:attrNameLst>
                                      </p:cBhvr>
                                      <p:to>
                                        <p:strVal val="visible"/>
                                      </p:to>
                                    </p:set>
                                    <p:animEffect transition="in" filter="fade">
                                      <p:cBhvr>
                                        <p:cTn id="141" dur="1000"/>
                                        <p:tgtEl>
                                          <p:spTgt spid="82"/>
                                        </p:tgtEl>
                                      </p:cBhvr>
                                    </p:animEffect>
                                  </p:childTnLst>
                                </p:cTn>
                              </p:par>
                              <p:par>
                                <p:cTn id="142" presetID="10" presetClass="entr" presetSubtype="0" fill="hold" grpId="0" nodeType="withEffect">
                                  <p:stCondLst>
                                    <p:cond delay="1000"/>
                                  </p:stCondLst>
                                  <p:childTnLst>
                                    <p:set>
                                      <p:cBhvr>
                                        <p:cTn id="143" dur="1" fill="hold">
                                          <p:stCondLst>
                                            <p:cond delay="0"/>
                                          </p:stCondLst>
                                        </p:cTn>
                                        <p:tgtEl>
                                          <p:spTgt spid="83"/>
                                        </p:tgtEl>
                                        <p:attrNameLst>
                                          <p:attrName>style.visibility</p:attrName>
                                        </p:attrNameLst>
                                      </p:cBhvr>
                                      <p:to>
                                        <p:strVal val="visible"/>
                                      </p:to>
                                    </p:set>
                                    <p:animEffect transition="in" filter="fade">
                                      <p:cBhvr>
                                        <p:cTn id="144" dur="1000"/>
                                        <p:tgtEl>
                                          <p:spTgt spid="83"/>
                                        </p:tgtEl>
                                      </p:cBhvr>
                                    </p:animEffect>
                                  </p:childTnLst>
                                </p:cTn>
                              </p:par>
                              <p:par>
                                <p:cTn id="145" presetID="10" presetClass="entr" presetSubtype="0" fill="hold" grpId="0" nodeType="withEffect">
                                  <p:stCondLst>
                                    <p:cond delay="1000"/>
                                  </p:stCondLst>
                                  <p:childTnLst>
                                    <p:set>
                                      <p:cBhvr>
                                        <p:cTn id="146" dur="1" fill="hold">
                                          <p:stCondLst>
                                            <p:cond delay="0"/>
                                          </p:stCondLst>
                                        </p:cTn>
                                        <p:tgtEl>
                                          <p:spTgt spid="84"/>
                                        </p:tgtEl>
                                        <p:attrNameLst>
                                          <p:attrName>style.visibility</p:attrName>
                                        </p:attrNameLst>
                                      </p:cBhvr>
                                      <p:to>
                                        <p:strVal val="visible"/>
                                      </p:to>
                                    </p:set>
                                    <p:animEffect transition="in" filter="fade">
                                      <p:cBhvr>
                                        <p:cTn id="147" dur="1000"/>
                                        <p:tgtEl>
                                          <p:spTgt spid="84"/>
                                        </p:tgtEl>
                                      </p:cBhvr>
                                    </p:animEffect>
                                  </p:childTnLst>
                                </p:cTn>
                              </p:par>
                              <p:par>
                                <p:cTn id="148" presetID="10" presetClass="entr" presetSubtype="0" fill="hold" nodeType="withEffect">
                                  <p:stCondLst>
                                    <p:cond delay="1000"/>
                                  </p:stCondLst>
                                  <p:childTnLst>
                                    <p:set>
                                      <p:cBhvr>
                                        <p:cTn id="149" dur="1" fill="hold">
                                          <p:stCondLst>
                                            <p:cond delay="0"/>
                                          </p:stCondLst>
                                        </p:cTn>
                                        <p:tgtEl>
                                          <p:spTgt spid="85"/>
                                        </p:tgtEl>
                                        <p:attrNameLst>
                                          <p:attrName>style.visibility</p:attrName>
                                        </p:attrNameLst>
                                      </p:cBhvr>
                                      <p:to>
                                        <p:strVal val="visible"/>
                                      </p:to>
                                    </p:set>
                                    <p:animEffect transition="in" filter="fade">
                                      <p:cBhvr>
                                        <p:cTn id="150" dur="1000"/>
                                        <p:tgtEl>
                                          <p:spTgt spid="85"/>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1000"/>
                                  </p:stCondLst>
                                  <p:childTnLst>
                                    <p:animEffect transition="out" filter="fade">
                                      <p:cBhvr>
                                        <p:cTn id="154" dur="1000"/>
                                        <p:tgtEl>
                                          <p:spTgt spid="82"/>
                                        </p:tgtEl>
                                      </p:cBhvr>
                                    </p:animEffect>
                                    <p:set>
                                      <p:cBhvr>
                                        <p:cTn id="155" dur="1" fill="hold">
                                          <p:stCondLst>
                                            <p:cond delay="999"/>
                                          </p:stCondLst>
                                        </p:cTn>
                                        <p:tgtEl>
                                          <p:spTgt spid="82"/>
                                        </p:tgtEl>
                                        <p:attrNameLst>
                                          <p:attrName>style.visibility</p:attrName>
                                        </p:attrNameLst>
                                      </p:cBhvr>
                                      <p:to>
                                        <p:strVal val="hidden"/>
                                      </p:to>
                                    </p:set>
                                  </p:childTnLst>
                                </p:cTn>
                              </p:par>
                              <p:par>
                                <p:cTn id="156" presetID="10" presetClass="exit" presetSubtype="0" fill="hold" grpId="1" nodeType="withEffect">
                                  <p:stCondLst>
                                    <p:cond delay="1000"/>
                                  </p:stCondLst>
                                  <p:childTnLst>
                                    <p:animEffect transition="out" filter="fade">
                                      <p:cBhvr>
                                        <p:cTn id="157" dur="1000"/>
                                        <p:tgtEl>
                                          <p:spTgt spid="83"/>
                                        </p:tgtEl>
                                      </p:cBhvr>
                                    </p:animEffect>
                                    <p:set>
                                      <p:cBhvr>
                                        <p:cTn id="158" dur="1" fill="hold">
                                          <p:stCondLst>
                                            <p:cond delay="999"/>
                                          </p:stCondLst>
                                        </p:cTn>
                                        <p:tgtEl>
                                          <p:spTgt spid="83"/>
                                        </p:tgtEl>
                                        <p:attrNameLst>
                                          <p:attrName>style.visibility</p:attrName>
                                        </p:attrNameLst>
                                      </p:cBhvr>
                                      <p:to>
                                        <p:strVal val="hidden"/>
                                      </p:to>
                                    </p:set>
                                  </p:childTnLst>
                                </p:cTn>
                              </p:par>
                              <p:par>
                                <p:cTn id="159" presetID="10" presetClass="exit" presetSubtype="0" fill="hold" grpId="1" nodeType="withEffect">
                                  <p:stCondLst>
                                    <p:cond delay="1000"/>
                                  </p:stCondLst>
                                  <p:childTnLst>
                                    <p:animEffect transition="out" filter="fade">
                                      <p:cBhvr>
                                        <p:cTn id="160" dur="1000"/>
                                        <p:tgtEl>
                                          <p:spTgt spid="84"/>
                                        </p:tgtEl>
                                      </p:cBhvr>
                                    </p:animEffect>
                                    <p:set>
                                      <p:cBhvr>
                                        <p:cTn id="161" dur="1" fill="hold">
                                          <p:stCondLst>
                                            <p:cond delay="999"/>
                                          </p:stCondLst>
                                        </p:cTn>
                                        <p:tgtEl>
                                          <p:spTgt spid="84"/>
                                        </p:tgtEl>
                                        <p:attrNameLst>
                                          <p:attrName>style.visibility</p:attrName>
                                        </p:attrNameLst>
                                      </p:cBhvr>
                                      <p:to>
                                        <p:strVal val="hidden"/>
                                      </p:to>
                                    </p:set>
                                  </p:childTnLst>
                                </p:cTn>
                              </p:par>
                              <p:par>
                                <p:cTn id="162" presetID="10" presetClass="exit" presetSubtype="0" fill="hold" nodeType="withEffect">
                                  <p:stCondLst>
                                    <p:cond delay="1000"/>
                                  </p:stCondLst>
                                  <p:childTnLst>
                                    <p:animEffect transition="out" filter="fade">
                                      <p:cBhvr>
                                        <p:cTn id="163" dur="1000"/>
                                        <p:tgtEl>
                                          <p:spTgt spid="85"/>
                                        </p:tgtEl>
                                      </p:cBhvr>
                                    </p:animEffect>
                                    <p:set>
                                      <p:cBhvr>
                                        <p:cTn id="164" dur="1" fill="hold">
                                          <p:stCondLst>
                                            <p:cond delay="999"/>
                                          </p:stCondLst>
                                        </p:cTn>
                                        <p:tgtEl>
                                          <p:spTgt spid="85"/>
                                        </p:tgtEl>
                                        <p:attrNameLst>
                                          <p:attrName>style.visibility</p:attrName>
                                        </p:attrNameLst>
                                      </p:cBhvr>
                                      <p:to>
                                        <p:strVal val="hidden"/>
                                      </p:to>
                                    </p:set>
                                  </p:childTnLst>
                                </p:cTn>
                              </p:par>
                            </p:childTnLst>
                          </p:cTn>
                        </p:par>
                        <p:par>
                          <p:cTn id="165" fill="hold">
                            <p:stCondLst>
                              <p:cond delay="2000"/>
                            </p:stCondLst>
                            <p:childTnLst>
                              <p:par>
                                <p:cTn id="166" presetID="42" presetClass="entr" presetSubtype="0" fill="hold" nodeType="afterEffect">
                                  <p:stCondLst>
                                    <p:cond delay="1000"/>
                                  </p:stCondLst>
                                  <p:childTnLst>
                                    <p:set>
                                      <p:cBhvr>
                                        <p:cTn id="167" dur="1" fill="hold">
                                          <p:stCondLst>
                                            <p:cond delay="0"/>
                                          </p:stCondLst>
                                        </p:cTn>
                                        <p:tgtEl>
                                          <p:spTgt spid="86"/>
                                        </p:tgtEl>
                                        <p:attrNameLst>
                                          <p:attrName>style.visibility</p:attrName>
                                        </p:attrNameLst>
                                      </p:cBhvr>
                                      <p:to>
                                        <p:strVal val="visible"/>
                                      </p:to>
                                    </p:set>
                                    <p:animEffect transition="in" filter="fade">
                                      <p:cBhvr>
                                        <p:cTn id="168" dur="1000"/>
                                        <p:tgtEl>
                                          <p:spTgt spid="86"/>
                                        </p:tgtEl>
                                      </p:cBhvr>
                                    </p:animEffect>
                                    <p:anim calcmode="lin" valueType="num">
                                      <p:cBhvr>
                                        <p:cTn id="169" dur="1000" fill="hold"/>
                                        <p:tgtEl>
                                          <p:spTgt spid="86"/>
                                        </p:tgtEl>
                                        <p:attrNameLst>
                                          <p:attrName>ppt_x</p:attrName>
                                        </p:attrNameLst>
                                      </p:cBhvr>
                                      <p:tavLst>
                                        <p:tav tm="0">
                                          <p:val>
                                            <p:strVal val="#ppt_x"/>
                                          </p:val>
                                        </p:tav>
                                        <p:tav tm="100000">
                                          <p:val>
                                            <p:strVal val="#ppt_x"/>
                                          </p:val>
                                        </p:tav>
                                      </p:tavLst>
                                    </p:anim>
                                    <p:anim calcmode="lin" valueType="num">
                                      <p:cBhvr>
                                        <p:cTn id="170" dur="1000" fill="hold"/>
                                        <p:tgtEl>
                                          <p:spTgt spid="86"/>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1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anim calcmode="lin" valueType="num">
                                      <p:cBhvr>
                                        <p:cTn id="174" dur="1000" fill="hold"/>
                                        <p:tgtEl>
                                          <p:spTgt spid="87"/>
                                        </p:tgtEl>
                                        <p:attrNameLst>
                                          <p:attrName>ppt_x</p:attrName>
                                        </p:attrNameLst>
                                      </p:cBhvr>
                                      <p:tavLst>
                                        <p:tav tm="0">
                                          <p:val>
                                            <p:strVal val="#ppt_x"/>
                                          </p:val>
                                        </p:tav>
                                        <p:tav tm="100000">
                                          <p:val>
                                            <p:strVal val="#ppt_x"/>
                                          </p:val>
                                        </p:tav>
                                      </p:tavLst>
                                    </p:anim>
                                    <p:anim calcmode="lin" valueType="num">
                                      <p:cBhvr>
                                        <p:cTn id="175" dur="1000" fill="hold"/>
                                        <p:tgtEl>
                                          <p:spTgt spid="87"/>
                                        </p:tgtEl>
                                        <p:attrNameLst>
                                          <p:attrName>ppt_y</p:attrName>
                                        </p:attrNameLst>
                                      </p:cBhvr>
                                      <p:tavLst>
                                        <p:tav tm="0">
                                          <p:val>
                                            <p:strVal val="#ppt_y+.1"/>
                                          </p:val>
                                        </p:tav>
                                        <p:tav tm="100000">
                                          <p:val>
                                            <p:strVal val="#ppt_y"/>
                                          </p:val>
                                        </p:tav>
                                      </p:tavLst>
                                    </p:anim>
                                  </p:childTnLst>
                                </p:cTn>
                              </p:par>
                              <p:par>
                                <p:cTn id="176" presetID="42" presetClass="entr" presetSubtype="0" fill="hold" nodeType="withEffect">
                                  <p:stCondLst>
                                    <p:cond delay="1000"/>
                                  </p:stCondLst>
                                  <p:childTnLst>
                                    <p:set>
                                      <p:cBhvr>
                                        <p:cTn id="177" dur="1" fill="hold">
                                          <p:stCondLst>
                                            <p:cond delay="0"/>
                                          </p:stCondLst>
                                        </p:cTn>
                                        <p:tgtEl>
                                          <p:spTgt spid="88"/>
                                        </p:tgtEl>
                                        <p:attrNameLst>
                                          <p:attrName>style.visibility</p:attrName>
                                        </p:attrNameLst>
                                      </p:cBhvr>
                                      <p:to>
                                        <p:strVal val="visible"/>
                                      </p:to>
                                    </p:set>
                                    <p:animEffect transition="in" filter="fade">
                                      <p:cBhvr>
                                        <p:cTn id="178" dur="1000"/>
                                        <p:tgtEl>
                                          <p:spTgt spid="88"/>
                                        </p:tgtEl>
                                      </p:cBhvr>
                                    </p:animEffect>
                                    <p:anim calcmode="lin" valueType="num">
                                      <p:cBhvr>
                                        <p:cTn id="179" dur="1000" fill="hold"/>
                                        <p:tgtEl>
                                          <p:spTgt spid="88"/>
                                        </p:tgtEl>
                                        <p:attrNameLst>
                                          <p:attrName>ppt_x</p:attrName>
                                        </p:attrNameLst>
                                      </p:cBhvr>
                                      <p:tavLst>
                                        <p:tav tm="0">
                                          <p:val>
                                            <p:strVal val="#ppt_x"/>
                                          </p:val>
                                        </p:tav>
                                        <p:tav tm="100000">
                                          <p:val>
                                            <p:strVal val="#ppt_x"/>
                                          </p:val>
                                        </p:tav>
                                      </p:tavLst>
                                    </p:anim>
                                    <p:anim calcmode="lin" valueType="num">
                                      <p:cBhvr>
                                        <p:cTn id="180" dur="1000" fill="hold"/>
                                        <p:tgtEl>
                                          <p:spTgt spid="88"/>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1000"/>
                                  </p:stCondLst>
                                  <p:childTnLst>
                                    <p:set>
                                      <p:cBhvr>
                                        <p:cTn id="182" dur="1" fill="hold">
                                          <p:stCondLst>
                                            <p:cond delay="0"/>
                                          </p:stCondLst>
                                        </p:cTn>
                                        <p:tgtEl>
                                          <p:spTgt spid="89"/>
                                        </p:tgtEl>
                                        <p:attrNameLst>
                                          <p:attrName>style.visibility</p:attrName>
                                        </p:attrNameLst>
                                      </p:cBhvr>
                                      <p:to>
                                        <p:strVal val="visible"/>
                                      </p:to>
                                    </p:set>
                                    <p:animEffect transition="in" filter="fade">
                                      <p:cBhvr>
                                        <p:cTn id="183" dur="1000"/>
                                        <p:tgtEl>
                                          <p:spTgt spid="89"/>
                                        </p:tgtEl>
                                      </p:cBhvr>
                                    </p:animEffect>
                                    <p:anim calcmode="lin" valueType="num">
                                      <p:cBhvr>
                                        <p:cTn id="184" dur="1000" fill="hold"/>
                                        <p:tgtEl>
                                          <p:spTgt spid="89"/>
                                        </p:tgtEl>
                                        <p:attrNameLst>
                                          <p:attrName>ppt_x</p:attrName>
                                        </p:attrNameLst>
                                      </p:cBhvr>
                                      <p:tavLst>
                                        <p:tav tm="0">
                                          <p:val>
                                            <p:strVal val="#ppt_x"/>
                                          </p:val>
                                        </p:tav>
                                        <p:tav tm="100000">
                                          <p:val>
                                            <p:strVal val="#ppt_x"/>
                                          </p:val>
                                        </p:tav>
                                      </p:tavLst>
                                    </p:anim>
                                    <p:anim calcmode="lin" valueType="num">
                                      <p:cBhvr>
                                        <p:cTn id="185" dur="1000" fill="hold"/>
                                        <p:tgtEl>
                                          <p:spTgt spid="89"/>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1000"/>
                                  </p:stCondLst>
                                  <p:childTnLst>
                                    <p:set>
                                      <p:cBhvr>
                                        <p:cTn id="187" dur="1" fill="hold">
                                          <p:stCondLst>
                                            <p:cond delay="0"/>
                                          </p:stCondLst>
                                        </p:cTn>
                                        <p:tgtEl>
                                          <p:spTgt spid="90"/>
                                        </p:tgtEl>
                                        <p:attrNameLst>
                                          <p:attrName>style.visibility</p:attrName>
                                        </p:attrNameLst>
                                      </p:cBhvr>
                                      <p:to>
                                        <p:strVal val="visible"/>
                                      </p:to>
                                    </p:set>
                                    <p:animEffect transition="in" filter="fade">
                                      <p:cBhvr>
                                        <p:cTn id="188" dur="1000"/>
                                        <p:tgtEl>
                                          <p:spTgt spid="90"/>
                                        </p:tgtEl>
                                      </p:cBhvr>
                                    </p:animEffect>
                                    <p:anim calcmode="lin" valueType="num">
                                      <p:cBhvr>
                                        <p:cTn id="189" dur="1000" fill="hold"/>
                                        <p:tgtEl>
                                          <p:spTgt spid="90"/>
                                        </p:tgtEl>
                                        <p:attrNameLst>
                                          <p:attrName>ppt_x</p:attrName>
                                        </p:attrNameLst>
                                      </p:cBhvr>
                                      <p:tavLst>
                                        <p:tav tm="0">
                                          <p:val>
                                            <p:strVal val="#ppt_x"/>
                                          </p:val>
                                        </p:tav>
                                        <p:tav tm="100000">
                                          <p:val>
                                            <p:strVal val="#ppt_x"/>
                                          </p:val>
                                        </p:tav>
                                      </p:tavLst>
                                    </p:anim>
                                    <p:anim calcmode="lin" valueType="num">
                                      <p:cBhvr>
                                        <p:cTn id="190" dur="1000" fill="hold"/>
                                        <p:tgtEl>
                                          <p:spTgt spid="90"/>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1000"/>
                                  </p:stCondLst>
                                  <p:childTnLst>
                                    <p:set>
                                      <p:cBhvr>
                                        <p:cTn id="192" dur="1" fill="hold">
                                          <p:stCondLst>
                                            <p:cond delay="0"/>
                                          </p:stCondLst>
                                        </p:cTn>
                                        <p:tgtEl>
                                          <p:spTgt spid="91"/>
                                        </p:tgtEl>
                                        <p:attrNameLst>
                                          <p:attrName>style.visibility</p:attrName>
                                        </p:attrNameLst>
                                      </p:cBhvr>
                                      <p:to>
                                        <p:strVal val="visible"/>
                                      </p:to>
                                    </p:set>
                                    <p:animEffect transition="in" filter="fade">
                                      <p:cBhvr>
                                        <p:cTn id="193" dur="1000"/>
                                        <p:tgtEl>
                                          <p:spTgt spid="91"/>
                                        </p:tgtEl>
                                      </p:cBhvr>
                                    </p:animEffect>
                                    <p:anim calcmode="lin" valueType="num">
                                      <p:cBhvr>
                                        <p:cTn id="194" dur="1000" fill="hold"/>
                                        <p:tgtEl>
                                          <p:spTgt spid="91"/>
                                        </p:tgtEl>
                                        <p:attrNameLst>
                                          <p:attrName>ppt_x</p:attrName>
                                        </p:attrNameLst>
                                      </p:cBhvr>
                                      <p:tavLst>
                                        <p:tav tm="0">
                                          <p:val>
                                            <p:strVal val="#ppt_x"/>
                                          </p:val>
                                        </p:tav>
                                        <p:tav tm="100000">
                                          <p:val>
                                            <p:strVal val="#ppt_x"/>
                                          </p:val>
                                        </p:tav>
                                      </p:tavLst>
                                    </p:anim>
                                    <p:anim calcmode="lin" valueType="num">
                                      <p:cBhvr>
                                        <p:cTn id="195" dur="1000" fill="hold"/>
                                        <p:tgtEl>
                                          <p:spTgt spid="91"/>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1000"/>
                                  </p:stCondLst>
                                  <p:childTnLst>
                                    <p:set>
                                      <p:cBhvr>
                                        <p:cTn id="197" dur="1" fill="hold">
                                          <p:stCondLst>
                                            <p:cond delay="0"/>
                                          </p:stCondLst>
                                        </p:cTn>
                                        <p:tgtEl>
                                          <p:spTgt spid="92"/>
                                        </p:tgtEl>
                                        <p:attrNameLst>
                                          <p:attrName>style.visibility</p:attrName>
                                        </p:attrNameLst>
                                      </p:cBhvr>
                                      <p:to>
                                        <p:strVal val="visible"/>
                                      </p:to>
                                    </p:set>
                                    <p:animEffect transition="in" filter="fade">
                                      <p:cBhvr>
                                        <p:cTn id="198" dur="1000"/>
                                        <p:tgtEl>
                                          <p:spTgt spid="92"/>
                                        </p:tgtEl>
                                      </p:cBhvr>
                                    </p:animEffect>
                                    <p:anim calcmode="lin" valueType="num">
                                      <p:cBhvr>
                                        <p:cTn id="199" dur="1000" fill="hold"/>
                                        <p:tgtEl>
                                          <p:spTgt spid="92"/>
                                        </p:tgtEl>
                                        <p:attrNameLst>
                                          <p:attrName>ppt_x</p:attrName>
                                        </p:attrNameLst>
                                      </p:cBhvr>
                                      <p:tavLst>
                                        <p:tav tm="0">
                                          <p:val>
                                            <p:strVal val="#ppt_x"/>
                                          </p:val>
                                        </p:tav>
                                        <p:tav tm="100000">
                                          <p:val>
                                            <p:strVal val="#ppt_x"/>
                                          </p:val>
                                        </p:tav>
                                      </p:tavLst>
                                    </p:anim>
                                    <p:anim calcmode="lin" valueType="num">
                                      <p:cBhvr>
                                        <p:cTn id="200" dur="1000" fill="hold"/>
                                        <p:tgtEl>
                                          <p:spTgt spid="92"/>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1000"/>
                                  </p:stCondLst>
                                  <p:childTnLst>
                                    <p:set>
                                      <p:cBhvr>
                                        <p:cTn id="202" dur="1" fill="hold">
                                          <p:stCondLst>
                                            <p:cond delay="0"/>
                                          </p:stCondLst>
                                        </p:cTn>
                                        <p:tgtEl>
                                          <p:spTgt spid="93"/>
                                        </p:tgtEl>
                                        <p:attrNameLst>
                                          <p:attrName>style.visibility</p:attrName>
                                        </p:attrNameLst>
                                      </p:cBhvr>
                                      <p:to>
                                        <p:strVal val="visible"/>
                                      </p:to>
                                    </p:set>
                                    <p:animEffect transition="in" filter="fade">
                                      <p:cBhvr>
                                        <p:cTn id="203" dur="1000"/>
                                        <p:tgtEl>
                                          <p:spTgt spid="93"/>
                                        </p:tgtEl>
                                      </p:cBhvr>
                                    </p:animEffect>
                                    <p:anim calcmode="lin" valueType="num">
                                      <p:cBhvr>
                                        <p:cTn id="204" dur="1000" fill="hold"/>
                                        <p:tgtEl>
                                          <p:spTgt spid="93"/>
                                        </p:tgtEl>
                                        <p:attrNameLst>
                                          <p:attrName>ppt_x</p:attrName>
                                        </p:attrNameLst>
                                      </p:cBhvr>
                                      <p:tavLst>
                                        <p:tav tm="0">
                                          <p:val>
                                            <p:strVal val="#ppt_x"/>
                                          </p:val>
                                        </p:tav>
                                        <p:tav tm="100000">
                                          <p:val>
                                            <p:strVal val="#ppt_x"/>
                                          </p:val>
                                        </p:tav>
                                      </p:tavLst>
                                    </p:anim>
                                    <p:anim calcmode="lin" valueType="num">
                                      <p:cBhvr>
                                        <p:cTn id="205" dur="1000" fill="hold"/>
                                        <p:tgtEl>
                                          <p:spTgt spid="93"/>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100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1000"/>
                                        <p:tgtEl>
                                          <p:spTgt spid="94"/>
                                        </p:tgtEl>
                                      </p:cBhvr>
                                    </p:animEffect>
                                    <p:anim calcmode="lin" valueType="num">
                                      <p:cBhvr>
                                        <p:cTn id="209" dur="1000" fill="hold"/>
                                        <p:tgtEl>
                                          <p:spTgt spid="94"/>
                                        </p:tgtEl>
                                        <p:attrNameLst>
                                          <p:attrName>ppt_x</p:attrName>
                                        </p:attrNameLst>
                                      </p:cBhvr>
                                      <p:tavLst>
                                        <p:tav tm="0">
                                          <p:val>
                                            <p:strVal val="#ppt_x"/>
                                          </p:val>
                                        </p:tav>
                                        <p:tav tm="100000">
                                          <p:val>
                                            <p:strVal val="#ppt_x"/>
                                          </p:val>
                                        </p:tav>
                                      </p:tavLst>
                                    </p:anim>
                                    <p:anim calcmode="lin" valueType="num">
                                      <p:cBhvr>
                                        <p:cTn id="210" dur="1000" fill="hold"/>
                                        <p:tgtEl>
                                          <p:spTgt spid="94"/>
                                        </p:tgtEl>
                                        <p:attrNameLst>
                                          <p:attrName>ppt_y</p:attrName>
                                        </p:attrNameLst>
                                      </p:cBhvr>
                                      <p:tavLst>
                                        <p:tav tm="0">
                                          <p:val>
                                            <p:strVal val="#ppt_y+.1"/>
                                          </p:val>
                                        </p:tav>
                                        <p:tav tm="100000">
                                          <p:val>
                                            <p:strVal val="#ppt_y"/>
                                          </p:val>
                                        </p:tav>
                                      </p:tavLst>
                                    </p:anim>
                                  </p:childTnLst>
                                </p:cTn>
                              </p:par>
                            </p:childTnLst>
                          </p:cTn>
                        </p:par>
                        <p:par>
                          <p:cTn id="211" fill="hold">
                            <p:stCondLst>
                              <p:cond delay="4000"/>
                            </p:stCondLst>
                            <p:childTnLst>
                              <p:par>
                                <p:cTn id="212" presetID="2" presetClass="exit" presetSubtype="4" fill="hold" nodeType="afterEffect">
                                  <p:stCondLst>
                                    <p:cond delay="4000"/>
                                  </p:stCondLst>
                                  <p:childTnLst>
                                    <p:anim calcmode="lin" valueType="num">
                                      <p:cBhvr additive="base">
                                        <p:cTn id="213" dur="500"/>
                                        <p:tgtEl>
                                          <p:spTgt spid="86"/>
                                        </p:tgtEl>
                                        <p:attrNameLst>
                                          <p:attrName>ppt_x</p:attrName>
                                        </p:attrNameLst>
                                      </p:cBhvr>
                                      <p:tavLst>
                                        <p:tav tm="0">
                                          <p:val>
                                            <p:strVal val="ppt_x"/>
                                          </p:val>
                                        </p:tav>
                                        <p:tav tm="100000">
                                          <p:val>
                                            <p:strVal val="ppt_x"/>
                                          </p:val>
                                        </p:tav>
                                      </p:tavLst>
                                    </p:anim>
                                    <p:anim calcmode="lin" valueType="num">
                                      <p:cBhvr additive="base">
                                        <p:cTn id="214" dur="500"/>
                                        <p:tgtEl>
                                          <p:spTgt spid="86"/>
                                        </p:tgtEl>
                                        <p:attrNameLst>
                                          <p:attrName>ppt_y</p:attrName>
                                        </p:attrNameLst>
                                      </p:cBhvr>
                                      <p:tavLst>
                                        <p:tav tm="0">
                                          <p:val>
                                            <p:strVal val="ppt_y"/>
                                          </p:val>
                                        </p:tav>
                                        <p:tav tm="100000">
                                          <p:val>
                                            <p:strVal val="1+ppt_h/2"/>
                                          </p:val>
                                        </p:tav>
                                      </p:tavLst>
                                    </p:anim>
                                    <p:set>
                                      <p:cBhvr>
                                        <p:cTn id="215" dur="1" fill="hold">
                                          <p:stCondLst>
                                            <p:cond delay="499"/>
                                          </p:stCondLst>
                                        </p:cTn>
                                        <p:tgtEl>
                                          <p:spTgt spid="86"/>
                                        </p:tgtEl>
                                        <p:attrNameLst>
                                          <p:attrName>style.visibility</p:attrName>
                                        </p:attrNameLst>
                                      </p:cBhvr>
                                      <p:to>
                                        <p:strVal val="hidden"/>
                                      </p:to>
                                    </p:set>
                                  </p:childTnLst>
                                </p:cTn>
                              </p:par>
                              <p:par>
                                <p:cTn id="216" presetID="2" presetClass="exit" presetSubtype="4" fill="hold" grpId="1" nodeType="withEffect">
                                  <p:stCondLst>
                                    <p:cond delay="4000"/>
                                  </p:stCondLst>
                                  <p:childTnLst>
                                    <p:anim calcmode="lin" valueType="num">
                                      <p:cBhvr additive="base">
                                        <p:cTn id="217" dur="500"/>
                                        <p:tgtEl>
                                          <p:spTgt spid="87"/>
                                        </p:tgtEl>
                                        <p:attrNameLst>
                                          <p:attrName>ppt_x</p:attrName>
                                        </p:attrNameLst>
                                      </p:cBhvr>
                                      <p:tavLst>
                                        <p:tav tm="0">
                                          <p:val>
                                            <p:strVal val="ppt_x"/>
                                          </p:val>
                                        </p:tav>
                                        <p:tav tm="100000">
                                          <p:val>
                                            <p:strVal val="ppt_x"/>
                                          </p:val>
                                        </p:tav>
                                      </p:tavLst>
                                    </p:anim>
                                    <p:anim calcmode="lin" valueType="num">
                                      <p:cBhvr additive="base">
                                        <p:cTn id="218" dur="500"/>
                                        <p:tgtEl>
                                          <p:spTgt spid="87"/>
                                        </p:tgtEl>
                                        <p:attrNameLst>
                                          <p:attrName>ppt_y</p:attrName>
                                        </p:attrNameLst>
                                      </p:cBhvr>
                                      <p:tavLst>
                                        <p:tav tm="0">
                                          <p:val>
                                            <p:strVal val="ppt_y"/>
                                          </p:val>
                                        </p:tav>
                                        <p:tav tm="100000">
                                          <p:val>
                                            <p:strVal val="1+ppt_h/2"/>
                                          </p:val>
                                        </p:tav>
                                      </p:tavLst>
                                    </p:anim>
                                    <p:set>
                                      <p:cBhvr>
                                        <p:cTn id="219" dur="1" fill="hold">
                                          <p:stCondLst>
                                            <p:cond delay="499"/>
                                          </p:stCondLst>
                                        </p:cTn>
                                        <p:tgtEl>
                                          <p:spTgt spid="87"/>
                                        </p:tgtEl>
                                        <p:attrNameLst>
                                          <p:attrName>style.visibility</p:attrName>
                                        </p:attrNameLst>
                                      </p:cBhvr>
                                      <p:to>
                                        <p:strVal val="hidden"/>
                                      </p:to>
                                    </p:set>
                                  </p:childTnLst>
                                </p:cTn>
                              </p:par>
                              <p:par>
                                <p:cTn id="220" presetID="2" presetClass="exit" presetSubtype="4" fill="hold" nodeType="withEffect">
                                  <p:stCondLst>
                                    <p:cond delay="4000"/>
                                  </p:stCondLst>
                                  <p:childTnLst>
                                    <p:anim calcmode="lin" valueType="num">
                                      <p:cBhvr additive="base">
                                        <p:cTn id="221" dur="500"/>
                                        <p:tgtEl>
                                          <p:spTgt spid="88"/>
                                        </p:tgtEl>
                                        <p:attrNameLst>
                                          <p:attrName>ppt_x</p:attrName>
                                        </p:attrNameLst>
                                      </p:cBhvr>
                                      <p:tavLst>
                                        <p:tav tm="0">
                                          <p:val>
                                            <p:strVal val="ppt_x"/>
                                          </p:val>
                                        </p:tav>
                                        <p:tav tm="100000">
                                          <p:val>
                                            <p:strVal val="ppt_x"/>
                                          </p:val>
                                        </p:tav>
                                      </p:tavLst>
                                    </p:anim>
                                    <p:anim calcmode="lin" valueType="num">
                                      <p:cBhvr additive="base">
                                        <p:cTn id="222" dur="500"/>
                                        <p:tgtEl>
                                          <p:spTgt spid="88"/>
                                        </p:tgtEl>
                                        <p:attrNameLst>
                                          <p:attrName>ppt_y</p:attrName>
                                        </p:attrNameLst>
                                      </p:cBhvr>
                                      <p:tavLst>
                                        <p:tav tm="0">
                                          <p:val>
                                            <p:strVal val="ppt_y"/>
                                          </p:val>
                                        </p:tav>
                                        <p:tav tm="100000">
                                          <p:val>
                                            <p:strVal val="1+ppt_h/2"/>
                                          </p:val>
                                        </p:tav>
                                      </p:tavLst>
                                    </p:anim>
                                    <p:set>
                                      <p:cBhvr>
                                        <p:cTn id="223" dur="1" fill="hold">
                                          <p:stCondLst>
                                            <p:cond delay="499"/>
                                          </p:stCondLst>
                                        </p:cTn>
                                        <p:tgtEl>
                                          <p:spTgt spid="88"/>
                                        </p:tgtEl>
                                        <p:attrNameLst>
                                          <p:attrName>style.visibility</p:attrName>
                                        </p:attrNameLst>
                                      </p:cBhvr>
                                      <p:to>
                                        <p:strVal val="hidden"/>
                                      </p:to>
                                    </p:set>
                                  </p:childTnLst>
                                </p:cTn>
                              </p:par>
                              <p:par>
                                <p:cTn id="224" presetID="2" presetClass="exit" presetSubtype="4" fill="hold" grpId="1" nodeType="withEffect">
                                  <p:stCondLst>
                                    <p:cond delay="4000"/>
                                  </p:stCondLst>
                                  <p:childTnLst>
                                    <p:anim calcmode="lin" valueType="num">
                                      <p:cBhvr additive="base">
                                        <p:cTn id="225" dur="500"/>
                                        <p:tgtEl>
                                          <p:spTgt spid="89"/>
                                        </p:tgtEl>
                                        <p:attrNameLst>
                                          <p:attrName>ppt_x</p:attrName>
                                        </p:attrNameLst>
                                      </p:cBhvr>
                                      <p:tavLst>
                                        <p:tav tm="0">
                                          <p:val>
                                            <p:strVal val="ppt_x"/>
                                          </p:val>
                                        </p:tav>
                                        <p:tav tm="100000">
                                          <p:val>
                                            <p:strVal val="ppt_x"/>
                                          </p:val>
                                        </p:tav>
                                      </p:tavLst>
                                    </p:anim>
                                    <p:anim calcmode="lin" valueType="num">
                                      <p:cBhvr additive="base">
                                        <p:cTn id="226" dur="500"/>
                                        <p:tgtEl>
                                          <p:spTgt spid="89"/>
                                        </p:tgtEl>
                                        <p:attrNameLst>
                                          <p:attrName>ppt_y</p:attrName>
                                        </p:attrNameLst>
                                      </p:cBhvr>
                                      <p:tavLst>
                                        <p:tav tm="0">
                                          <p:val>
                                            <p:strVal val="ppt_y"/>
                                          </p:val>
                                        </p:tav>
                                        <p:tav tm="100000">
                                          <p:val>
                                            <p:strVal val="1+ppt_h/2"/>
                                          </p:val>
                                        </p:tav>
                                      </p:tavLst>
                                    </p:anim>
                                    <p:set>
                                      <p:cBhvr>
                                        <p:cTn id="227" dur="1" fill="hold">
                                          <p:stCondLst>
                                            <p:cond delay="499"/>
                                          </p:stCondLst>
                                        </p:cTn>
                                        <p:tgtEl>
                                          <p:spTgt spid="89"/>
                                        </p:tgtEl>
                                        <p:attrNameLst>
                                          <p:attrName>style.visibility</p:attrName>
                                        </p:attrNameLst>
                                      </p:cBhvr>
                                      <p:to>
                                        <p:strVal val="hidden"/>
                                      </p:to>
                                    </p:set>
                                  </p:childTnLst>
                                </p:cTn>
                              </p:par>
                              <p:par>
                                <p:cTn id="228" presetID="2" presetClass="exit" presetSubtype="4" fill="hold" grpId="1" nodeType="withEffect">
                                  <p:stCondLst>
                                    <p:cond delay="4000"/>
                                  </p:stCondLst>
                                  <p:childTnLst>
                                    <p:anim calcmode="lin" valueType="num">
                                      <p:cBhvr additive="base">
                                        <p:cTn id="229" dur="500"/>
                                        <p:tgtEl>
                                          <p:spTgt spid="90"/>
                                        </p:tgtEl>
                                        <p:attrNameLst>
                                          <p:attrName>ppt_x</p:attrName>
                                        </p:attrNameLst>
                                      </p:cBhvr>
                                      <p:tavLst>
                                        <p:tav tm="0">
                                          <p:val>
                                            <p:strVal val="ppt_x"/>
                                          </p:val>
                                        </p:tav>
                                        <p:tav tm="100000">
                                          <p:val>
                                            <p:strVal val="ppt_x"/>
                                          </p:val>
                                        </p:tav>
                                      </p:tavLst>
                                    </p:anim>
                                    <p:anim calcmode="lin" valueType="num">
                                      <p:cBhvr additive="base">
                                        <p:cTn id="230" dur="500"/>
                                        <p:tgtEl>
                                          <p:spTgt spid="90"/>
                                        </p:tgtEl>
                                        <p:attrNameLst>
                                          <p:attrName>ppt_y</p:attrName>
                                        </p:attrNameLst>
                                      </p:cBhvr>
                                      <p:tavLst>
                                        <p:tav tm="0">
                                          <p:val>
                                            <p:strVal val="ppt_y"/>
                                          </p:val>
                                        </p:tav>
                                        <p:tav tm="100000">
                                          <p:val>
                                            <p:strVal val="1+ppt_h/2"/>
                                          </p:val>
                                        </p:tav>
                                      </p:tavLst>
                                    </p:anim>
                                    <p:set>
                                      <p:cBhvr>
                                        <p:cTn id="231" dur="1" fill="hold">
                                          <p:stCondLst>
                                            <p:cond delay="499"/>
                                          </p:stCondLst>
                                        </p:cTn>
                                        <p:tgtEl>
                                          <p:spTgt spid="90"/>
                                        </p:tgtEl>
                                        <p:attrNameLst>
                                          <p:attrName>style.visibility</p:attrName>
                                        </p:attrNameLst>
                                      </p:cBhvr>
                                      <p:to>
                                        <p:strVal val="hidden"/>
                                      </p:to>
                                    </p:set>
                                  </p:childTnLst>
                                </p:cTn>
                              </p:par>
                              <p:par>
                                <p:cTn id="232" presetID="2" presetClass="exit" presetSubtype="4" fill="hold" grpId="1" nodeType="withEffect">
                                  <p:stCondLst>
                                    <p:cond delay="4000"/>
                                  </p:stCondLst>
                                  <p:childTnLst>
                                    <p:anim calcmode="lin" valueType="num">
                                      <p:cBhvr additive="base">
                                        <p:cTn id="233" dur="500"/>
                                        <p:tgtEl>
                                          <p:spTgt spid="91"/>
                                        </p:tgtEl>
                                        <p:attrNameLst>
                                          <p:attrName>ppt_x</p:attrName>
                                        </p:attrNameLst>
                                      </p:cBhvr>
                                      <p:tavLst>
                                        <p:tav tm="0">
                                          <p:val>
                                            <p:strVal val="ppt_x"/>
                                          </p:val>
                                        </p:tav>
                                        <p:tav tm="100000">
                                          <p:val>
                                            <p:strVal val="ppt_x"/>
                                          </p:val>
                                        </p:tav>
                                      </p:tavLst>
                                    </p:anim>
                                    <p:anim calcmode="lin" valueType="num">
                                      <p:cBhvr additive="base">
                                        <p:cTn id="234" dur="500"/>
                                        <p:tgtEl>
                                          <p:spTgt spid="91"/>
                                        </p:tgtEl>
                                        <p:attrNameLst>
                                          <p:attrName>ppt_y</p:attrName>
                                        </p:attrNameLst>
                                      </p:cBhvr>
                                      <p:tavLst>
                                        <p:tav tm="0">
                                          <p:val>
                                            <p:strVal val="ppt_y"/>
                                          </p:val>
                                        </p:tav>
                                        <p:tav tm="100000">
                                          <p:val>
                                            <p:strVal val="1+ppt_h/2"/>
                                          </p:val>
                                        </p:tav>
                                      </p:tavLst>
                                    </p:anim>
                                    <p:set>
                                      <p:cBhvr>
                                        <p:cTn id="235" dur="1" fill="hold">
                                          <p:stCondLst>
                                            <p:cond delay="499"/>
                                          </p:stCondLst>
                                        </p:cTn>
                                        <p:tgtEl>
                                          <p:spTgt spid="91"/>
                                        </p:tgtEl>
                                        <p:attrNameLst>
                                          <p:attrName>style.visibility</p:attrName>
                                        </p:attrNameLst>
                                      </p:cBhvr>
                                      <p:to>
                                        <p:strVal val="hidden"/>
                                      </p:to>
                                    </p:set>
                                  </p:childTnLst>
                                </p:cTn>
                              </p:par>
                              <p:par>
                                <p:cTn id="236" presetID="2" presetClass="exit" presetSubtype="4" fill="hold" grpId="1" nodeType="withEffect">
                                  <p:stCondLst>
                                    <p:cond delay="4000"/>
                                  </p:stCondLst>
                                  <p:childTnLst>
                                    <p:anim calcmode="lin" valueType="num">
                                      <p:cBhvr additive="base">
                                        <p:cTn id="237" dur="500"/>
                                        <p:tgtEl>
                                          <p:spTgt spid="92"/>
                                        </p:tgtEl>
                                        <p:attrNameLst>
                                          <p:attrName>ppt_x</p:attrName>
                                        </p:attrNameLst>
                                      </p:cBhvr>
                                      <p:tavLst>
                                        <p:tav tm="0">
                                          <p:val>
                                            <p:strVal val="ppt_x"/>
                                          </p:val>
                                        </p:tav>
                                        <p:tav tm="100000">
                                          <p:val>
                                            <p:strVal val="ppt_x"/>
                                          </p:val>
                                        </p:tav>
                                      </p:tavLst>
                                    </p:anim>
                                    <p:anim calcmode="lin" valueType="num">
                                      <p:cBhvr additive="base">
                                        <p:cTn id="238" dur="500"/>
                                        <p:tgtEl>
                                          <p:spTgt spid="92"/>
                                        </p:tgtEl>
                                        <p:attrNameLst>
                                          <p:attrName>ppt_y</p:attrName>
                                        </p:attrNameLst>
                                      </p:cBhvr>
                                      <p:tavLst>
                                        <p:tav tm="0">
                                          <p:val>
                                            <p:strVal val="ppt_y"/>
                                          </p:val>
                                        </p:tav>
                                        <p:tav tm="100000">
                                          <p:val>
                                            <p:strVal val="1+ppt_h/2"/>
                                          </p:val>
                                        </p:tav>
                                      </p:tavLst>
                                    </p:anim>
                                    <p:set>
                                      <p:cBhvr>
                                        <p:cTn id="239" dur="1" fill="hold">
                                          <p:stCondLst>
                                            <p:cond delay="499"/>
                                          </p:stCondLst>
                                        </p:cTn>
                                        <p:tgtEl>
                                          <p:spTgt spid="92"/>
                                        </p:tgtEl>
                                        <p:attrNameLst>
                                          <p:attrName>style.visibility</p:attrName>
                                        </p:attrNameLst>
                                      </p:cBhvr>
                                      <p:to>
                                        <p:strVal val="hidden"/>
                                      </p:to>
                                    </p:set>
                                  </p:childTnLst>
                                </p:cTn>
                              </p:par>
                              <p:par>
                                <p:cTn id="240" presetID="2" presetClass="exit" presetSubtype="4" fill="hold" grpId="1" nodeType="withEffect">
                                  <p:stCondLst>
                                    <p:cond delay="4000"/>
                                  </p:stCondLst>
                                  <p:childTnLst>
                                    <p:anim calcmode="lin" valueType="num">
                                      <p:cBhvr additive="base">
                                        <p:cTn id="241" dur="500"/>
                                        <p:tgtEl>
                                          <p:spTgt spid="93"/>
                                        </p:tgtEl>
                                        <p:attrNameLst>
                                          <p:attrName>ppt_x</p:attrName>
                                        </p:attrNameLst>
                                      </p:cBhvr>
                                      <p:tavLst>
                                        <p:tav tm="0">
                                          <p:val>
                                            <p:strVal val="ppt_x"/>
                                          </p:val>
                                        </p:tav>
                                        <p:tav tm="100000">
                                          <p:val>
                                            <p:strVal val="ppt_x"/>
                                          </p:val>
                                        </p:tav>
                                      </p:tavLst>
                                    </p:anim>
                                    <p:anim calcmode="lin" valueType="num">
                                      <p:cBhvr additive="base">
                                        <p:cTn id="242" dur="500"/>
                                        <p:tgtEl>
                                          <p:spTgt spid="93"/>
                                        </p:tgtEl>
                                        <p:attrNameLst>
                                          <p:attrName>ppt_y</p:attrName>
                                        </p:attrNameLst>
                                      </p:cBhvr>
                                      <p:tavLst>
                                        <p:tav tm="0">
                                          <p:val>
                                            <p:strVal val="ppt_y"/>
                                          </p:val>
                                        </p:tav>
                                        <p:tav tm="100000">
                                          <p:val>
                                            <p:strVal val="1+ppt_h/2"/>
                                          </p:val>
                                        </p:tav>
                                      </p:tavLst>
                                    </p:anim>
                                    <p:set>
                                      <p:cBhvr>
                                        <p:cTn id="243" dur="1" fill="hold">
                                          <p:stCondLst>
                                            <p:cond delay="499"/>
                                          </p:stCondLst>
                                        </p:cTn>
                                        <p:tgtEl>
                                          <p:spTgt spid="93"/>
                                        </p:tgtEl>
                                        <p:attrNameLst>
                                          <p:attrName>style.visibility</p:attrName>
                                        </p:attrNameLst>
                                      </p:cBhvr>
                                      <p:to>
                                        <p:strVal val="hidden"/>
                                      </p:to>
                                    </p:set>
                                  </p:childTnLst>
                                </p:cTn>
                              </p:par>
                              <p:par>
                                <p:cTn id="244" presetID="2" presetClass="exit" presetSubtype="4" fill="hold" grpId="1" nodeType="withEffect">
                                  <p:stCondLst>
                                    <p:cond delay="4000"/>
                                  </p:stCondLst>
                                  <p:childTnLst>
                                    <p:anim calcmode="lin" valueType="num">
                                      <p:cBhvr additive="base">
                                        <p:cTn id="245" dur="500"/>
                                        <p:tgtEl>
                                          <p:spTgt spid="94"/>
                                        </p:tgtEl>
                                        <p:attrNameLst>
                                          <p:attrName>ppt_x</p:attrName>
                                        </p:attrNameLst>
                                      </p:cBhvr>
                                      <p:tavLst>
                                        <p:tav tm="0">
                                          <p:val>
                                            <p:strVal val="ppt_x"/>
                                          </p:val>
                                        </p:tav>
                                        <p:tav tm="100000">
                                          <p:val>
                                            <p:strVal val="ppt_x"/>
                                          </p:val>
                                        </p:tav>
                                      </p:tavLst>
                                    </p:anim>
                                    <p:anim calcmode="lin" valueType="num">
                                      <p:cBhvr additive="base">
                                        <p:cTn id="246" dur="500"/>
                                        <p:tgtEl>
                                          <p:spTgt spid="94"/>
                                        </p:tgtEl>
                                        <p:attrNameLst>
                                          <p:attrName>ppt_y</p:attrName>
                                        </p:attrNameLst>
                                      </p:cBhvr>
                                      <p:tavLst>
                                        <p:tav tm="0">
                                          <p:val>
                                            <p:strVal val="ppt_y"/>
                                          </p:val>
                                        </p:tav>
                                        <p:tav tm="100000">
                                          <p:val>
                                            <p:strVal val="1+ppt_h/2"/>
                                          </p:val>
                                        </p:tav>
                                      </p:tavLst>
                                    </p:anim>
                                    <p:set>
                                      <p:cBhvr>
                                        <p:cTn id="247"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animBg="1"/>
      <p:bldP spid="24" grpId="1" animBg="1"/>
      <p:bldP spid="30" grpId="0"/>
      <p:bldP spid="30" grpId="1"/>
      <p:bldP spid="32" grpId="0" animBg="1"/>
      <p:bldP spid="32" grpId="1" animBg="1"/>
      <p:bldP spid="34" grpId="0"/>
      <p:bldP spid="34" grpId="1"/>
      <p:bldP spid="36" grpId="0" animBg="1"/>
      <p:bldP spid="36" grpId="1" animBg="1"/>
      <p:bldP spid="38" grpId="0"/>
      <p:bldP spid="38" grpId="1"/>
      <p:bldP spid="40" grpId="0" animBg="1"/>
      <p:bldP spid="40" grpId="1" animBg="1"/>
      <p:bldP spid="71" grpId="0" animBg="1"/>
      <p:bldP spid="71" grpId="1" animBg="1"/>
      <p:bldP spid="72" grpId="0"/>
      <p:bldP spid="72" grpId="1"/>
      <p:bldP spid="83" grpId="0" animBg="1"/>
      <p:bldP spid="83" grpId="1" animBg="1"/>
      <p:bldP spid="84" grpId="0"/>
      <p:bldP spid="84" grpId="1"/>
      <p:bldP spid="87" grpId="0"/>
      <p:bldP spid="87" grpId="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BF939B9-4160-402A-8EEC-3D2A2F94405B}"/>
              </a:ext>
            </a:extLst>
          </p:cNvPr>
          <p:cNvPicPr>
            <a:picLocks noChangeAspect="1"/>
          </p:cNvPicPr>
          <p:nvPr/>
        </p:nvPicPr>
        <p:blipFill rotWithShape="1">
          <a:blip r:embed="rId2"/>
          <a:srcRect l="56" r="-2" b="-2"/>
          <a:stretch/>
        </p:blipFill>
        <p:spPr>
          <a:xfrm>
            <a:off x="-1" y="10"/>
            <a:ext cx="7370057" cy="6857990"/>
          </a:xfrm>
          <a:prstGeom prst="rect">
            <a:avLst/>
          </a:prstGeom>
        </p:spPr>
      </p:pic>
      <p:pic>
        <p:nvPicPr>
          <p:cNvPr id="2" name="Picture 1" descr="A person using a computer&#10;&#10;Description automatically generated with medium confidence">
            <a:extLst>
              <a:ext uri="{FF2B5EF4-FFF2-40B4-BE49-F238E27FC236}">
                <a16:creationId xmlns:a16="http://schemas.microsoft.com/office/drawing/2014/main" id="{6CCF4D21-5F52-4454-9BA5-2DC2FFE65F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0" r="1406" b="-4"/>
          <a:stretch/>
        </p:blipFill>
        <p:spPr>
          <a:xfrm>
            <a:off x="7534656" y="1"/>
            <a:ext cx="4657344" cy="3346704"/>
          </a:xfrm>
          <a:prstGeom prst="rect">
            <a:avLst/>
          </a:prstGeom>
        </p:spPr>
      </p:pic>
      <p:pic>
        <p:nvPicPr>
          <p:cNvPr id="3" name="Picture 2">
            <a:extLst>
              <a:ext uri="{FF2B5EF4-FFF2-40B4-BE49-F238E27FC236}">
                <a16:creationId xmlns:a16="http://schemas.microsoft.com/office/drawing/2014/main" id="{244E801A-7597-40A2-A344-24EF3DD8CFE6}"/>
              </a:ext>
            </a:extLst>
          </p:cNvPr>
          <p:cNvPicPr>
            <a:picLocks noChangeAspect="1"/>
          </p:cNvPicPr>
          <p:nvPr/>
        </p:nvPicPr>
        <p:blipFill rotWithShape="1">
          <a:blip r:embed="rId4"/>
          <a:srcRect l="12865" r="8159" b="-1"/>
          <a:stretch/>
        </p:blipFill>
        <p:spPr>
          <a:xfrm>
            <a:off x="7534654" y="3511296"/>
            <a:ext cx="4657346" cy="3346704"/>
          </a:xfrm>
          <a:prstGeom prst="rect">
            <a:avLst/>
          </a:prstGeom>
        </p:spPr>
      </p:pic>
    </p:spTree>
    <p:extLst>
      <p:ext uri="{BB962C8B-B14F-4D97-AF65-F5344CB8AC3E}">
        <p14:creationId xmlns:p14="http://schemas.microsoft.com/office/powerpoint/2010/main" val="1171984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10A9D-A121-459E-83EF-19E9C231DB94}"/>
              </a:ext>
            </a:extLst>
          </p:cNvPr>
          <p:cNvSpPr txBox="1">
            <a:spLocks/>
          </p:cNvSpPr>
          <p:nvPr/>
        </p:nvSpPr>
        <p:spPr>
          <a:xfrm>
            <a:off x="526073" y="489439"/>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kern="1200">
                <a:solidFill>
                  <a:schemeClr val="bg1"/>
                </a:solidFill>
                <a:latin typeface="+mj-lt"/>
                <a:ea typeface="+mj-ea"/>
                <a:cs typeface="+mj-cs"/>
              </a:rPr>
              <a:t>If you think of any questions or have suggestions for future presentations, email us at:  </a:t>
            </a:r>
            <a:r>
              <a:rPr lang="en-US" sz="3000" kern="1200">
                <a:solidFill>
                  <a:schemeClr val="bg1"/>
                </a:solidFill>
                <a:latin typeface="+mj-lt"/>
                <a:ea typeface="+mj-ea"/>
                <a:cs typeface="+mj-cs"/>
                <a:hlinkClick r:id="rId2"/>
              </a:rPr>
              <a:t>Education@OKIE811.org</a:t>
            </a:r>
            <a:endParaRPr lang="en-US" sz="3000" kern="1200">
              <a:solidFill>
                <a:schemeClr val="bg1"/>
              </a:solidFill>
              <a:latin typeface="+mj-lt"/>
              <a:ea typeface="+mj-ea"/>
              <a:cs typeface="+mj-cs"/>
            </a:endParaRPr>
          </a:p>
        </p:txBody>
      </p:sp>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5C328A5E-71D4-4B2F-8263-13F103ECA0D4}"/>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090702" y="2427541"/>
            <a:ext cx="7955496" cy="3997637"/>
          </a:xfrm>
          <a:prstGeom prst="rect">
            <a:avLst/>
          </a:prstGeom>
        </p:spPr>
      </p:pic>
    </p:spTree>
    <p:extLst>
      <p:ext uri="{BB962C8B-B14F-4D97-AF65-F5344CB8AC3E}">
        <p14:creationId xmlns:p14="http://schemas.microsoft.com/office/powerpoint/2010/main" val="146380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ound, transport&#10;&#10;Description automatically generated">
            <a:extLst>
              <a:ext uri="{FF2B5EF4-FFF2-40B4-BE49-F238E27FC236}">
                <a16:creationId xmlns:a16="http://schemas.microsoft.com/office/drawing/2014/main" id="{A8F822B3-04D4-4896-9E2D-35B5A98B217F}"/>
              </a:ext>
            </a:extLst>
          </p:cNvPr>
          <p:cNvPicPr>
            <a:picLocks noChangeAspect="1"/>
          </p:cNvPicPr>
          <p:nvPr/>
        </p:nvPicPr>
        <p:blipFill rotWithShape="1">
          <a:blip r:embed="rId2">
            <a:extLst>
              <a:ext uri="{28A0092B-C50C-407E-A947-70E740481C1C}">
                <a14:useLocalDpi xmlns:a14="http://schemas.microsoft.com/office/drawing/2010/main" val="0"/>
              </a:ext>
            </a:extLst>
          </a:blip>
          <a:srcRect b="12296"/>
          <a:stretch/>
        </p:blipFill>
        <p:spPr>
          <a:xfrm>
            <a:off x="0" y="0"/>
            <a:ext cx="12192000" cy="7128588"/>
          </a:xfrm>
          <a:prstGeom prst="rect">
            <a:avLst/>
          </a:prstGeom>
        </p:spPr>
      </p:pic>
      <p:sp>
        <p:nvSpPr>
          <p:cNvPr id="6" name="TextBox 5">
            <a:extLst>
              <a:ext uri="{FF2B5EF4-FFF2-40B4-BE49-F238E27FC236}">
                <a16:creationId xmlns:a16="http://schemas.microsoft.com/office/drawing/2014/main" id="{79D6EAE0-FFDB-4A3D-B89C-7D61DF9DB9FA}"/>
              </a:ext>
            </a:extLst>
          </p:cNvPr>
          <p:cNvSpPr txBox="1"/>
          <p:nvPr/>
        </p:nvSpPr>
        <p:spPr>
          <a:xfrm>
            <a:off x="0" y="0"/>
            <a:ext cx="12192000" cy="7128588"/>
          </a:xfrm>
          <a:prstGeom prst="rect">
            <a:avLst/>
          </a:prstGeom>
          <a:solidFill>
            <a:schemeClr val="bg1">
              <a:alpha val="67000"/>
            </a:schemeClr>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0AF2373B-699E-42EB-8D95-CCE9F31A7F48}"/>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45245" y="4950608"/>
            <a:ext cx="4141760" cy="2081234"/>
          </a:xfrm>
          <a:custGeom>
            <a:avLst/>
            <a:gdLst/>
            <a:ahLst/>
            <a:cxnLst/>
            <a:rect l="l" t="t" r="r" b="b"/>
            <a:pathLst>
              <a:path w="4141760" h="4377846">
                <a:moveTo>
                  <a:pt x="0" y="0"/>
                </a:moveTo>
                <a:lnTo>
                  <a:pt x="4141760" y="0"/>
                </a:lnTo>
                <a:lnTo>
                  <a:pt x="4141760" y="4377846"/>
                </a:lnTo>
                <a:lnTo>
                  <a:pt x="0" y="4377846"/>
                </a:lnTo>
                <a:close/>
              </a:path>
            </a:pathLst>
          </a:custGeom>
        </p:spPr>
      </p:pic>
      <p:graphicFrame>
        <p:nvGraphicFramePr>
          <p:cNvPr id="8" name="Content Placeholder 2">
            <a:extLst>
              <a:ext uri="{FF2B5EF4-FFF2-40B4-BE49-F238E27FC236}">
                <a16:creationId xmlns:a16="http://schemas.microsoft.com/office/drawing/2014/main" id="{E94E95DB-35CD-47D6-9540-40AFEA19F38F}"/>
              </a:ext>
            </a:extLst>
          </p:cNvPr>
          <p:cNvGraphicFramePr>
            <a:graphicFrameLocks/>
          </p:cNvGraphicFramePr>
          <p:nvPr>
            <p:extLst>
              <p:ext uri="{D42A27DB-BD31-4B8C-83A1-F6EECF244321}">
                <p14:modId xmlns:p14="http://schemas.microsoft.com/office/powerpoint/2010/main" val="2357735203"/>
              </p:ext>
            </p:extLst>
          </p:nvPr>
        </p:nvGraphicFramePr>
        <p:xfrm>
          <a:off x="156594" y="1354765"/>
          <a:ext cx="11878811" cy="3393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
            <a:extLst>
              <a:ext uri="{FF2B5EF4-FFF2-40B4-BE49-F238E27FC236}">
                <a16:creationId xmlns:a16="http://schemas.microsoft.com/office/drawing/2014/main" id="{0F5E5271-E97C-4960-8D79-788C4835FF65}"/>
              </a:ext>
            </a:extLst>
          </p:cNvPr>
          <p:cNvSpPr txBox="1">
            <a:spLocks/>
          </p:cNvSpPr>
          <p:nvPr/>
        </p:nvSpPr>
        <p:spPr>
          <a:xfrm>
            <a:off x="838200" y="185214"/>
            <a:ext cx="10515600" cy="9860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5">
                    <a:lumMod val="75000"/>
                  </a:schemeClr>
                </a:solidFill>
              </a:rPr>
              <a:t>How It Works</a:t>
            </a:r>
            <a:endParaRPr lang="en-US" b="1" dirty="0">
              <a:solidFill>
                <a:schemeClr val="accent5">
                  <a:lumMod val="75000"/>
                </a:schemeClr>
              </a:solidFill>
            </a:endParaRPr>
          </a:p>
        </p:txBody>
      </p:sp>
      <p:sp>
        <p:nvSpPr>
          <p:cNvPr id="11" name="TextBox 10">
            <a:extLst>
              <a:ext uri="{FF2B5EF4-FFF2-40B4-BE49-F238E27FC236}">
                <a16:creationId xmlns:a16="http://schemas.microsoft.com/office/drawing/2014/main" id="{8333CB3A-01FB-462D-8532-6B32E1DC8D87}"/>
              </a:ext>
            </a:extLst>
          </p:cNvPr>
          <p:cNvSpPr txBox="1"/>
          <p:nvPr/>
        </p:nvSpPr>
        <p:spPr>
          <a:xfrm>
            <a:off x="6634470" y="5544949"/>
            <a:ext cx="3762635" cy="892552"/>
          </a:xfrm>
          <a:prstGeom prst="rect">
            <a:avLst/>
          </a:prstGeom>
          <a:noFill/>
          <a:ln w="12700">
            <a:solidFill>
              <a:schemeClr val="accent6">
                <a:lumMod val="75000"/>
              </a:schemeClr>
            </a:solidFill>
          </a:ln>
        </p:spPr>
        <p:txBody>
          <a:bodyPr wrap="square" rtlCol="0">
            <a:spAutoFit/>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Rockwell"/>
                <a:ea typeface="+mn-ea"/>
                <a:cs typeface="+mn-cs"/>
              </a:rPr>
              <a:t>Important to Know</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Rockwell"/>
                <a:ea typeface="+mn-ea"/>
                <a:cs typeface="+mn-cs"/>
              </a:rPr>
              <a:t>Private lines will not be marked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Rockwell"/>
                <a:ea typeface="+mn-ea"/>
                <a:cs typeface="+mn-cs"/>
              </a:rPr>
              <a:t>OKIE811 does not locate the lines</a:t>
            </a: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00463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blue hat&#10;&#10;Description automatically generated">
            <a:extLst>
              <a:ext uri="{FF2B5EF4-FFF2-40B4-BE49-F238E27FC236}">
                <a16:creationId xmlns:a16="http://schemas.microsoft.com/office/drawing/2014/main" id="{62BD9195-856E-2D42-AD78-8E1F586C6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p:cNvSpPr/>
          <p:nvPr/>
        </p:nvSpPr>
        <p:spPr bwMode="auto">
          <a:xfrm>
            <a:off x="3429957" y="1494984"/>
            <a:ext cx="4566807"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WHITE LINING</a:t>
            </a:r>
          </a:p>
        </p:txBody>
      </p:sp>
      <p:sp>
        <p:nvSpPr>
          <p:cNvPr id="20" name="Rectangle 19"/>
          <p:cNvSpPr/>
          <p:nvPr/>
        </p:nvSpPr>
        <p:spPr bwMode="auto">
          <a:xfrm>
            <a:off x="3429957" y="2589531"/>
            <a:ext cx="7371393" cy="1924182"/>
          </a:xfrm>
          <a:prstGeom prst="rect">
            <a:avLst/>
          </a:prstGeom>
          <a:solidFill>
            <a:schemeClr val="bg1">
              <a:alpha val="0"/>
            </a:schemeClr>
          </a:solid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swald" pitchFamily="2" charset="77"/>
                <a:ea typeface="+mn-ea"/>
                <a:cs typeface="+mn-cs"/>
              </a:rPr>
              <a:t>White lining is the industry best practice of marking the outer limits, route, or perimeter of the proposed excavation with white paint, flags or stakes to outline the dig site. </a:t>
            </a:r>
            <a:endParaRPr kumimoji="0" lang="en-US" sz="6600" b="0" i="0" u="none" strike="noStrike" kern="1200" cap="none" spc="0" normalizeH="0" baseline="0" noProof="0">
              <a:ln>
                <a:noFill/>
              </a:ln>
              <a:solidFill>
                <a:srgbClr val="000000"/>
              </a:solidFill>
              <a:effectLst/>
              <a:uLnTx/>
              <a:uFillTx/>
              <a:latin typeface="Oswald" pitchFamily="2" charset="77"/>
              <a:ea typeface="+mn-ea"/>
              <a:cs typeface="+mn-cs"/>
            </a:endParaRPr>
          </a:p>
        </p:txBody>
      </p:sp>
    </p:spTree>
    <p:extLst>
      <p:ext uri="{BB962C8B-B14F-4D97-AF65-F5344CB8AC3E}">
        <p14:creationId xmlns:p14="http://schemas.microsoft.com/office/powerpoint/2010/main" val="26130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accel="20000" decel="8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429957" y="1494984"/>
            <a:ext cx="4566807"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Whitelining</a:t>
            </a:r>
          </a:p>
        </p:txBody>
      </p:sp>
      <p:pic>
        <p:nvPicPr>
          <p:cNvPr id="3" name="Picture 2" descr="A picture containing building, light&#10;&#10;Description automatically generated">
            <a:extLst>
              <a:ext uri="{FF2B5EF4-FFF2-40B4-BE49-F238E27FC236}">
                <a16:creationId xmlns:a16="http://schemas.microsoft.com/office/drawing/2014/main" id="{33E2B028-C575-1149-856E-0A80119FA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4" y="0"/>
            <a:ext cx="12222513" cy="6858000"/>
          </a:xfrm>
          <a:prstGeom prst="rect">
            <a:avLst/>
          </a:prstGeom>
        </p:spPr>
      </p:pic>
      <p:grpSp>
        <p:nvGrpSpPr>
          <p:cNvPr id="2" name="Group 1">
            <a:extLst>
              <a:ext uri="{FF2B5EF4-FFF2-40B4-BE49-F238E27FC236}">
                <a16:creationId xmlns:a16="http://schemas.microsoft.com/office/drawing/2014/main" id="{1618F564-FC94-A94A-8D14-DC2236772E0C}"/>
              </a:ext>
            </a:extLst>
          </p:cNvPr>
          <p:cNvGrpSpPr/>
          <p:nvPr/>
        </p:nvGrpSpPr>
        <p:grpSpPr>
          <a:xfrm>
            <a:off x="266700" y="1284800"/>
            <a:ext cx="3314700" cy="3352495"/>
            <a:chOff x="266700" y="1284800"/>
            <a:chExt cx="3314700" cy="3352495"/>
          </a:xfrm>
        </p:grpSpPr>
        <p:sp>
          <p:nvSpPr>
            <p:cNvPr id="4" name="Rectangle 3">
              <a:extLst>
                <a:ext uri="{FF2B5EF4-FFF2-40B4-BE49-F238E27FC236}">
                  <a16:creationId xmlns:a16="http://schemas.microsoft.com/office/drawing/2014/main" id="{6CBB9D78-27B9-644F-87FD-FBF12F4894B4}"/>
                </a:ext>
              </a:extLst>
            </p:cNvPr>
            <p:cNvSpPr/>
            <p:nvPr/>
          </p:nvSpPr>
          <p:spPr>
            <a:xfrm>
              <a:off x="670984" y="2631733"/>
              <a:ext cx="2019299" cy="200556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EEFE64F-0CC2-4544-B4A8-29A3D213CB27}"/>
                </a:ext>
              </a:extLst>
            </p:cNvPr>
            <p:cNvSpPr/>
            <p:nvPr/>
          </p:nvSpPr>
          <p:spPr bwMode="auto">
            <a:xfrm>
              <a:off x="266700" y="1284800"/>
              <a:ext cx="3314700"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Continuous Line</a:t>
              </a:r>
            </a:p>
          </p:txBody>
        </p:sp>
      </p:grpSp>
      <p:grpSp>
        <p:nvGrpSpPr>
          <p:cNvPr id="6" name="Group 5">
            <a:extLst>
              <a:ext uri="{FF2B5EF4-FFF2-40B4-BE49-F238E27FC236}">
                <a16:creationId xmlns:a16="http://schemas.microsoft.com/office/drawing/2014/main" id="{3E11BF47-C1CB-934F-9D3D-E1C8D6AAF150}"/>
              </a:ext>
            </a:extLst>
          </p:cNvPr>
          <p:cNvGrpSpPr/>
          <p:nvPr/>
        </p:nvGrpSpPr>
        <p:grpSpPr>
          <a:xfrm>
            <a:off x="6080742" y="1320011"/>
            <a:ext cx="2986839" cy="3389440"/>
            <a:chOff x="6080742" y="1320011"/>
            <a:chExt cx="2986839" cy="3389440"/>
          </a:xfrm>
        </p:grpSpPr>
        <p:pic>
          <p:nvPicPr>
            <p:cNvPr id="18" name="Picture 17" descr="A picture containing table, bird&#10;&#10;Description automatically generated">
              <a:extLst>
                <a:ext uri="{FF2B5EF4-FFF2-40B4-BE49-F238E27FC236}">
                  <a16:creationId xmlns:a16="http://schemas.microsoft.com/office/drawing/2014/main" id="{35773E52-0E2E-A243-952D-EA46D10F6651}"/>
                </a:ext>
              </a:extLst>
            </p:cNvPr>
            <p:cNvPicPr>
              <a:picLocks noChangeAspect="1"/>
            </p:cNvPicPr>
            <p:nvPr/>
          </p:nvPicPr>
          <p:blipFill rotWithShape="1">
            <a:blip r:embed="rId4">
              <a:extLst>
                <a:ext uri="{28A0092B-C50C-407E-A947-70E740481C1C}">
                  <a14:useLocalDpi xmlns:a14="http://schemas.microsoft.com/office/drawing/2010/main" val="0"/>
                </a:ext>
              </a:extLst>
            </a:blip>
            <a:srcRect l="16761" t="62" r="9558"/>
            <a:stretch/>
          </p:blipFill>
          <p:spPr>
            <a:xfrm>
              <a:off x="6478736" y="2484408"/>
              <a:ext cx="2382041" cy="2225043"/>
            </a:xfrm>
            <a:prstGeom prst="rect">
              <a:avLst/>
            </a:prstGeom>
          </p:spPr>
        </p:pic>
        <p:sp>
          <p:nvSpPr>
            <p:cNvPr id="21" name="Rectangle 20">
              <a:extLst>
                <a:ext uri="{FF2B5EF4-FFF2-40B4-BE49-F238E27FC236}">
                  <a16:creationId xmlns:a16="http://schemas.microsoft.com/office/drawing/2014/main" id="{96F052F8-2E03-934E-926B-1DD11AA03D16}"/>
                </a:ext>
              </a:extLst>
            </p:cNvPr>
            <p:cNvSpPr/>
            <p:nvPr/>
          </p:nvSpPr>
          <p:spPr bwMode="auto">
            <a:xfrm>
              <a:off x="6080742" y="1320011"/>
              <a:ext cx="2986839"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Dashes Marking the Four Corners</a:t>
              </a:r>
            </a:p>
          </p:txBody>
        </p:sp>
      </p:grpSp>
      <p:grpSp>
        <p:nvGrpSpPr>
          <p:cNvPr id="7" name="Group 6">
            <a:extLst>
              <a:ext uri="{FF2B5EF4-FFF2-40B4-BE49-F238E27FC236}">
                <a16:creationId xmlns:a16="http://schemas.microsoft.com/office/drawing/2014/main" id="{10E608FB-59EA-8C4B-8606-64D128877425}"/>
              </a:ext>
            </a:extLst>
          </p:cNvPr>
          <p:cNvGrpSpPr/>
          <p:nvPr/>
        </p:nvGrpSpPr>
        <p:grpSpPr>
          <a:xfrm>
            <a:off x="8860777" y="2659381"/>
            <a:ext cx="3221710" cy="3786736"/>
            <a:chOff x="8860777" y="2659381"/>
            <a:chExt cx="3221710" cy="3786736"/>
          </a:xfrm>
        </p:grpSpPr>
        <p:sp>
          <p:nvSpPr>
            <p:cNvPr id="19" name="Rectangle 18">
              <a:extLst>
                <a:ext uri="{FF2B5EF4-FFF2-40B4-BE49-F238E27FC236}">
                  <a16:creationId xmlns:a16="http://schemas.microsoft.com/office/drawing/2014/main" id="{8326C766-2EFC-F243-9FED-C074F0371956}"/>
                </a:ext>
              </a:extLst>
            </p:cNvPr>
            <p:cNvSpPr/>
            <p:nvPr/>
          </p:nvSpPr>
          <p:spPr>
            <a:xfrm>
              <a:off x="9544050" y="2659381"/>
              <a:ext cx="1800709" cy="1977914"/>
            </a:xfrm>
            <a:prstGeom prst="rect">
              <a:avLst/>
            </a:pr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20FD9F6-7940-A84D-A9D2-926B694DE9D7}"/>
                </a:ext>
              </a:extLst>
            </p:cNvPr>
            <p:cNvSpPr/>
            <p:nvPr/>
          </p:nvSpPr>
          <p:spPr bwMode="auto">
            <a:xfrm>
              <a:off x="8860777" y="5351570"/>
              <a:ext cx="3221710"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Bebas Neue" panose="020B0606020202050201" pitchFamily="34" charset="77"/>
                  <a:ea typeface="+mn-ea"/>
                  <a:cs typeface="Arial" panose="020B0604020202020204" pitchFamily="34" charset="0"/>
                </a:rPr>
                <a:t>Dashes Outlining Excavation Project</a:t>
              </a:r>
            </a:p>
          </p:txBody>
        </p:sp>
      </p:grpSp>
      <p:grpSp>
        <p:nvGrpSpPr>
          <p:cNvPr id="5" name="Group 4">
            <a:extLst>
              <a:ext uri="{FF2B5EF4-FFF2-40B4-BE49-F238E27FC236}">
                <a16:creationId xmlns:a16="http://schemas.microsoft.com/office/drawing/2014/main" id="{D542CFED-CDAA-6948-91BF-7C74E2F89047}"/>
              </a:ext>
            </a:extLst>
          </p:cNvPr>
          <p:cNvGrpSpPr/>
          <p:nvPr/>
        </p:nvGrpSpPr>
        <p:grpSpPr>
          <a:xfrm>
            <a:off x="2974297" y="2659381"/>
            <a:ext cx="3314700" cy="3560983"/>
            <a:chOff x="2974297" y="2659381"/>
            <a:chExt cx="3314700" cy="3560983"/>
          </a:xfrm>
        </p:grpSpPr>
        <p:sp>
          <p:nvSpPr>
            <p:cNvPr id="9" name="Rectangle 8">
              <a:extLst>
                <a:ext uri="{FF2B5EF4-FFF2-40B4-BE49-F238E27FC236}">
                  <a16:creationId xmlns:a16="http://schemas.microsoft.com/office/drawing/2014/main" id="{07EC4FA1-6AC1-7447-AA41-666A155CF722}"/>
                </a:ext>
              </a:extLst>
            </p:cNvPr>
            <p:cNvSpPr/>
            <p:nvPr/>
          </p:nvSpPr>
          <p:spPr bwMode="auto">
            <a:xfrm>
              <a:off x="2974297" y="5125817"/>
              <a:ext cx="3314700" cy="1094547"/>
            </a:xfrm>
            <a:prstGeom prst="rect">
              <a:avLst/>
            </a:prstGeom>
            <a:noFill/>
            <a:ln w="9525">
              <a:noFill/>
              <a:round/>
              <a:headEnd/>
              <a:tailEnd/>
            </a:ln>
          </p:spPr>
          <p:txBody>
            <a:bodyPr vert="horz" wrap="square" lIns="365760" tIns="60960" rIns="121920" bIns="6096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Bebas Neue" panose="020B0606020202050201" pitchFamily="34" charset="77"/>
                  <a:ea typeface="+mn-ea"/>
                  <a:cs typeface="Arial" panose="020B0604020202020204" pitchFamily="34" charset="0"/>
                </a:rPr>
                <a:t>Dots Marking the Radius or Arc</a:t>
              </a:r>
            </a:p>
          </p:txBody>
        </p:sp>
        <p:pic>
          <p:nvPicPr>
            <p:cNvPr id="24" name="Picture 23" descr="A close up of a logo&#10;&#10;Description automatically generated">
              <a:extLst>
                <a:ext uri="{FF2B5EF4-FFF2-40B4-BE49-F238E27FC236}">
                  <a16:creationId xmlns:a16="http://schemas.microsoft.com/office/drawing/2014/main" id="{0F1106BE-9A3C-9648-8165-D6C161EFDA83}"/>
                </a:ext>
              </a:extLst>
            </p:cNvPr>
            <p:cNvPicPr>
              <a:picLocks noChangeAspect="1"/>
            </p:cNvPicPr>
            <p:nvPr/>
          </p:nvPicPr>
          <p:blipFill rotWithShape="1">
            <a:blip r:embed="rId5">
              <a:extLst>
                <a:ext uri="{28A0092B-C50C-407E-A947-70E740481C1C}">
                  <a14:useLocalDpi xmlns:a14="http://schemas.microsoft.com/office/drawing/2010/main" val="0"/>
                </a:ext>
              </a:extLst>
            </a:blip>
            <a:srcRect r="67787"/>
            <a:stretch/>
          </p:blipFill>
          <p:spPr>
            <a:xfrm>
              <a:off x="3811970" y="2659381"/>
              <a:ext cx="2102773" cy="1828800"/>
            </a:xfrm>
            <a:prstGeom prst="rect">
              <a:avLst/>
            </a:prstGeom>
          </p:spPr>
        </p:pic>
      </p:grpSp>
    </p:spTree>
    <p:extLst>
      <p:ext uri="{BB962C8B-B14F-4D97-AF65-F5344CB8AC3E}">
        <p14:creationId xmlns:p14="http://schemas.microsoft.com/office/powerpoint/2010/main" val="25430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man, skiing&#10;&#10;Description automatically generated">
            <a:extLst>
              <a:ext uri="{FF2B5EF4-FFF2-40B4-BE49-F238E27FC236}">
                <a16:creationId xmlns:a16="http://schemas.microsoft.com/office/drawing/2014/main" id="{B6EB1F08-6C5F-D146-8B64-1E7B26E5615E}"/>
              </a:ext>
            </a:extLst>
          </p:cNvPr>
          <p:cNvPicPr>
            <a:picLocks noChangeAspect="1"/>
          </p:cNvPicPr>
          <p:nvPr/>
        </p:nvPicPr>
        <p:blipFill rotWithShape="1">
          <a:blip r:embed="rId3">
            <a:extLst>
              <a:ext uri="{28A0092B-C50C-407E-A947-70E740481C1C}">
                <a14:useLocalDpi xmlns:a14="http://schemas.microsoft.com/office/drawing/2010/main" val="0"/>
              </a:ext>
            </a:extLst>
          </a:blip>
          <a:srcRect l="-8680" r="8680"/>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9089E4F-D948-E54D-9C68-1B641A070100}"/>
              </a:ext>
            </a:extLst>
          </p:cNvPr>
          <p:cNvGrpSpPr/>
          <p:nvPr/>
        </p:nvGrpSpPr>
        <p:grpSpPr>
          <a:xfrm>
            <a:off x="0" y="0"/>
            <a:ext cx="6594586" cy="6858000"/>
            <a:chOff x="0" y="0"/>
            <a:chExt cx="6594586" cy="6858000"/>
          </a:xfrm>
        </p:grpSpPr>
        <p:sp>
          <p:nvSpPr>
            <p:cNvPr id="14" name="Rectangle 13"/>
            <p:cNvSpPr/>
            <p:nvPr/>
          </p:nvSpPr>
          <p:spPr bwMode="auto">
            <a:xfrm>
              <a:off x="0" y="0"/>
              <a:ext cx="6096000" cy="6858000"/>
            </a:xfrm>
            <a:prstGeom prst="rect">
              <a:avLst/>
            </a:prstGeom>
            <a:solidFill>
              <a:srgbClr val="648B45"/>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 name="Group 9"/>
            <p:cNvGrpSpPr/>
            <p:nvPr/>
          </p:nvGrpSpPr>
          <p:grpSpPr>
            <a:xfrm>
              <a:off x="5108957" y="2686185"/>
              <a:ext cx="1485629" cy="1485629"/>
              <a:chOff x="4019752" y="2267153"/>
              <a:chExt cx="1114222" cy="1114222"/>
            </a:xfrm>
            <a:solidFill>
              <a:srgbClr val="648B45"/>
            </a:solidFill>
          </p:grpSpPr>
          <p:sp>
            <p:nvSpPr>
              <p:cNvPr id="5" name="Oval 4"/>
              <p:cNvSpPr/>
              <p:nvPr/>
            </p:nvSpPr>
            <p:spPr>
              <a:xfrm>
                <a:off x="4019752" y="2267153"/>
                <a:ext cx="1114222" cy="1114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6"/>
              <p:cNvSpPr>
                <a:spLocks noEditPoints="1"/>
              </p:cNvSpPr>
              <p:nvPr/>
            </p:nvSpPr>
            <p:spPr bwMode="auto">
              <a:xfrm flipH="1">
                <a:off x="4285203" y="2533650"/>
                <a:ext cx="583322" cy="581228"/>
              </a:xfrm>
              <a:custGeom>
                <a:avLst/>
                <a:gdLst/>
                <a:ahLst/>
                <a:cxnLst>
                  <a:cxn ang="0">
                    <a:pos x="309" y="180"/>
                  </a:cxn>
                  <a:cxn ang="0">
                    <a:pos x="233" y="232"/>
                  </a:cxn>
                  <a:cxn ang="0">
                    <a:pos x="180" y="308"/>
                  </a:cxn>
                  <a:cxn ang="0">
                    <a:pos x="215" y="381"/>
                  </a:cxn>
                  <a:cxn ang="0">
                    <a:pos x="231" y="393"/>
                  </a:cxn>
                  <a:cxn ang="0">
                    <a:pos x="227" y="448"/>
                  </a:cxn>
                  <a:cxn ang="0">
                    <a:pos x="162" y="472"/>
                  </a:cxn>
                  <a:cxn ang="0">
                    <a:pos x="198" y="558"/>
                  </a:cxn>
                  <a:cxn ang="0">
                    <a:pos x="261" y="625"/>
                  </a:cxn>
                  <a:cxn ang="0">
                    <a:pos x="344" y="667"/>
                  </a:cxn>
                  <a:cxn ang="0">
                    <a:pos x="384" y="611"/>
                  </a:cxn>
                  <a:cxn ang="0">
                    <a:pos x="437" y="602"/>
                  </a:cxn>
                  <a:cxn ang="0">
                    <a:pos x="454" y="615"/>
                  </a:cxn>
                  <a:cxn ang="0">
                    <a:pos x="510" y="661"/>
                  </a:cxn>
                  <a:cxn ang="0">
                    <a:pos x="589" y="614"/>
                  </a:cxn>
                  <a:cxn ang="0">
                    <a:pos x="648" y="542"/>
                  </a:cxn>
                  <a:cxn ang="0">
                    <a:pos x="677" y="453"/>
                  </a:cxn>
                  <a:cxn ang="0">
                    <a:pos x="607" y="444"/>
                  </a:cxn>
                  <a:cxn ang="0">
                    <a:pos x="607" y="389"/>
                  </a:cxn>
                  <a:cxn ang="0">
                    <a:pos x="677" y="381"/>
                  </a:cxn>
                  <a:cxn ang="0">
                    <a:pos x="645" y="287"/>
                  </a:cxn>
                  <a:cxn ang="0">
                    <a:pos x="581" y="213"/>
                  </a:cxn>
                  <a:cxn ang="0">
                    <a:pos x="494" y="167"/>
                  </a:cxn>
                  <a:cxn ang="0">
                    <a:pos x="452" y="223"/>
                  </a:cxn>
                  <a:cxn ang="0">
                    <a:pos x="399" y="231"/>
                  </a:cxn>
                  <a:cxn ang="0">
                    <a:pos x="382" y="219"/>
                  </a:cxn>
                  <a:cxn ang="0">
                    <a:pos x="441" y="1"/>
                  </a:cxn>
                  <a:cxn ang="0">
                    <a:pos x="454" y="17"/>
                  </a:cxn>
                  <a:cxn ang="0">
                    <a:pos x="540" y="103"/>
                  </a:cxn>
                  <a:cxn ang="0">
                    <a:pos x="633" y="157"/>
                  </a:cxn>
                  <a:cxn ang="0">
                    <a:pos x="703" y="237"/>
                  </a:cxn>
                  <a:cxn ang="0">
                    <a:pos x="746" y="337"/>
                  </a:cxn>
                  <a:cxn ang="0">
                    <a:pos x="827" y="383"/>
                  </a:cxn>
                  <a:cxn ang="0">
                    <a:pos x="836" y="436"/>
                  </a:cxn>
                  <a:cxn ang="0">
                    <a:pos x="823" y="452"/>
                  </a:cxn>
                  <a:cxn ang="0">
                    <a:pos x="740" y="518"/>
                  </a:cxn>
                  <a:cxn ang="0">
                    <a:pos x="691" y="614"/>
                  </a:cxn>
                  <a:cxn ang="0">
                    <a:pos x="616" y="689"/>
                  </a:cxn>
                  <a:cxn ang="0">
                    <a:pos x="519" y="738"/>
                  </a:cxn>
                  <a:cxn ang="0">
                    <a:pos x="454" y="821"/>
                  </a:cxn>
                  <a:cxn ang="0">
                    <a:pos x="437" y="833"/>
                  </a:cxn>
                  <a:cxn ang="0">
                    <a:pos x="384" y="825"/>
                  </a:cxn>
                  <a:cxn ang="0">
                    <a:pos x="338" y="744"/>
                  </a:cxn>
                  <a:cxn ang="0">
                    <a:pos x="238" y="701"/>
                  </a:cxn>
                  <a:cxn ang="0">
                    <a:pos x="158" y="631"/>
                  </a:cxn>
                  <a:cxn ang="0">
                    <a:pos x="103" y="538"/>
                  </a:cxn>
                  <a:cxn ang="0">
                    <a:pos x="17" y="453"/>
                  </a:cxn>
                  <a:cxn ang="0">
                    <a:pos x="1" y="440"/>
                  </a:cxn>
                  <a:cxn ang="0">
                    <a:pos x="5" y="386"/>
                  </a:cxn>
                  <a:cxn ang="0">
                    <a:pos x="85" y="359"/>
                  </a:cxn>
                  <a:cxn ang="0">
                    <a:pos x="121" y="256"/>
                  </a:cxn>
                  <a:cxn ang="0">
                    <a:pos x="187" y="171"/>
                  </a:cxn>
                  <a:cxn ang="0">
                    <a:pos x="276" y="111"/>
                  </a:cxn>
                  <a:cxn ang="0">
                    <a:pos x="382" y="82"/>
                  </a:cxn>
                  <a:cxn ang="0">
                    <a:pos x="390" y="2"/>
                  </a:cxn>
                </a:cxnLst>
                <a:rect l="0" t="0" r="r" b="b"/>
                <a:pathLst>
                  <a:path w="836" h="833">
                    <a:moveTo>
                      <a:pt x="382" y="158"/>
                    </a:moveTo>
                    <a:lnTo>
                      <a:pt x="363" y="162"/>
                    </a:lnTo>
                    <a:lnTo>
                      <a:pt x="344" y="166"/>
                    </a:lnTo>
                    <a:lnTo>
                      <a:pt x="327" y="172"/>
                    </a:lnTo>
                    <a:lnTo>
                      <a:pt x="309" y="180"/>
                    </a:lnTo>
                    <a:lnTo>
                      <a:pt x="292" y="188"/>
                    </a:lnTo>
                    <a:lnTo>
                      <a:pt x="276" y="197"/>
                    </a:lnTo>
                    <a:lnTo>
                      <a:pt x="261" y="208"/>
                    </a:lnTo>
                    <a:lnTo>
                      <a:pt x="247" y="220"/>
                    </a:lnTo>
                    <a:lnTo>
                      <a:pt x="233" y="232"/>
                    </a:lnTo>
                    <a:lnTo>
                      <a:pt x="220" y="246"/>
                    </a:lnTo>
                    <a:lnTo>
                      <a:pt x="209" y="260"/>
                    </a:lnTo>
                    <a:lnTo>
                      <a:pt x="198" y="275"/>
                    </a:lnTo>
                    <a:lnTo>
                      <a:pt x="188" y="291"/>
                    </a:lnTo>
                    <a:lnTo>
                      <a:pt x="180" y="308"/>
                    </a:lnTo>
                    <a:lnTo>
                      <a:pt x="173" y="325"/>
                    </a:lnTo>
                    <a:lnTo>
                      <a:pt x="167" y="343"/>
                    </a:lnTo>
                    <a:lnTo>
                      <a:pt x="162" y="362"/>
                    </a:lnTo>
                    <a:lnTo>
                      <a:pt x="159" y="381"/>
                    </a:lnTo>
                    <a:lnTo>
                      <a:pt x="215" y="381"/>
                    </a:lnTo>
                    <a:lnTo>
                      <a:pt x="219" y="381"/>
                    </a:lnTo>
                    <a:lnTo>
                      <a:pt x="223" y="383"/>
                    </a:lnTo>
                    <a:lnTo>
                      <a:pt x="227" y="386"/>
                    </a:lnTo>
                    <a:lnTo>
                      <a:pt x="230" y="389"/>
                    </a:lnTo>
                    <a:lnTo>
                      <a:pt x="231" y="393"/>
                    </a:lnTo>
                    <a:lnTo>
                      <a:pt x="232" y="398"/>
                    </a:lnTo>
                    <a:lnTo>
                      <a:pt x="232" y="436"/>
                    </a:lnTo>
                    <a:lnTo>
                      <a:pt x="231" y="440"/>
                    </a:lnTo>
                    <a:lnTo>
                      <a:pt x="230" y="444"/>
                    </a:lnTo>
                    <a:lnTo>
                      <a:pt x="227" y="448"/>
                    </a:lnTo>
                    <a:lnTo>
                      <a:pt x="223" y="450"/>
                    </a:lnTo>
                    <a:lnTo>
                      <a:pt x="219" y="452"/>
                    </a:lnTo>
                    <a:lnTo>
                      <a:pt x="215" y="453"/>
                    </a:lnTo>
                    <a:lnTo>
                      <a:pt x="159" y="453"/>
                    </a:lnTo>
                    <a:lnTo>
                      <a:pt x="162" y="472"/>
                    </a:lnTo>
                    <a:lnTo>
                      <a:pt x="167" y="490"/>
                    </a:lnTo>
                    <a:lnTo>
                      <a:pt x="173" y="508"/>
                    </a:lnTo>
                    <a:lnTo>
                      <a:pt x="180" y="525"/>
                    </a:lnTo>
                    <a:lnTo>
                      <a:pt x="188" y="542"/>
                    </a:lnTo>
                    <a:lnTo>
                      <a:pt x="198" y="558"/>
                    </a:lnTo>
                    <a:lnTo>
                      <a:pt x="209" y="573"/>
                    </a:lnTo>
                    <a:lnTo>
                      <a:pt x="220" y="587"/>
                    </a:lnTo>
                    <a:lnTo>
                      <a:pt x="233" y="601"/>
                    </a:lnTo>
                    <a:lnTo>
                      <a:pt x="247" y="614"/>
                    </a:lnTo>
                    <a:lnTo>
                      <a:pt x="261" y="625"/>
                    </a:lnTo>
                    <a:lnTo>
                      <a:pt x="276" y="636"/>
                    </a:lnTo>
                    <a:lnTo>
                      <a:pt x="292" y="646"/>
                    </a:lnTo>
                    <a:lnTo>
                      <a:pt x="309" y="654"/>
                    </a:lnTo>
                    <a:lnTo>
                      <a:pt x="327" y="661"/>
                    </a:lnTo>
                    <a:lnTo>
                      <a:pt x="344" y="667"/>
                    </a:lnTo>
                    <a:lnTo>
                      <a:pt x="363" y="672"/>
                    </a:lnTo>
                    <a:lnTo>
                      <a:pt x="382" y="675"/>
                    </a:lnTo>
                    <a:lnTo>
                      <a:pt x="382" y="619"/>
                    </a:lnTo>
                    <a:lnTo>
                      <a:pt x="382" y="615"/>
                    </a:lnTo>
                    <a:lnTo>
                      <a:pt x="384" y="611"/>
                    </a:lnTo>
                    <a:lnTo>
                      <a:pt x="387" y="607"/>
                    </a:lnTo>
                    <a:lnTo>
                      <a:pt x="390" y="605"/>
                    </a:lnTo>
                    <a:lnTo>
                      <a:pt x="395" y="603"/>
                    </a:lnTo>
                    <a:lnTo>
                      <a:pt x="399" y="602"/>
                    </a:lnTo>
                    <a:lnTo>
                      <a:pt x="437" y="602"/>
                    </a:lnTo>
                    <a:lnTo>
                      <a:pt x="441" y="603"/>
                    </a:lnTo>
                    <a:lnTo>
                      <a:pt x="446" y="605"/>
                    </a:lnTo>
                    <a:lnTo>
                      <a:pt x="449" y="607"/>
                    </a:lnTo>
                    <a:lnTo>
                      <a:pt x="452" y="611"/>
                    </a:lnTo>
                    <a:lnTo>
                      <a:pt x="454" y="615"/>
                    </a:lnTo>
                    <a:lnTo>
                      <a:pt x="454" y="619"/>
                    </a:lnTo>
                    <a:lnTo>
                      <a:pt x="454" y="675"/>
                    </a:lnTo>
                    <a:lnTo>
                      <a:pt x="473" y="672"/>
                    </a:lnTo>
                    <a:lnTo>
                      <a:pt x="491" y="667"/>
                    </a:lnTo>
                    <a:lnTo>
                      <a:pt x="510" y="661"/>
                    </a:lnTo>
                    <a:lnTo>
                      <a:pt x="527" y="654"/>
                    </a:lnTo>
                    <a:lnTo>
                      <a:pt x="544" y="646"/>
                    </a:lnTo>
                    <a:lnTo>
                      <a:pt x="560" y="636"/>
                    </a:lnTo>
                    <a:lnTo>
                      <a:pt x="575" y="625"/>
                    </a:lnTo>
                    <a:lnTo>
                      <a:pt x="589" y="614"/>
                    </a:lnTo>
                    <a:lnTo>
                      <a:pt x="603" y="601"/>
                    </a:lnTo>
                    <a:lnTo>
                      <a:pt x="616" y="587"/>
                    </a:lnTo>
                    <a:lnTo>
                      <a:pt x="627" y="573"/>
                    </a:lnTo>
                    <a:lnTo>
                      <a:pt x="638" y="558"/>
                    </a:lnTo>
                    <a:lnTo>
                      <a:pt x="648" y="542"/>
                    </a:lnTo>
                    <a:lnTo>
                      <a:pt x="656" y="525"/>
                    </a:lnTo>
                    <a:lnTo>
                      <a:pt x="663" y="508"/>
                    </a:lnTo>
                    <a:lnTo>
                      <a:pt x="669" y="490"/>
                    </a:lnTo>
                    <a:lnTo>
                      <a:pt x="674" y="472"/>
                    </a:lnTo>
                    <a:lnTo>
                      <a:pt x="677" y="453"/>
                    </a:lnTo>
                    <a:lnTo>
                      <a:pt x="621" y="453"/>
                    </a:lnTo>
                    <a:lnTo>
                      <a:pt x="617" y="452"/>
                    </a:lnTo>
                    <a:lnTo>
                      <a:pt x="613" y="450"/>
                    </a:lnTo>
                    <a:lnTo>
                      <a:pt x="609" y="448"/>
                    </a:lnTo>
                    <a:lnTo>
                      <a:pt x="607" y="444"/>
                    </a:lnTo>
                    <a:lnTo>
                      <a:pt x="605" y="440"/>
                    </a:lnTo>
                    <a:lnTo>
                      <a:pt x="604" y="436"/>
                    </a:lnTo>
                    <a:lnTo>
                      <a:pt x="604" y="398"/>
                    </a:lnTo>
                    <a:lnTo>
                      <a:pt x="605" y="393"/>
                    </a:lnTo>
                    <a:lnTo>
                      <a:pt x="607" y="389"/>
                    </a:lnTo>
                    <a:lnTo>
                      <a:pt x="609" y="386"/>
                    </a:lnTo>
                    <a:lnTo>
                      <a:pt x="613" y="383"/>
                    </a:lnTo>
                    <a:lnTo>
                      <a:pt x="617" y="381"/>
                    </a:lnTo>
                    <a:lnTo>
                      <a:pt x="621" y="381"/>
                    </a:lnTo>
                    <a:lnTo>
                      <a:pt x="677" y="381"/>
                    </a:lnTo>
                    <a:lnTo>
                      <a:pt x="674" y="361"/>
                    </a:lnTo>
                    <a:lnTo>
                      <a:pt x="668" y="341"/>
                    </a:lnTo>
                    <a:lnTo>
                      <a:pt x="662" y="322"/>
                    </a:lnTo>
                    <a:lnTo>
                      <a:pt x="654" y="304"/>
                    </a:lnTo>
                    <a:lnTo>
                      <a:pt x="645" y="287"/>
                    </a:lnTo>
                    <a:lnTo>
                      <a:pt x="634" y="270"/>
                    </a:lnTo>
                    <a:lnTo>
                      <a:pt x="622" y="254"/>
                    </a:lnTo>
                    <a:lnTo>
                      <a:pt x="610" y="239"/>
                    </a:lnTo>
                    <a:lnTo>
                      <a:pt x="596" y="226"/>
                    </a:lnTo>
                    <a:lnTo>
                      <a:pt x="581" y="213"/>
                    </a:lnTo>
                    <a:lnTo>
                      <a:pt x="565" y="201"/>
                    </a:lnTo>
                    <a:lnTo>
                      <a:pt x="548" y="191"/>
                    </a:lnTo>
                    <a:lnTo>
                      <a:pt x="531" y="181"/>
                    </a:lnTo>
                    <a:lnTo>
                      <a:pt x="513" y="173"/>
                    </a:lnTo>
                    <a:lnTo>
                      <a:pt x="494" y="167"/>
                    </a:lnTo>
                    <a:lnTo>
                      <a:pt x="474" y="162"/>
                    </a:lnTo>
                    <a:lnTo>
                      <a:pt x="454" y="158"/>
                    </a:lnTo>
                    <a:lnTo>
                      <a:pt x="454" y="214"/>
                    </a:lnTo>
                    <a:lnTo>
                      <a:pt x="454" y="219"/>
                    </a:lnTo>
                    <a:lnTo>
                      <a:pt x="452" y="223"/>
                    </a:lnTo>
                    <a:lnTo>
                      <a:pt x="449" y="226"/>
                    </a:lnTo>
                    <a:lnTo>
                      <a:pt x="446" y="229"/>
                    </a:lnTo>
                    <a:lnTo>
                      <a:pt x="441" y="230"/>
                    </a:lnTo>
                    <a:lnTo>
                      <a:pt x="437" y="231"/>
                    </a:lnTo>
                    <a:lnTo>
                      <a:pt x="399" y="231"/>
                    </a:lnTo>
                    <a:lnTo>
                      <a:pt x="395" y="230"/>
                    </a:lnTo>
                    <a:lnTo>
                      <a:pt x="390" y="229"/>
                    </a:lnTo>
                    <a:lnTo>
                      <a:pt x="387" y="226"/>
                    </a:lnTo>
                    <a:lnTo>
                      <a:pt x="384" y="223"/>
                    </a:lnTo>
                    <a:lnTo>
                      <a:pt x="382" y="219"/>
                    </a:lnTo>
                    <a:lnTo>
                      <a:pt x="382" y="214"/>
                    </a:lnTo>
                    <a:lnTo>
                      <a:pt x="382" y="158"/>
                    </a:lnTo>
                    <a:close/>
                    <a:moveTo>
                      <a:pt x="399" y="0"/>
                    </a:moveTo>
                    <a:lnTo>
                      <a:pt x="437" y="0"/>
                    </a:lnTo>
                    <a:lnTo>
                      <a:pt x="441" y="1"/>
                    </a:lnTo>
                    <a:lnTo>
                      <a:pt x="446" y="2"/>
                    </a:lnTo>
                    <a:lnTo>
                      <a:pt x="449" y="5"/>
                    </a:lnTo>
                    <a:lnTo>
                      <a:pt x="452" y="9"/>
                    </a:lnTo>
                    <a:lnTo>
                      <a:pt x="454" y="13"/>
                    </a:lnTo>
                    <a:lnTo>
                      <a:pt x="454" y="17"/>
                    </a:lnTo>
                    <a:lnTo>
                      <a:pt x="454" y="82"/>
                    </a:lnTo>
                    <a:lnTo>
                      <a:pt x="476" y="85"/>
                    </a:lnTo>
                    <a:lnTo>
                      <a:pt x="498" y="90"/>
                    </a:lnTo>
                    <a:lnTo>
                      <a:pt x="519" y="96"/>
                    </a:lnTo>
                    <a:lnTo>
                      <a:pt x="540" y="103"/>
                    </a:lnTo>
                    <a:lnTo>
                      <a:pt x="560" y="111"/>
                    </a:lnTo>
                    <a:lnTo>
                      <a:pt x="579" y="121"/>
                    </a:lnTo>
                    <a:lnTo>
                      <a:pt x="598" y="132"/>
                    </a:lnTo>
                    <a:lnTo>
                      <a:pt x="616" y="144"/>
                    </a:lnTo>
                    <a:lnTo>
                      <a:pt x="633" y="157"/>
                    </a:lnTo>
                    <a:lnTo>
                      <a:pt x="649" y="171"/>
                    </a:lnTo>
                    <a:lnTo>
                      <a:pt x="664" y="187"/>
                    </a:lnTo>
                    <a:lnTo>
                      <a:pt x="678" y="203"/>
                    </a:lnTo>
                    <a:lnTo>
                      <a:pt x="691" y="220"/>
                    </a:lnTo>
                    <a:lnTo>
                      <a:pt x="703" y="237"/>
                    </a:lnTo>
                    <a:lnTo>
                      <a:pt x="715" y="256"/>
                    </a:lnTo>
                    <a:lnTo>
                      <a:pt x="724" y="275"/>
                    </a:lnTo>
                    <a:lnTo>
                      <a:pt x="733" y="295"/>
                    </a:lnTo>
                    <a:lnTo>
                      <a:pt x="740" y="316"/>
                    </a:lnTo>
                    <a:lnTo>
                      <a:pt x="746" y="337"/>
                    </a:lnTo>
                    <a:lnTo>
                      <a:pt x="751" y="359"/>
                    </a:lnTo>
                    <a:lnTo>
                      <a:pt x="754" y="381"/>
                    </a:lnTo>
                    <a:lnTo>
                      <a:pt x="819" y="381"/>
                    </a:lnTo>
                    <a:lnTo>
                      <a:pt x="823" y="381"/>
                    </a:lnTo>
                    <a:lnTo>
                      <a:pt x="827" y="383"/>
                    </a:lnTo>
                    <a:lnTo>
                      <a:pt x="831" y="386"/>
                    </a:lnTo>
                    <a:lnTo>
                      <a:pt x="833" y="389"/>
                    </a:lnTo>
                    <a:lnTo>
                      <a:pt x="835" y="393"/>
                    </a:lnTo>
                    <a:lnTo>
                      <a:pt x="836" y="398"/>
                    </a:lnTo>
                    <a:lnTo>
                      <a:pt x="836" y="436"/>
                    </a:lnTo>
                    <a:lnTo>
                      <a:pt x="835" y="440"/>
                    </a:lnTo>
                    <a:lnTo>
                      <a:pt x="833" y="444"/>
                    </a:lnTo>
                    <a:lnTo>
                      <a:pt x="831" y="448"/>
                    </a:lnTo>
                    <a:lnTo>
                      <a:pt x="827" y="450"/>
                    </a:lnTo>
                    <a:lnTo>
                      <a:pt x="823" y="452"/>
                    </a:lnTo>
                    <a:lnTo>
                      <a:pt x="819" y="453"/>
                    </a:lnTo>
                    <a:lnTo>
                      <a:pt x="754" y="453"/>
                    </a:lnTo>
                    <a:lnTo>
                      <a:pt x="751" y="475"/>
                    </a:lnTo>
                    <a:lnTo>
                      <a:pt x="746" y="496"/>
                    </a:lnTo>
                    <a:lnTo>
                      <a:pt x="740" y="518"/>
                    </a:lnTo>
                    <a:lnTo>
                      <a:pt x="733" y="538"/>
                    </a:lnTo>
                    <a:lnTo>
                      <a:pt x="724" y="558"/>
                    </a:lnTo>
                    <a:lnTo>
                      <a:pt x="715" y="577"/>
                    </a:lnTo>
                    <a:lnTo>
                      <a:pt x="703" y="596"/>
                    </a:lnTo>
                    <a:lnTo>
                      <a:pt x="691" y="614"/>
                    </a:lnTo>
                    <a:lnTo>
                      <a:pt x="678" y="631"/>
                    </a:lnTo>
                    <a:lnTo>
                      <a:pt x="664" y="647"/>
                    </a:lnTo>
                    <a:lnTo>
                      <a:pt x="649" y="662"/>
                    </a:lnTo>
                    <a:lnTo>
                      <a:pt x="633" y="676"/>
                    </a:lnTo>
                    <a:lnTo>
                      <a:pt x="616" y="689"/>
                    </a:lnTo>
                    <a:lnTo>
                      <a:pt x="598" y="701"/>
                    </a:lnTo>
                    <a:lnTo>
                      <a:pt x="579" y="712"/>
                    </a:lnTo>
                    <a:lnTo>
                      <a:pt x="560" y="722"/>
                    </a:lnTo>
                    <a:lnTo>
                      <a:pt x="540" y="731"/>
                    </a:lnTo>
                    <a:lnTo>
                      <a:pt x="519" y="738"/>
                    </a:lnTo>
                    <a:lnTo>
                      <a:pt x="498" y="744"/>
                    </a:lnTo>
                    <a:lnTo>
                      <a:pt x="476" y="748"/>
                    </a:lnTo>
                    <a:lnTo>
                      <a:pt x="454" y="751"/>
                    </a:lnTo>
                    <a:lnTo>
                      <a:pt x="454" y="816"/>
                    </a:lnTo>
                    <a:lnTo>
                      <a:pt x="454" y="821"/>
                    </a:lnTo>
                    <a:lnTo>
                      <a:pt x="452" y="825"/>
                    </a:lnTo>
                    <a:lnTo>
                      <a:pt x="449" y="828"/>
                    </a:lnTo>
                    <a:lnTo>
                      <a:pt x="446" y="831"/>
                    </a:lnTo>
                    <a:lnTo>
                      <a:pt x="441" y="833"/>
                    </a:lnTo>
                    <a:lnTo>
                      <a:pt x="437" y="833"/>
                    </a:lnTo>
                    <a:lnTo>
                      <a:pt x="399" y="833"/>
                    </a:lnTo>
                    <a:lnTo>
                      <a:pt x="395" y="833"/>
                    </a:lnTo>
                    <a:lnTo>
                      <a:pt x="390" y="831"/>
                    </a:lnTo>
                    <a:lnTo>
                      <a:pt x="387" y="828"/>
                    </a:lnTo>
                    <a:lnTo>
                      <a:pt x="384" y="825"/>
                    </a:lnTo>
                    <a:lnTo>
                      <a:pt x="382" y="821"/>
                    </a:lnTo>
                    <a:lnTo>
                      <a:pt x="382" y="816"/>
                    </a:lnTo>
                    <a:lnTo>
                      <a:pt x="382" y="751"/>
                    </a:lnTo>
                    <a:lnTo>
                      <a:pt x="360" y="748"/>
                    </a:lnTo>
                    <a:lnTo>
                      <a:pt x="338" y="744"/>
                    </a:lnTo>
                    <a:lnTo>
                      <a:pt x="317" y="738"/>
                    </a:lnTo>
                    <a:lnTo>
                      <a:pt x="296" y="731"/>
                    </a:lnTo>
                    <a:lnTo>
                      <a:pt x="276" y="722"/>
                    </a:lnTo>
                    <a:lnTo>
                      <a:pt x="257" y="712"/>
                    </a:lnTo>
                    <a:lnTo>
                      <a:pt x="238" y="701"/>
                    </a:lnTo>
                    <a:lnTo>
                      <a:pt x="220" y="689"/>
                    </a:lnTo>
                    <a:lnTo>
                      <a:pt x="203" y="676"/>
                    </a:lnTo>
                    <a:lnTo>
                      <a:pt x="187" y="662"/>
                    </a:lnTo>
                    <a:lnTo>
                      <a:pt x="172" y="647"/>
                    </a:lnTo>
                    <a:lnTo>
                      <a:pt x="158" y="631"/>
                    </a:lnTo>
                    <a:lnTo>
                      <a:pt x="144" y="614"/>
                    </a:lnTo>
                    <a:lnTo>
                      <a:pt x="132" y="596"/>
                    </a:lnTo>
                    <a:lnTo>
                      <a:pt x="121" y="577"/>
                    </a:lnTo>
                    <a:lnTo>
                      <a:pt x="111" y="558"/>
                    </a:lnTo>
                    <a:lnTo>
                      <a:pt x="103" y="538"/>
                    </a:lnTo>
                    <a:lnTo>
                      <a:pt x="96" y="518"/>
                    </a:lnTo>
                    <a:lnTo>
                      <a:pt x="90" y="496"/>
                    </a:lnTo>
                    <a:lnTo>
                      <a:pt x="85" y="475"/>
                    </a:lnTo>
                    <a:lnTo>
                      <a:pt x="82" y="453"/>
                    </a:lnTo>
                    <a:lnTo>
                      <a:pt x="17" y="453"/>
                    </a:lnTo>
                    <a:lnTo>
                      <a:pt x="13" y="452"/>
                    </a:lnTo>
                    <a:lnTo>
                      <a:pt x="9" y="450"/>
                    </a:lnTo>
                    <a:lnTo>
                      <a:pt x="5" y="448"/>
                    </a:lnTo>
                    <a:lnTo>
                      <a:pt x="2" y="444"/>
                    </a:lnTo>
                    <a:lnTo>
                      <a:pt x="1" y="440"/>
                    </a:lnTo>
                    <a:lnTo>
                      <a:pt x="0" y="436"/>
                    </a:lnTo>
                    <a:lnTo>
                      <a:pt x="0" y="398"/>
                    </a:lnTo>
                    <a:lnTo>
                      <a:pt x="1" y="393"/>
                    </a:lnTo>
                    <a:lnTo>
                      <a:pt x="2" y="389"/>
                    </a:lnTo>
                    <a:lnTo>
                      <a:pt x="5" y="386"/>
                    </a:lnTo>
                    <a:lnTo>
                      <a:pt x="9" y="383"/>
                    </a:lnTo>
                    <a:lnTo>
                      <a:pt x="13" y="381"/>
                    </a:lnTo>
                    <a:lnTo>
                      <a:pt x="17" y="381"/>
                    </a:lnTo>
                    <a:lnTo>
                      <a:pt x="82" y="381"/>
                    </a:lnTo>
                    <a:lnTo>
                      <a:pt x="85" y="359"/>
                    </a:lnTo>
                    <a:lnTo>
                      <a:pt x="90" y="337"/>
                    </a:lnTo>
                    <a:lnTo>
                      <a:pt x="96" y="316"/>
                    </a:lnTo>
                    <a:lnTo>
                      <a:pt x="103" y="295"/>
                    </a:lnTo>
                    <a:lnTo>
                      <a:pt x="111" y="275"/>
                    </a:lnTo>
                    <a:lnTo>
                      <a:pt x="121" y="256"/>
                    </a:lnTo>
                    <a:lnTo>
                      <a:pt x="132" y="237"/>
                    </a:lnTo>
                    <a:lnTo>
                      <a:pt x="144" y="220"/>
                    </a:lnTo>
                    <a:lnTo>
                      <a:pt x="158" y="203"/>
                    </a:lnTo>
                    <a:lnTo>
                      <a:pt x="172" y="187"/>
                    </a:lnTo>
                    <a:lnTo>
                      <a:pt x="187" y="171"/>
                    </a:lnTo>
                    <a:lnTo>
                      <a:pt x="203" y="157"/>
                    </a:lnTo>
                    <a:lnTo>
                      <a:pt x="220" y="144"/>
                    </a:lnTo>
                    <a:lnTo>
                      <a:pt x="238" y="132"/>
                    </a:lnTo>
                    <a:lnTo>
                      <a:pt x="257" y="121"/>
                    </a:lnTo>
                    <a:lnTo>
                      <a:pt x="276" y="111"/>
                    </a:lnTo>
                    <a:lnTo>
                      <a:pt x="296" y="103"/>
                    </a:lnTo>
                    <a:lnTo>
                      <a:pt x="317" y="96"/>
                    </a:lnTo>
                    <a:lnTo>
                      <a:pt x="338" y="90"/>
                    </a:lnTo>
                    <a:lnTo>
                      <a:pt x="360" y="85"/>
                    </a:lnTo>
                    <a:lnTo>
                      <a:pt x="382" y="82"/>
                    </a:lnTo>
                    <a:lnTo>
                      <a:pt x="382" y="17"/>
                    </a:lnTo>
                    <a:lnTo>
                      <a:pt x="382" y="13"/>
                    </a:lnTo>
                    <a:lnTo>
                      <a:pt x="384" y="9"/>
                    </a:lnTo>
                    <a:lnTo>
                      <a:pt x="387" y="5"/>
                    </a:lnTo>
                    <a:lnTo>
                      <a:pt x="390" y="2"/>
                    </a:lnTo>
                    <a:lnTo>
                      <a:pt x="395" y="1"/>
                    </a:lnTo>
                    <a:lnTo>
                      <a:pt x="39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13" name="Shape 202">
            <a:extLst>
              <a:ext uri="{FF2B5EF4-FFF2-40B4-BE49-F238E27FC236}">
                <a16:creationId xmlns:a16="http://schemas.microsoft.com/office/drawing/2014/main" id="{D9BFFDE4-EB30-3447-8B13-D9C76652B8AA}"/>
              </a:ext>
            </a:extLst>
          </p:cNvPr>
          <p:cNvSpPr/>
          <p:nvPr/>
        </p:nvSpPr>
        <p:spPr>
          <a:xfrm>
            <a:off x="667421" y="1909656"/>
            <a:ext cx="4761158" cy="304698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Oswald Light" pitchFamily="2" charset="77"/>
                <a:cs typeface="Calibri"/>
                <a:sym typeface="Calibri"/>
              </a:rPr>
              <a:t>A  locate request is a communication between an excavator and 811 center personnel in which a request for locating underground facilities is processed.</a:t>
            </a:r>
          </a:p>
        </p:txBody>
      </p:sp>
      <p:sp>
        <p:nvSpPr>
          <p:cNvPr id="8" name="Rectangle 7">
            <a:extLst>
              <a:ext uri="{FF2B5EF4-FFF2-40B4-BE49-F238E27FC236}">
                <a16:creationId xmlns:a16="http://schemas.microsoft.com/office/drawing/2014/main" id="{928FEFC8-F2FD-A44E-8921-3A8D1A12035A}"/>
              </a:ext>
            </a:extLst>
          </p:cNvPr>
          <p:cNvSpPr/>
          <p:nvPr/>
        </p:nvSpPr>
        <p:spPr>
          <a:xfrm>
            <a:off x="667421" y="889612"/>
            <a:ext cx="45210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bas Neue" panose="020B0606020202050201" pitchFamily="34" charset="77"/>
                <a:ea typeface="+mn-ea"/>
                <a:cs typeface="Arial" panose="020B0604020202020204" pitchFamily="34" charset="0"/>
              </a:rPr>
              <a:t>LOCATE REQUEST</a:t>
            </a:r>
          </a:p>
        </p:txBody>
      </p:sp>
      <p:sp>
        <p:nvSpPr>
          <p:cNvPr id="10" name="Shape 202">
            <a:extLst>
              <a:ext uri="{FF2B5EF4-FFF2-40B4-BE49-F238E27FC236}">
                <a16:creationId xmlns:a16="http://schemas.microsoft.com/office/drawing/2014/main" id="{1FE1E1BD-F6CF-ED42-AD6D-94D12AB362A4}"/>
              </a:ext>
            </a:extLst>
          </p:cNvPr>
          <p:cNvSpPr/>
          <p:nvPr/>
        </p:nvSpPr>
        <p:spPr>
          <a:xfrm>
            <a:off x="4005000" y="6045819"/>
            <a:ext cx="1772346" cy="36933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swald Light" pitchFamily="2" charset="77"/>
                <a:ea typeface="Calibri" panose="020F0502020204030204" pitchFamily="34" charset="0"/>
                <a:cs typeface="Times New Roman" panose="02020603050405020304" pitchFamily="18" charset="0"/>
                <a:sym typeface="Calibri"/>
              </a:rPr>
              <a:t>CGA 14.0</a:t>
            </a:r>
            <a:endParaRPr kumimoji="0" lang="en-US" sz="2000" b="0" i="0" u="none" strike="noStrike" kern="1200" cap="none" spc="0" normalizeH="0" baseline="0" noProof="0">
              <a:ln>
                <a:noFill/>
              </a:ln>
              <a:solidFill>
                <a:srgbClr val="FFFFFF"/>
              </a:solidFill>
              <a:effectLst/>
              <a:uLnTx/>
              <a:uFillTx/>
              <a:latin typeface="Oswald Light" pitchFamily="2" charset="77"/>
              <a:ea typeface="Calibri" panose="020F0502020204030204" pitchFamily="34" charset="0"/>
              <a:cs typeface="Times New Roman" panose="02020603050405020304" pitchFamily="18" charset="0"/>
              <a:sym typeface="Calibri"/>
            </a:endParaRPr>
          </a:p>
        </p:txBody>
      </p:sp>
    </p:spTree>
    <p:extLst>
      <p:ext uri="{BB962C8B-B14F-4D97-AF65-F5344CB8AC3E}">
        <p14:creationId xmlns:p14="http://schemas.microsoft.com/office/powerpoint/2010/main" val="2588451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69918D-9396-C040-B5DD-AB6EE55FEB9A}"/>
              </a:ext>
            </a:extLst>
          </p:cNvPr>
          <p:cNvSpPr/>
          <p:nvPr/>
        </p:nvSpPr>
        <p:spPr>
          <a:xfrm>
            <a:off x="0" y="0"/>
            <a:ext cx="12192000" cy="6858000"/>
          </a:xfrm>
          <a:prstGeom prst="rect">
            <a:avLst/>
          </a:prstGeom>
          <a:solidFill>
            <a:srgbClr val="648B45">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person wearing a hat&#10;&#10;Description automatically generated">
            <a:extLst>
              <a:ext uri="{FF2B5EF4-FFF2-40B4-BE49-F238E27FC236}">
                <a16:creationId xmlns:a16="http://schemas.microsoft.com/office/drawing/2014/main" id="{43B511D1-9E63-FF43-B130-B90AC0C53D64}"/>
              </a:ext>
            </a:extLst>
          </p:cNvPr>
          <p:cNvPicPr>
            <a:picLocks noChangeAspect="1"/>
          </p:cNvPicPr>
          <p:nvPr/>
        </p:nvPicPr>
        <p:blipFill rotWithShape="1">
          <a:blip r:embed="rId3">
            <a:extLst>
              <a:ext uri="{28A0092B-C50C-407E-A947-70E740481C1C}">
                <a14:useLocalDpi xmlns:a14="http://schemas.microsoft.com/office/drawing/2010/main" val="0"/>
              </a:ext>
            </a:extLst>
          </a:blip>
          <a:srcRect l="11834" r="2571"/>
          <a:stretch/>
        </p:blipFill>
        <p:spPr>
          <a:xfrm>
            <a:off x="1756228" y="0"/>
            <a:ext cx="10435772" cy="6858000"/>
          </a:xfrm>
          <a:prstGeom prst="rect">
            <a:avLst/>
          </a:prstGeom>
        </p:spPr>
      </p:pic>
      <p:sp>
        <p:nvSpPr>
          <p:cNvPr id="19" name="Shape 202">
            <a:extLst>
              <a:ext uri="{FF2B5EF4-FFF2-40B4-BE49-F238E27FC236}">
                <a16:creationId xmlns:a16="http://schemas.microsoft.com/office/drawing/2014/main" id="{B6B8764F-72D7-2042-B856-DDFFF374F174}"/>
              </a:ext>
            </a:extLst>
          </p:cNvPr>
          <p:cNvSpPr/>
          <p:nvPr/>
        </p:nvSpPr>
        <p:spPr>
          <a:xfrm>
            <a:off x="394788" y="616037"/>
            <a:ext cx="5701212" cy="369703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lvl1pPr defTabSz="1371600">
              <a:defRPr sz="2700">
                <a:latin typeface="Calibri"/>
                <a:ea typeface="Calibri"/>
                <a:cs typeface="Calibri"/>
                <a:sym typeface="Calibri"/>
              </a:defRPr>
            </a:lvl1pPr>
            <a:lvl2pPr indent="685800" defTabSz="1371600">
              <a:defRPr sz="2700">
                <a:latin typeface="Calibri"/>
                <a:ea typeface="Calibri"/>
                <a:cs typeface="Calibri"/>
                <a:sym typeface="Calibri"/>
              </a:defRPr>
            </a:lvl2pPr>
            <a:lvl3pPr indent="1371600" defTabSz="1371600">
              <a:defRPr sz="2700">
                <a:latin typeface="Calibri"/>
                <a:ea typeface="Calibri"/>
                <a:cs typeface="Calibri"/>
                <a:sym typeface="Calibri"/>
              </a:defRPr>
            </a:lvl3pPr>
            <a:lvl4pPr indent="2057400" defTabSz="1371600">
              <a:defRPr sz="2700">
                <a:latin typeface="Calibri"/>
                <a:ea typeface="Calibri"/>
                <a:cs typeface="Calibri"/>
                <a:sym typeface="Calibri"/>
              </a:defRPr>
            </a:lvl4pPr>
            <a:lvl5pPr indent="2743200" defTabSz="1371600">
              <a:defRPr sz="2700">
                <a:latin typeface="Calibri"/>
                <a:ea typeface="Calibri"/>
                <a:cs typeface="Calibri"/>
                <a:sym typeface="Calibri"/>
              </a:defRPr>
            </a:lvl5pPr>
            <a:lvl6pPr indent="3429000" defTabSz="1371600">
              <a:defRPr sz="2700">
                <a:latin typeface="Calibri"/>
                <a:ea typeface="Calibri"/>
                <a:cs typeface="Calibri"/>
                <a:sym typeface="Calibri"/>
              </a:defRPr>
            </a:lvl6pPr>
            <a:lvl7pPr indent="4114800" defTabSz="1371600">
              <a:defRPr sz="2700">
                <a:latin typeface="Calibri"/>
                <a:ea typeface="Calibri"/>
                <a:cs typeface="Calibri"/>
                <a:sym typeface="Calibri"/>
              </a:defRPr>
            </a:lvl7pPr>
            <a:lvl8pPr indent="4800600" defTabSz="1371600">
              <a:defRPr sz="2700">
                <a:latin typeface="Calibri"/>
                <a:ea typeface="Calibri"/>
                <a:cs typeface="Calibri"/>
                <a:sym typeface="Calibri"/>
              </a:defRPr>
            </a:lvl8pPr>
            <a:lvl9pPr indent="5486400" defTabSz="1371600">
              <a:defRPr sz="2700">
                <a:latin typeface="Calibri"/>
                <a:ea typeface="Calibri"/>
                <a:cs typeface="Calibri"/>
                <a:sym typeface="Calibri"/>
              </a:defRPr>
            </a:lvl9p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Oswald Light" pitchFamily="2" charset="77"/>
                <a:cs typeface="Calibri"/>
                <a:sym typeface="Calibri"/>
              </a:rPr>
              <a:t>Each excavator, company or contractor doing excavation work on the worksite </a:t>
            </a:r>
            <a:r>
              <a:rPr kumimoji="0" lang="en-US" sz="3200" b="0" i="0" u="none" strike="noStrike" kern="1200" cap="none" spc="0" normalizeH="0" baseline="0" noProof="0">
                <a:ln>
                  <a:noFill/>
                </a:ln>
                <a:solidFill>
                  <a:srgbClr val="0494D3"/>
                </a:solidFill>
                <a:effectLst/>
                <a:uLnTx/>
                <a:uFillTx/>
                <a:latin typeface="Oswald Light" pitchFamily="2" charset="77"/>
                <a:cs typeface="Calibri"/>
                <a:sym typeface="Calibri"/>
              </a:rPr>
              <a:t>MUST have their own separate 811 Dig ticket </a:t>
            </a:r>
            <a:r>
              <a:rPr kumimoji="0" lang="en-US" sz="3200" b="0" i="0" u="none" strike="noStrike" kern="1200" cap="none" spc="0" normalizeH="0" baseline="0" noProof="0">
                <a:ln>
                  <a:noFill/>
                </a:ln>
                <a:solidFill>
                  <a:srgbClr val="000000"/>
                </a:solidFill>
                <a:effectLst/>
                <a:uLnTx/>
                <a:uFillTx/>
                <a:latin typeface="Oswald Light" pitchFamily="2" charset="77"/>
                <a:cs typeface="Calibri"/>
                <a:sym typeface="Calibri"/>
              </a:rPr>
              <a:t>covering their specific excavation activity.</a:t>
            </a:r>
          </a:p>
        </p:txBody>
      </p:sp>
    </p:spTree>
    <p:extLst>
      <p:ext uri="{BB962C8B-B14F-4D97-AF65-F5344CB8AC3E}">
        <p14:creationId xmlns:p14="http://schemas.microsoft.com/office/powerpoint/2010/main" val="11296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plant, laying, vegetable&#10;&#10;Description automatically generated">
            <a:extLst>
              <a:ext uri="{FF2B5EF4-FFF2-40B4-BE49-F238E27FC236}">
                <a16:creationId xmlns:a16="http://schemas.microsoft.com/office/drawing/2014/main" id="{6A007B74-BCD2-4715-AD4F-A48BA0141AFD}"/>
              </a:ext>
            </a:extLst>
          </p:cNvPr>
          <p:cNvPicPr>
            <a:picLocks noChangeAspect="1"/>
          </p:cNvPicPr>
          <p:nvPr/>
        </p:nvPicPr>
        <p:blipFill rotWithShape="1">
          <a:blip r:embed="rId2">
            <a:extLst>
              <a:ext uri="{28A0092B-C50C-407E-A947-70E740481C1C}">
                <a14:useLocalDpi xmlns:a14="http://schemas.microsoft.com/office/drawing/2010/main" val="0"/>
              </a:ext>
            </a:extLst>
          </a:blip>
          <a:srcRect t="14915" b="2345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8B615F-C24F-4B67-8EAF-D01B2DDAE66D}"/>
              </a:ext>
            </a:extLst>
          </p:cNvPr>
          <p:cNvSpPr txBox="1"/>
          <p:nvPr/>
        </p:nvSpPr>
        <p:spPr>
          <a:xfrm>
            <a:off x="0" y="0"/>
            <a:ext cx="12192000" cy="6858000"/>
          </a:xfrm>
          <a:prstGeom prst="rect">
            <a:avLst/>
          </a:prstGeom>
          <a:solidFill>
            <a:schemeClr val="bg1">
              <a:alpha val="73000"/>
            </a:schemeClr>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8709BDDF-7F09-49C0-9BA5-120F6EFC56C1}"/>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9173529" y="0"/>
            <a:ext cx="3090904" cy="1553179"/>
          </a:xfrm>
          <a:custGeom>
            <a:avLst/>
            <a:gdLst/>
            <a:ahLst/>
            <a:cxnLst/>
            <a:rect l="l" t="t" r="r" b="b"/>
            <a:pathLst>
              <a:path w="4141760" h="4377846">
                <a:moveTo>
                  <a:pt x="0" y="0"/>
                </a:moveTo>
                <a:lnTo>
                  <a:pt x="4141760" y="0"/>
                </a:lnTo>
                <a:lnTo>
                  <a:pt x="4141760" y="4377846"/>
                </a:lnTo>
                <a:lnTo>
                  <a:pt x="0" y="4377846"/>
                </a:lnTo>
                <a:close/>
              </a:path>
            </a:pathLst>
          </a:custGeom>
        </p:spPr>
      </p:pic>
      <p:sp>
        <p:nvSpPr>
          <p:cNvPr id="9" name="Title 3">
            <a:extLst>
              <a:ext uri="{FF2B5EF4-FFF2-40B4-BE49-F238E27FC236}">
                <a16:creationId xmlns:a16="http://schemas.microsoft.com/office/drawing/2014/main" id="{1CB84EE8-1457-41A8-9352-91DEFAAF52E3}"/>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5">
                    <a:lumMod val="75000"/>
                  </a:schemeClr>
                </a:solidFill>
              </a:rPr>
              <a:t>Ticket Entry Methods</a:t>
            </a:r>
          </a:p>
        </p:txBody>
      </p:sp>
      <p:sp>
        <p:nvSpPr>
          <p:cNvPr id="10" name="Text Placeholder 4">
            <a:extLst>
              <a:ext uri="{FF2B5EF4-FFF2-40B4-BE49-F238E27FC236}">
                <a16:creationId xmlns:a16="http://schemas.microsoft.com/office/drawing/2014/main" id="{44B51C53-9192-4506-A354-2880BD10FA19}"/>
              </a:ext>
            </a:extLst>
          </p:cNvPr>
          <p:cNvSpPr txBox="1">
            <a:spLocks/>
          </p:cNvSpPr>
          <p:nvPr/>
        </p:nvSpPr>
        <p:spPr>
          <a:xfrm>
            <a:off x="839788" y="1681163"/>
            <a:ext cx="5157787"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Web Ticket</a:t>
            </a:r>
          </a:p>
        </p:txBody>
      </p:sp>
      <p:sp>
        <p:nvSpPr>
          <p:cNvPr id="11" name="Content Placeholder 5">
            <a:extLst>
              <a:ext uri="{FF2B5EF4-FFF2-40B4-BE49-F238E27FC236}">
                <a16:creationId xmlns:a16="http://schemas.microsoft.com/office/drawing/2014/main" id="{3073D6CA-A4E3-497A-B9C9-9DCED16C1BF3}"/>
              </a:ext>
            </a:extLst>
          </p:cNvPr>
          <p:cNvSpPr txBox="1">
            <a:spLocks/>
          </p:cNvSpPr>
          <p:nvPr/>
        </p:nvSpPr>
        <p:spPr>
          <a:xfrm>
            <a:off x="839788" y="2505075"/>
            <a:ext cx="5157787"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Available 24/7/365 for normal locate requests</a:t>
            </a:r>
          </a:p>
          <a:p>
            <a:r>
              <a:rPr lang="en-US" sz="2400" dirty="0"/>
              <a:t>Able to view/update locate requests from the last 30 days submitted by your company</a:t>
            </a:r>
          </a:p>
          <a:p>
            <a:r>
              <a:rPr lang="en-US" sz="2400" dirty="0"/>
              <a:t>Mapping available to pinpoint your dig site</a:t>
            </a:r>
          </a:p>
          <a:p>
            <a:r>
              <a:rPr lang="en-US" sz="2400" dirty="0"/>
              <a:t>No hold times</a:t>
            </a:r>
          </a:p>
        </p:txBody>
      </p:sp>
      <p:sp>
        <p:nvSpPr>
          <p:cNvPr id="12" name="Text Placeholder 6">
            <a:extLst>
              <a:ext uri="{FF2B5EF4-FFF2-40B4-BE49-F238E27FC236}">
                <a16:creationId xmlns:a16="http://schemas.microsoft.com/office/drawing/2014/main" id="{5EF7E454-F6BE-41C0-97EE-56D99AA76B81}"/>
              </a:ext>
            </a:extLst>
          </p:cNvPr>
          <p:cNvSpPr txBox="1">
            <a:spLocks/>
          </p:cNvSpPr>
          <p:nvPr/>
        </p:nvSpPr>
        <p:spPr>
          <a:xfrm>
            <a:off x="6172200" y="1681163"/>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Dialing 811</a:t>
            </a:r>
          </a:p>
        </p:txBody>
      </p:sp>
      <p:sp>
        <p:nvSpPr>
          <p:cNvPr id="13" name="Content Placeholder 7">
            <a:extLst>
              <a:ext uri="{FF2B5EF4-FFF2-40B4-BE49-F238E27FC236}">
                <a16:creationId xmlns:a16="http://schemas.microsoft.com/office/drawing/2014/main" id="{0230F201-85B2-4108-8EA9-65DF19DE68C7}"/>
              </a:ext>
            </a:extLst>
          </p:cNvPr>
          <p:cNvSpPr txBox="1">
            <a:spLocks/>
          </p:cNvSpPr>
          <p:nvPr/>
        </p:nvSpPr>
        <p:spPr>
          <a:xfrm>
            <a:off x="6172200" y="2505075"/>
            <a:ext cx="5183188" cy="36845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Office Hours:</a:t>
            </a:r>
          </a:p>
          <a:p>
            <a:pPr lvl="1"/>
            <a:r>
              <a:rPr lang="en-US" sz="2000" dirty="0"/>
              <a:t>Monday – Friday, 6:00am - 6:00pm </a:t>
            </a:r>
          </a:p>
          <a:p>
            <a:pPr lvl="1"/>
            <a:r>
              <a:rPr lang="en-US" sz="2000" dirty="0"/>
              <a:t>After business hours only emergency locate requests will be accepted via phone</a:t>
            </a:r>
          </a:p>
          <a:p>
            <a:r>
              <a:rPr lang="en-US" sz="2400" dirty="0"/>
              <a:t>Needed for:</a:t>
            </a:r>
          </a:p>
          <a:p>
            <a:pPr lvl="1"/>
            <a:r>
              <a:rPr lang="en-US" sz="2000" dirty="0"/>
              <a:t>Emergency requests</a:t>
            </a:r>
          </a:p>
          <a:p>
            <a:pPr lvl="1"/>
            <a:r>
              <a:rPr lang="en-US" sz="2000" dirty="0"/>
              <a:t>2</a:t>
            </a:r>
            <a:r>
              <a:rPr lang="en-US" sz="2000" baseline="30000" dirty="0"/>
              <a:t>nd</a:t>
            </a:r>
            <a:r>
              <a:rPr lang="en-US" sz="2000" dirty="0"/>
              <a:t>/3</a:t>
            </a:r>
            <a:r>
              <a:rPr lang="en-US" sz="2000" baseline="30000" dirty="0"/>
              <a:t>rd</a:t>
            </a:r>
            <a:r>
              <a:rPr lang="en-US" sz="2000" dirty="0"/>
              <a:t> Notices</a:t>
            </a:r>
          </a:p>
          <a:p>
            <a:pPr lvl="1"/>
            <a:r>
              <a:rPr lang="en-US" sz="2000" dirty="0"/>
              <a:t>Demolition Notice</a:t>
            </a:r>
          </a:p>
          <a:p>
            <a:pPr lvl="1"/>
            <a:r>
              <a:rPr lang="en-US" sz="2000" dirty="0"/>
              <a:t>Damage Report Tickets</a:t>
            </a:r>
          </a:p>
          <a:p>
            <a:pPr lvl="1"/>
            <a:r>
              <a:rPr lang="en-US" sz="2000" dirty="0"/>
              <a:t>Wildland Fire Notification</a:t>
            </a:r>
          </a:p>
          <a:p>
            <a:endParaRPr lang="en-US" sz="2400" dirty="0"/>
          </a:p>
          <a:p>
            <a:pPr lvl="1"/>
            <a:endParaRPr lang="en-US" sz="2000" dirty="0"/>
          </a:p>
        </p:txBody>
      </p:sp>
    </p:spTree>
    <p:extLst>
      <p:ext uri="{BB962C8B-B14F-4D97-AF65-F5344CB8AC3E}">
        <p14:creationId xmlns:p14="http://schemas.microsoft.com/office/powerpoint/2010/main" val="471962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8|1.3|6.8|1.8|4.8|25.8|17.1"/>
</p:tagLst>
</file>

<file path=ppt/tags/tag2.xml><?xml version="1.0" encoding="utf-8"?>
<p:tagLst xmlns:a="http://schemas.openxmlformats.org/drawingml/2006/main" xmlns:r="http://schemas.openxmlformats.org/officeDocument/2006/relationships" xmlns:p="http://schemas.openxmlformats.org/presentationml/2006/main">
  <p:tag name="TIMING" val="|12.8|1.6|1.4|1.1|1.7|1.2|1.2|1|1.3|1|1.2|1.3|1|1.1|1.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A7A7A7"/>
      </a:dk2>
      <a:lt2>
        <a:srgbClr val="535353"/>
      </a:lt2>
      <a:accent1>
        <a:srgbClr val="73D300"/>
      </a:accent1>
      <a:accent2>
        <a:srgbClr val="009999"/>
      </a:accent2>
      <a:accent3>
        <a:srgbClr val="00B0F0"/>
      </a:accent3>
      <a:accent4>
        <a:srgbClr val="FFC000"/>
      </a:accent4>
      <a:accent5>
        <a:srgbClr val="FF2100"/>
      </a:accent5>
      <a:accent6>
        <a:srgbClr val="FFAA00"/>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F334B">
            <a:alpha val="67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KIE811-A">
      <a:majorFont>
        <a:latin typeface="Helsinki"/>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2255</Words>
  <Application>Microsoft Office PowerPoint</Application>
  <PresentationFormat>Widescreen</PresentationFormat>
  <Paragraphs>280</Paragraphs>
  <Slides>31</Slides>
  <Notes>20</Notes>
  <HiddenSlides>3</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Arial</vt:lpstr>
      <vt:lpstr>Bebas Neue</vt:lpstr>
      <vt:lpstr>Calibri</vt:lpstr>
      <vt:lpstr>Calibri Light</vt:lpstr>
      <vt:lpstr>Century Gothic</vt:lpstr>
      <vt:lpstr>Grandview</vt:lpstr>
      <vt:lpstr>Helsinki</vt:lpstr>
      <vt:lpstr>Oswald</vt:lpstr>
      <vt:lpstr>Oswald Light</vt:lpstr>
      <vt:lpstr>Rockwell</vt:lpstr>
      <vt:lpstr>Office Theme</vt:lpstr>
      <vt:lpstr>1_Office Theme</vt:lpstr>
      <vt:lpstr>1_Office Theme</vt:lpstr>
      <vt:lpstr>PowerPoint Presentation</vt:lpstr>
      <vt:lpstr>Oklahoma Underground Facilities Damage Prevention Act  (OUFDPA)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Ticket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M.G. Govia</dc:creator>
  <cp:lastModifiedBy>M.G. Govia</cp:lastModifiedBy>
  <cp:revision>4</cp:revision>
  <dcterms:created xsi:type="dcterms:W3CDTF">2022-03-25T19:14:46Z</dcterms:created>
  <dcterms:modified xsi:type="dcterms:W3CDTF">2023-09-18T16:35:23Z</dcterms:modified>
</cp:coreProperties>
</file>