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1" r:id="rId1"/>
  </p:sldMasterIdLst>
  <p:sldIdLst>
    <p:sldId id="256" r:id="rId2"/>
    <p:sldId id="287" r:id="rId3"/>
    <p:sldId id="288" r:id="rId4"/>
    <p:sldId id="289" r:id="rId5"/>
    <p:sldId id="257" r:id="rId6"/>
    <p:sldId id="258" r:id="rId7"/>
    <p:sldId id="259" r:id="rId8"/>
    <p:sldId id="272" r:id="rId9"/>
    <p:sldId id="273" r:id="rId10"/>
    <p:sldId id="274" r:id="rId11"/>
    <p:sldId id="260" r:id="rId12"/>
    <p:sldId id="263" r:id="rId13"/>
    <p:sldId id="262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5" r:id="rId23"/>
    <p:sldId id="277" r:id="rId24"/>
    <p:sldId id="276" r:id="rId25"/>
    <p:sldId id="280" r:id="rId26"/>
    <p:sldId id="278" r:id="rId27"/>
    <p:sldId id="284" r:id="rId28"/>
    <p:sldId id="281" r:id="rId29"/>
    <p:sldId id="282" r:id="rId30"/>
    <p:sldId id="283" r:id="rId31"/>
    <p:sldId id="285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38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A636F-73D3-4E8C-8063-5D1290282611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03FE-9016-4452-A245-0CCEE1E1FE7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811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A636F-73D3-4E8C-8063-5D1290282611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03FE-9016-4452-A245-0CCEE1E1F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081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A636F-73D3-4E8C-8063-5D1290282611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03FE-9016-4452-A245-0CCEE1E1F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01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A636F-73D3-4E8C-8063-5D1290282611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03FE-9016-4452-A245-0CCEE1E1F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567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A636F-73D3-4E8C-8063-5D1290282611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03FE-9016-4452-A245-0CCEE1E1FE7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970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A636F-73D3-4E8C-8063-5D1290282611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03FE-9016-4452-A245-0CCEE1E1F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307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A636F-73D3-4E8C-8063-5D1290282611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03FE-9016-4452-A245-0CCEE1E1F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32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A636F-73D3-4E8C-8063-5D1290282611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03FE-9016-4452-A245-0CCEE1E1F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770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A636F-73D3-4E8C-8063-5D1290282611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03FE-9016-4452-A245-0CCEE1E1F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232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F1A636F-73D3-4E8C-8063-5D1290282611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5603FE-9016-4452-A245-0CCEE1E1F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570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A636F-73D3-4E8C-8063-5D1290282611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03FE-9016-4452-A245-0CCEE1E1F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5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F1A636F-73D3-4E8C-8063-5D1290282611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F5603FE-9016-4452-A245-0CCEE1E1FE7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055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mailto:mlbailey@cityofbartlesville.or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792CA-D5DA-4B87-8686-8FACB02A74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MUNICIPAL PROJECT FUNDING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BEF34B-5B93-45B2-870F-8FA7557DA1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MIKE BAILEY, CPA</a:t>
            </a:r>
          </a:p>
          <a:p>
            <a:r>
              <a:rPr lang="en-US" dirty="0"/>
              <a:t>CITY OF BARTLESVILLE</a:t>
            </a:r>
          </a:p>
          <a:p>
            <a:r>
              <a:rPr lang="en-US" dirty="0"/>
              <a:t>CITY MANAGER</a:t>
            </a:r>
          </a:p>
        </p:txBody>
      </p:sp>
    </p:spTree>
    <p:extLst>
      <p:ext uri="{BB962C8B-B14F-4D97-AF65-F5344CB8AC3E}">
        <p14:creationId xmlns:p14="http://schemas.microsoft.com/office/powerpoint/2010/main" val="363949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710C8-3E2B-4516-9844-1DA24ADB9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/>
              <a:t>CDBG – Water and Wastewater Construction Grant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B0F2C-C614-4B7D-A007-51965B18C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31776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Eligibility</a:t>
            </a:r>
          </a:p>
          <a:p>
            <a:pPr lvl="1"/>
            <a:r>
              <a:rPr lang="en-US" sz="2400" dirty="0"/>
              <a:t>Non-entitlement units of local government</a:t>
            </a:r>
          </a:p>
          <a:p>
            <a:pPr lvl="1"/>
            <a:r>
              <a:rPr lang="en-US" sz="2400" dirty="0"/>
              <a:t>$450,000 maximum funding</a:t>
            </a:r>
          </a:p>
          <a:p>
            <a:pPr lvl="1"/>
            <a:r>
              <a:rPr lang="en-US" sz="2400" dirty="0"/>
              <a:t>No match requirement but projects with local match will be given higher priority</a:t>
            </a:r>
          </a:p>
          <a:p>
            <a:pPr lvl="1"/>
            <a:r>
              <a:rPr lang="en-US" sz="2400" dirty="0"/>
              <a:t>Must meet CDBG requirement of providing benefit to low-to-moderate income households</a:t>
            </a:r>
          </a:p>
          <a:p>
            <a:r>
              <a:rPr lang="en-US" sz="2800" dirty="0"/>
              <a:t>Projects</a:t>
            </a:r>
          </a:p>
          <a:p>
            <a:pPr lvl="1"/>
            <a:r>
              <a:rPr lang="en-US" sz="2400" dirty="0"/>
              <a:t>Funds may only be utilized for construction, inspection, and administration costs</a:t>
            </a:r>
          </a:p>
          <a:p>
            <a:pPr lvl="1"/>
            <a:r>
              <a:rPr lang="en-US" sz="2400" dirty="0"/>
              <a:t>Engineering costs are prohibited</a:t>
            </a:r>
          </a:p>
          <a:p>
            <a:pPr lvl="2"/>
            <a:r>
              <a:rPr lang="en-US" sz="1800" dirty="0"/>
              <a:t>A separate CDBG grant is available for engineering and design</a:t>
            </a:r>
          </a:p>
        </p:txBody>
      </p:sp>
    </p:spTree>
    <p:extLst>
      <p:ext uri="{BB962C8B-B14F-4D97-AF65-F5344CB8AC3E}">
        <p14:creationId xmlns:p14="http://schemas.microsoft.com/office/powerpoint/2010/main" val="1168970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90404-D52A-4062-ACD8-63201A3D6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RURAL ECONOMIC ACTION PLAN GRANT - OWRB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B97B4-A94E-47B9-AA86-E3E87D2E8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39309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Eligibility</a:t>
            </a:r>
          </a:p>
          <a:p>
            <a:pPr lvl="1"/>
            <a:r>
              <a:rPr lang="en-US" sz="2400" dirty="0"/>
              <a:t>7,000 or less in population (1,750 or less in population given higher priority)</a:t>
            </a:r>
          </a:p>
          <a:p>
            <a:pPr lvl="1"/>
            <a:r>
              <a:rPr lang="en-US" sz="2400" dirty="0"/>
              <a:t>$150,000 maximum per project per applicant</a:t>
            </a:r>
          </a:p>
          <a:p>
            <a:pPr lvl="1"/>
            <a:r>
              <a:rPr lang="en-US" sz="2400" dirty="0"/>
              <a:t>No match requirement</a:t>
            </a:r>
          </a:p>
          <a:p>
            <a:pPr lvl="1"/>
            <a:r>
              <a:rPr lang="en-US" sz="2400" dirty="0"/>
              <a:t>Counties, municipalities, public works authorities, rural water districts, etc.</a:t>
            </a:r>
          </a:p>
          <a:p>
            <a:r>
              <a:rPr lang="en-US" sz="2800" dirty="0"/>
              <a:t>Projects</a:t>
            </a:r>
          </a:p>
          <a:p>
            <a:pPr lvl="1"/>
            <a:r>
              <a:rPr lang="en-US" sz="2400" dirty="0"/>
              <a:t>Sewer line construction or repair and related storm or sanitary sewer projects</a:t>
            </a:r>
          </a:p>
          <a:p>
            <a:pPr lvl="1"/>
            <a:r>
              <a:rPr lang="en-US" sz="2400" dirty="0"/>
              <a:t>Water line construction or repair</a:t>
            </a:r>
          </a:p>
          <a:p>
            <a:pPr lvl="1"/>
            <a:r>
              <a:rPr lang="en-US" sz="2400" dirty="0"/>
              <a:t>Water treatment</a:t>
            </a:r>
          </a:p>
          <a:p>
            <a:pPr lvl="1"/>
            <a:r>
              <a:rPr lang="en-US" sz="2400" dirty="0"/>
              <a:t>Water acquisition</a:t>
            </a:r>
          </a:p>
          <a:p>
            <a:pPr lvl="1"/>
            <a:r>
              <a:rPr lang="en-US" sz="2400" dirty="0"/>
              <a:t>Distribution or recovery and related projects</a:t>
            </a:r>
          </a:p>
        </p:txBody>
      </p:sp>
    </p:spTree>
    <p:extLst>
      <p:ext uri="{BB962C8B-B14F-4D97-AF65-F5344CB8AC3E}">
        <p14:creationId xmlns:p14="http://schemas.microsoft.com/office/powerpoint/2010/main" val="56732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B2CF4-6025-4BF7-B575-54AFF562F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EMERGENCY GRANT - OWRB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90824-F0B7-45C1-B121-E8F3FBB9C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Eligibility</a:t>
            </a:r>
          </a:p>
          <a:p>
            <a:pPr lvl="1"/>
            <a:r>
              <a:rPr lang="en-US" sz="2400" dirty="0"/>
              <a:t>Applicant cannot reasonably finance project without OWRB assistance</a:t>
            </a:r>
          </a:p>
          <a:p>
            <a:pPr lvl="1"/>
            <a:r>
              <a:rPr lang="en-US" sz="2400" dirty="0"/>
              <a:t>$100,000 maximum per project per applicant</a:t>
            </a:r>
          </a:p>
          <a:p>
            <a:pPr lvl="1"/>
            <a:r>
              <a:rPr lang="en-US" sz="2400" dirty="0"/>
              <a:t>15% local match required</a:t>
            </a:r>
          </a:p>
          <a:p>
            <a:pPr lvl="1"/>
            <a:r>
              <a:rPr lang="en-US" sz="2400" dirty="0"/>
              <a:t>Counties, municipalities, public works authorities, rural water districts, etc.</a:t>
            </a:r>
          </a:p>
          <a:p>
            <a:r>
              <a:rPr lang="en-US" sz="2800" dirty="0"/>
              <a:t>Projects</a:t>
            </a:r>
          </a:p>
          <a:p>
            <a:pPr lvl="1"/>
            <a:r>
              <a:rPr lang="en-US" sz="2400" dirty="0"/>
              <a:t>Water and wastewater system projects designed to assist in emergency situations – defined as a life, health, or property threatening situation.</a:t>
            </a:r>
          </a:p>
        </p:txBody>
      </p:sp>
    </p:spTree>
    <p:extLst>
      <p:ext uri="{BB962C8B-B14F-4D97-AF65-F5344CB8AC3E}">
        <p14:creationId xmlns:p14="http://schemas.microsoft.com/office/powerpoint/2010/main" val="1806069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12E61-F7AF-4E69-9F3D-32526637E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231F9-A3DB-4679-B15A-0E030409A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Foundations</a:t>
            </a:r>
          </a:p>
          <a:p>
            <a:r>
              <a:rPr lang="en-US" sz="2800" dirty="0"/>
              <a:t>Tribes</a:t>
            </a:r>
          </a:p>
          <a:p>
            <a:r>
              <a:rPr lang="en-US" sz="2800" dirty="0"/>
              <a:t>Any others?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22261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BA8906-DCAA-49D4-B546-447DD1720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FINANCING OPTIONS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C69593B-5CED-4B57-B8DE-09F4422276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General Obligation Bonds</a:t>
            </a:r>
          </a:p>
          <a:p>
            <a:r>
              <a:rPr lang="en-US" sz="2800" dirty="0"/>
              <a:t>Bank loans</a:t>
            </a:r>
          </a:p>
          <a:p>
            <a:r>
              <a:rPr lang="en-US" sz="2800" dirty="0"/>
              <a:t>OWRB Clean Water State Revolving Fund</a:t>
            </a:r>
          </a:p>
          <a:p>
            <a:r>
              <a:rPr lang="en-US" sz="2800" dirty="0"/>
              <a:t>Others </a:t>
            </a:r>
          </a:p>
        </p:txBody>
      </p:sp>
    </p:spTree>
    <p:extLst>
      <p:ext uri="{BB962C8B-B14F-4D97-AF65-F5344CB8AC3E}">
        <p14:creationId xmlns:p14="http://schemas.microsoft.com/office/powerpoint/2010/main" val="4115361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44371-51CC-467E-A6D7-C03F1D70A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OBLIGATION BONDS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0AF69-7A1D-412D-851D-69B7B481A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565341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Requirements to obtain:</a:t>
            </a:r>
          </a:p>
          <a:p>
            <a:pPr lvl="1"/>
            <a:r>
              <a:rPr lang="en-US" sz="2400" dirty="0"/>
              <a:t>Authorization requires an election of the registered voters</a:t>
            </a:r>
          </a:p>
          <a:p>
            <a:pPr lvl="2"/>
            <a:r>
              <a:rPr lang="en-US" sz="1800" dirty="0"/>
              <a:t>Majority required for most issues</a:t>
            </a:r>
          </a:p>
          <a:p>
            <a:pPr lvl="2"/>
            <a:r>
              <a:rPr lang="en-US" sz="1800" dirty="0"/>
              <a:t>Super majority in some rare circumstances</a:t>
            </a:r>
          </a:p>
          <a:p>
            <a:pPr lvl="1"/>
            <a:r>
              <a:rPr lang="en-US" sz="2400" dirty="0"/>
              <a:t>Issuance requires that bonds be sold by competitive bid</a:t>
            </a:r>
          </a:p>
          <a:p>
            <a:pPr lvl="2"/>
            <a:r>
              <a:rPr lang="en-US" sz="1800" dirty="0"/>
              <a:t>Generally will be purchased by banks or financial institutions</a:t>
            </a:r>
          </a:p>
          <a:p>
            <a:r>
              <a:rPr lang="en-US" sz="2800" dirty="0"/>
              <a:t>Projects:</a:t>
            </a:r>
          </a:p>
          <a:p>
            <a:pPr lvl="1"/>
            <a:r>
              <a:rPr lang="en-US" sz="2400" dirty="0"/>
              <a:t>Streets, drainage, facilities, equipment, water and wastewater utilities, etc.</a:t>
            </a:r>
          </a:p>
          <a:p>
            <a:r>
              <a:rPr lang="en-US" sz="2800" dirty="0"/>
              <a:t>Terms:</a:t>
            </a:r>
          </a:p>
          <a:p>
            <a:pPr lvl="1"/>
            <a:r>
              <a:rPr lang="en-US" sz="2400" dirty="0"/>
              <a:t>Repaid through property tax levies</a:t>
            </a:r>
          </a:p>
          <a:p>
            <a:pPr lvl="1"/>
            <a:r>
              <a:rPr lang="en-US" sz="2400" dirty="0"/>
              <a:t>Term will be set by municipality and may be as much as 20 years</a:t>
            </a:r>
          </a:p>
          <a:p>
            <a:pPr lvl="1"/>
            <a:r>
              <a:rPr lang="en-US" sz="2400" dirty="0"/>
              <a:t>Rates will be determined by bids and will be based primarily on the market</a:t>
            </a:r>
          </a:p>
          <a:p>
            <a:pPr lvl="1"/>
            <a:r>
              <a:rPr lang="en-US" sz="2400" dirty="0"/>
              <a:t>Unlike schools, there is no limit on G.O. debt that may be issued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31683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C442D-41FE-4A07-8BAB-01D1ED844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BANK LOANS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2E54D-F8EA-451B-A1E1-3172B7A9F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Requirements to obtain:</a:t>
            </a:r>
          </a:p>
          <a:p>
            <a:pPr lvl="1"/>
            <a:r>
              <a:rPr lang="en-US" sz="2400" dirty="0"/>
              <a:t>Bank approval</a:t>
            </a:r>
          </a:p>
          <a:p>
            <a:r>
              <a:rPr lang="en-US" sz="2800" dirty="0"/>
              <a:t>Projects:</a:t>
            </a:r>
          </a:p>
          <a:p>
            <a:pPr lvl="1"/>
            <a:r>
              <a:rPr lang="en-US" sz="2400" dirty="0"/>
              <a:t>Any that bank will agree to finance</a:t>
            </a:r>
          </a:p>
          <a:p>
            <a:r>
              <a:rPr lang="en-US" sz="2800" dirty="0"/>
              <a:t>Terms:</a:t>
            </a:r>
          </a:p>
          <a:p>
            <a:pPr lvl="1"/>
            <a:r>
              <a:rPr lang="en-US" sz="2400" dirty="0"/>
              <a:t>Any that bank will agree</a:t>
            </a:r>
          </a:p>
          <a:p>
            <a:pPr lvl="1"/>
            <a:r>
              <a:rPr lang="en-US" sz="2400" dirty="0"/>
              <a:t>Typically will require security of some sort</a:t>
            </a:r>
          </a:p>
          <a:p>
            <a:pPr lvl="2"/>
            <a:r>
              <a:rPr lang="en-US" sz="1800" dirty="0"/>
              <a:t>Complicated by the nature of the improvement – hard to repossess infrastructure </a:t>
            </a:r>
          </a:p>
          <a:p>
            <a:pPr lvl="2"/>
            <a:r>
              <a:rPr lang="en-US" sz="1800" dirty="0"/>
              <a:t>Often will be secured against the revenues of the system</a:t>
            </a:r>
          </a:p>
        </p:txBody>
      </p:sp>
    </p:spTree>
    <p:extLst>
      <p:ext uri="{BB962C8B-B14F-4D97-AF65-F5344CB8AC3E}">
        <p14:creationId xmlns:p14="http://schemas.microsoft.com/office/powerpoint/2010/main" val="5221548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A6A44-2B5C-402E-B3F0-04140189C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CLEAN WATER STATE REVOLVING FUND - OWRB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7BEB2-E3AB-4B29-BE1A-980CACCDC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Requirements to obtain:</a:t>
            </a:r>
          </a:p>
          <a:p>
            <a:pPr lvl="1"/>
            <a:r>
              <a:rPr lang="en-US" sz="2400" dirty="0"/>
              <a:t>OWRB approval</a:t>
            </a:r>
          </a:p>
          <a:p>
            <a:r>
              <a:rPr lang="en-US" sz="2800" dirty="0"/>
              <a:t>Projects:</a:t>
            </a:r>
          </a:p>
          <a:p>
            <a:pPr lvl="1"/>
            <a:r>
              <a:rPr lang="en-US" sz="2400" dirty="0"/>
              <a:t>Wastewater infrastructure projects</a:t>
            </a:r>
          </a:p>
          <a:p>
            <a:r>
              <a:rPr lang="en-US" sz="2800" dirty="0"/>
              <a:t>Terms:</a:t>
            </a:r>
          </a:p>
          <a:p>
            <a:pPr lvl="1"/>
            <a:r>
              <a:rPr lang="en-US" sz="2400" dirty="0"/>
              <a:t>Up to 30 year term depending on the type of improvement to be financed</a:t>
            </a:r>
          </a:p>
          <a:p>
            <a:pPr lvl="1"/>
            <a:r>
              <a:rPr lang="en-US" sz="2400" dirty="0"/>
              <a:t>Subsidized interest rate based on prime plus small administrative fee (usually .25%)</a:t>
            </a:r>
          </a:p>
          <a:p>
            <a:pPr lvl="1"/>
            <a:r>
              <a:rPr lang="en-US" sz="2400" dirty="0"/>
              <a:t>Loan must be secured against the revenues of the system</a:t>
            </a:r>
          </a:p>
          <a:p>
            <a:pPr lvl="1"/>
            <a:r>
              <a:rPr lang="en-US" sz="2400" dirty="0"/>
              <a:t>Will require 125% debt coverage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994781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17A6-2AFF-4BE8-BCC9-535280F4D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07597-8796-43A0-8991-AF193CC6A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Lease purchase</a:t>
            </a:r>
          </a:p>
          <a:p>
            <a:r>
              <a:rPr lang="en-US" sz="2800" dirty="0"/>
              <a:t>HUD Section 108 loan guarantee program</a:t>
            </a:r>
          </a:p>
          <a:p>
            <a:r>
              <a:rPr lang="en-US" sz="2800" dirty="0"/>
              <a:t>Others</a:t>
            </a:r>
          </a:p>
        </p:txBody>
      </p:sp>
    </p:spTree>
    <p:extLst>
      <p:ext uri="{BB962C8B-B14F-4D97-AF65-F5344CB8AC3E}">
        <p14:creationId xmlns:p14="http://schemas.microsoft.com/office/powerpoint/2010/main" val="233724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6749E-9601-446C-835F-CC2BD0CA7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ENSURING THE FINANCIAL VIABILITY OF YOUR SYSTEM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D12427-51AB-410C-AD6A-6425367E80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213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04E9B-AC5D-4B9E-AAD7-6A4520C6C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WHY???????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437F2-4625-4D5B-8CF9-694FF0FAD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Teach you to advocate for your utility</a:t>
            </a:r>
          </a:p>
          <a:p>
            <a:r>
              <a:rPr lang="en-US" sz="2800" dirty="0"/>
              <a:t>Give you the tools to discuss this with administrators and council</a:t>
            </a:r>
          </a:p>
        </p:txBody>
      </p:sp>
    </p:spTree>
    <p:extLst>
      <p:ext uri="{BB962C8B-B14F-4D97-AF65-F5344CB8AC3E}">
        <p14:creationId xmlns:p14="http://schemas.microsoft.com/office/powerpoint/2010/main" val="6550504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DCE7CC1-CCDB-4869-8470-58D5B34E3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 STUDY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A15342B-3E85-4C65-AD1C-2A86829CE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consultants can provide this service</a:t>
            </a:r>
          </a:p>
          <a:p>
            <a:pPr lvl="1"/>
            <a:r>
              <a:rPr lang="en-US" dirty="0"/>
              <a:t>Cost between $10,000-$80,000</a:t>
            </a:r>
          </a:p>
          <a:p>
            <a:pPr lvl="1"/>
            <a:r>
              <a:rPr lang="en-US" dirty="0"/>
              <a:t>Comprehensive report may be as many as 100 pages long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1EEAB4-EAC1-4741-A786-ABEC490FC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196" y="0"/>
            <a:ext cx="5116429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8E3003-F0EE-4E83-B445-4D0B68BEE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7359" y="0"/>
            <a:ext cx="44955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13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DE581-61CC-4DA0-A013-7EF336E4B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DO YOUR OWN RATE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FD86D-4D04-45E6-9475-0E1EB9DEE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Starts with revenue requirement</a:t>
            </a:r>
          </a:p>
          <a:p>
            <a:pPr lvl="1"/>
            <a:r>
              <a:rPr lang="en-US" sz="2400" dirty="0"/>
              <a:t>Calculate total expenses that you will incur</a:t>
            </a:r>
          </a:p>
          <a:p>
            <a:pPr lvl="1"/>
            <a:r>
              <a:rPr lang="en-US" sz="2400" dirty="0"/>
              <a:t>Apply reasonable inflationary amounts to calculate future years’ revenue requirements</a:t>
            </a:r>
          </a:p>
          <a:p>
            <a:r>
              <a:rPr lang="en-US" sz="2800" dirty="0"/>
              <a:t>Calculate revenue generated at current rates</a:t>
            </a:r>
          </a:p>
          <a:p>
            <a:r>
              <a:rPr lang="en-US" sz="2800" dirty="0"/>
              <a:t>Determine excess/deficiency in revenue recovery</a:t>
            </a:r>
          </a:p>
          <a:p>
            <a:r>
              <a:rPr lang="en-US" sz="2800" dirty="0"/>
              <a:t>Calculate adjusted rates</a:t>
            </a:r>
          </a:p>
        </p:txBody>
      </p:sp>
    </p:spTree>
    <p:extLst>
      <p:ext uri="{BB962C8B-B14F-4D97-AF65-F5344CB8AC3E}">
        <p14:creationId xmlns:p14="http://schemas.microsoft.com/office/powerpoint/2010/main" val="6603998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BBD92-847D-457B-97F6-1C12DCECE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REVENUE REQUIREMENT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47936B5-4BC1-4C24-9F19-2C82961AD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4767308"/>
            <a:ext cx="10058400" cy="1101785"/>
          </a:xfrm>
        </p:spPr>
        <p:txBody>
          <a:bodyPr>
            <a:normAutofit/>
          </a:bodyPr>
          <a:lstStyle/>
          <a:p>
            <a:r>
              <a:rPr lang="en-US" sz="2800" dirty="0"/>
              <a:t>What’s missing?</a:t>
            </a:r>
          </a:p>
          <a:p>
            <a:pPr lvl="1"/>
            <a:r>
              <a:rPr lang="en-US" sz="2400" dirty="0"/>
              <a:t>Capital expenditures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08DE64-68A1-4D7D-96CA-77AF78117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080924"/>
            <a:ext cx="9144000" cy="240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03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2C15F-DE38-4602-B9FE-128A25B14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 YEAR CAPITAL PLAN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295166-735D-439B-93D3-3905458B0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520" y="2487601"/>
            <a:ext cx="7680960" cy="188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507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5F754-829A-49B1-9674-38ADA6C9D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REVENUE REQUIREMENT WITH CAPITAL EXPENDITURES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E4D0522-5177-463D-B856-89EBD4487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282" y="4998128"/>
            <a:ext cx="11332396" cy="1233996"/>
          </a:xfrm>
        </p:spPr>
        <p:txBody>
          <a:bodyPr>
            <a:noAutofit/>
          </a:bodyPr>
          <a:lstStyle/>
          <a:p>
            <a:r>
              <a:rPr lang="en-US" sz="2400" dirty="0"/>
              <a:t>What rate increase would be necessary to ensure that you could pay $150,000 in year 5?</a:t>
            </a:r>
          </a:p>
          <a:p>
            <a:pPr lvl="1"/>
            <a:r>
              <a:rPr lang="en-US" sz="2000" dirty="0"/>
              <a:t>About 15%</a:t>
            </a:r>
          </a:p>
          <a:p>
            <a:pPr lvl="1"/>
            <a:r>
              <a:rPr lang="en-US" sz="2000" dirty="0"/>
              <a:t>This would also mean that you would be collecting $100,000 more than operational costs annually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377DEC-E699-4AD5-B2CD-C4F1C73D0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040228"/>
            <a:ext cx="9144000" cy="274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69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BE2A2-8697-4704-83AD-1D6A4D6AC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CAPITAL EXPENDITURE NEEDS TO FUND 5 YEAR PLAN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825424-C9FE-4BB8-AE1D-8D9D511D4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3131823"/>
            <a:ext cx="4572000" cy="90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8635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D721A-8D41-4E6C-AC82-236883EFE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REVENUE REQUIREMENT WITH PAY-AS-YOU-GO CAPITAL EXPENDITURES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E59DB62-0A86-47D1-9F25-95C3D06E6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5120640"/>
            <a:ext cx="10058400" cy="1136322"/>
          </a:xfrm>
        </p:spPr>
        <p:txBody>
          <a:bodyPr>
            <a:noAutofit/>
          </a:bodyPr>
          <a:lstStyle/>
          <a:p>
            <a:r>
              <a:rPr lang="en-US" sz="2400" dirty="0"/>
              <a:t>What rate increase is necessary to fund this scenario?</a:t>
            </a:r>
          </a:p>
          <a:p>
            <a:pPr lvl="1"/>
            <a:r>
              <a:rPr lang="en-US" sz="2000" dirty="0"/>
              <a:t>About 8% will result in having the $45,000 per year by FY 2027</a:t>
            </a:r>
          </a:p>
          <a:p>
            <a:pPr lvl="1"/>
            <a:r>
              <a:rPr lang="en-US" sz="2000" dirty="0"/>
              <a:t>Some projects will need to be delayed due to cash flow issues</a:t>
            </a:r>
          </a:p>
          <a:p>
            <a:pPr lvl="1"/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414D3B-DF18-4B08-B77A-C64006AC4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155643"/>
            <a:ext cx="9144000" cy="274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55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2C15F-DE38-4602-B9FE-128A25B14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 YEAR CAPITAL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39258-4507-4BEC-BAE5-D821A0434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4509856"/>
            <a:ext cx="10058400" cy="1359237"/>
          </a:xfrm>
        </p:spPr>
        <p:txBody>
          <a:bodyPr>
            <a:normAutofit/>
          </a:bodyPr>
          <a:lstStyle/>
          <a:p>
            <a:r>
              <a:rPr lang="en-US" sz="2400" dirty="0"/>
              <a:t>Some capital expenditures should be funded through debt</a:t>
            </a:r>
          </a:p>
          <a:p>
            <a:r>
              <a:rPr lang="en-US" sz="2400" dirty="0"/>
              <a:t>Debt service payments should be treated similarly to pay-as-you-go capital expenses</a:t>
            </a:r>
          </a:p>
          <a:p>
            <a:pPr lvl="1"/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295166-735D-439B-93D3-3905458B0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520" y="2145812"/>
            <a:ext cx="7680960" cy="188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14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52BBB-D7F4-43F3-8F14-4D573C31A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REVENUE REQUIREMENT WITH CAPITAL AND DEBT SERVICE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E69A4D-B5E6-4B18-B92D-FA4DB3CA5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085733"/>
            <a:ext cx="9144000" cy="2935372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7DEADC5-D27B-46F8-B3DC-0727D08411FB}"/>
              </a:ext>
            </a:extLst>
          </p:cNvPr>
          <p:cNvSpPr txBox="1">
            <a:spLocks/>
          </p:cNvSpPr>
          <p:nvPr/>
        </p:nvSpPr>
        <p:spPr>
          <a:xfrm>
            <a:off x="1097280" y="5120640"/>
            <a:ext cx="10058400" cy="1058218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What rate increase is necessary to fund this scenario?</a:t>
            </a:r>
          </a:p>
          <a:p>
            <a:pPr lvl="1"/>
            <a:r>
              <a:rPr lang="en-US" sz="2400" dirty="0"/>
              <a:t>About 6% will fully fund this scenario</a:t>
            </a:r>
          </a:p>
          <a:p>
            <a:pPr lvl="1"/>
            <a:r>
              <a:rPr lang="en-US" sz="2400" dirty="0"/>
              <a:t>Projects can actually be started earlier than scheduled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9757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C26A9-B23D-47B7-9F85-6E0E1F669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 INCREASE CALCULATION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2467A4-9A19-43F2-A213-5BBDF3941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346960"/>
            <a:ext cx="8229600" cy="298493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22656CB-3021-44CB-BA28-CC0B01A87815}"/>
              </a:ext>
            </a:extLst>
          </p:cNvPr>
          <p:cNvSpPr/>
          <p:nvPr/>
        </p:nvSpPr>
        <p:spPr>
          <a:xfrm>
            <a:off x="1766656" y="3764132"/>
            <a:ext cx="8602462" cy="17133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99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EFB44-B0E7-4E49-A52B-0B0A0B400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IT WE REALLY DO?</a:t>
            </a:r>
          </a:p>
        </p:txBody>
      </p:sp>
      <p:pic>
        <p:nvPicPr>
          <p:cNvPr id="1026" name="Picture 2" descr="Sewer Line Repair and Replacement">
            <a:extLst>
              <a:ext uri="{FF2B5EF4-FFF2-40B4-BE49-F238E27FC236}">
                <a16:creationId xmlns:a16="http://schemas.microsoft.com/office/drawing/2014/main" id="{FA51FE01-1AA2-4BEB-8741-69E06A6E8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2067339"/>
            <a:ext cx="5973601" cy="397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w Much Does Sewer Backup Restoration Cost? - Elk Grove Village Sewer &amp;  Plumbing">
            <a:extLst>
              <a:ext uri="{FF2B5EF4-FFF2-40B4-BE49-F238E27FC236}">
                <a16:creationId xmlns:a16="http://schemas.microsoft.com/office/drawing/2014/main" id="{DB5BD76D-B654-4A97-8EE8-B96C4D0DB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730" y="2067339"/>
            <a:ext cx="5971762" cy="398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80E486-9F98-4E34-927C-23A8137196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122" y="1737360"/>
            <a:ext cx="10272650" cy="45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7177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BED19-AC40-425E-B7A3-79AF831BE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 SUGGESTIONS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53BF3-0C6E-412A-9533-3209BF4E3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966" y="1845733"/>
            <a:ext cx="11537879" cy="4462599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Adopt a 5 year capital plan</a:t>
            </a:r>
          </a:p>
          <a:p>
            <a:pPr lvl="1"/>
            <a:r>
              <a:rPr lang="en-US" sz="2000" dirty="0"/>
              <a:t>Review and adjust this annually</a:t>
            </a:r>
          </a:p>
          <a:p>
            <a:pPr lvl="1"/>
            <a:r>
              <a:rPr lang="en-US" sz="2000" dirty="0"/>
              <a:t>Identify how each item will be funded (rates, grant, financing, etc.)</a:t>
            </a:r>
          </a:p>
          <a:p>
            <a:r>
              <a:rPr lang="en-US" sz="2400" dirty="0"/>
              <a:t>Create a separate capital charge on your utility bills</a:t>
            </a:r>
          </a:p>
          <a:p>
            <a:pPr lvl="1"/>
            <a:r>
              <a:rPr lang="en-US" sz="2000" dirty="0"/>
              <a:t>These funds should be reserved for payment of capital expenses and debt service on capital financing</a:t>
            </a:r>
          </a:p>
          <a:p>
            <a:r>
              <a:rPr lang="en-US" sz="2400" dirty="0"/>
              <a:t>Adopt multi-year rate increase plans</a:t>
            </a:r>
          </a:p>
          <a:p>
            <a:pPr lvl="1"/>
            <a:r>
              <a:rPr lang="en-US" sz="2000" dirty="0"/>
              <a:t>Considering rate increases every year creates unnecessary adversity</a:t>
            </a:r>
          </a:p>
          <a:p>
            <a:pPr lvl="1"/>
            <a:r>
              <a:rPr lang="en-US" sz="2000" dirty="0"/>
              <a:t>Multi-year plans also allow large increases to be spread across several years</a:t>
            </a:r>
          </a:p>
          <a:p>
            <a:r>
              <a:rPr lang="en-US" sz="2400" dirty="0"/>
              <a:t>Ensure that your utilities are paying the full cost of their operations</a:t>
            </a:r>
          </a:p>
          <a:p>
            <a:pPr lvl="1"/>
            <a:r>
              <a:rPr lang="en-US" sz="2000" dirty="0"/>
              <a:t>Personnel, overhead, direct costs, capital, debt service, etc.</a:t>
            </a:r>
          </a:p>
          <a:p>
            <a:r>
              <a:rPr lang="en-US" sz="2400" dirty="0"/>
              <a:t>Make rate study available to the public</a:t>
            </a:r>
          </a:p>
          <a:p>
            <a:pPr lvl="1"/>
            <a:r>
              <a:rPr lang="en-US" sz="2000" dirty="0"/>
              <a:t>Most criticism of rate increases is based on mistrust and misunderstanding of the public</a:t>
            </a:r>
          </a:p>
        </p:txBody>
      </p:sp>
    </p:spTree>
    <p:extLst>
      <p:ext uri="{BB962C8B-B14F-4D97-AF65-F5344CB8AC3E}">
        <p14:creationId xmlns:p14="http://schemas.microsoft.com/office/powerpoint/2010/main" val="346969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46F28-303E-4E78-9BFD-982D130E6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630D5-EEFB-40AA-B081-E9BFC10141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Mike Bailey</a:t>
            </a:r>
          </a:p>
          <a:p>
            <a:r>
              <a:rPr lang="en-US" sz="2400" dirty="0"/>
              <a:t>(918) 338-4282</a:t>
            </a:r>
          </a:p>
          <a:p>
            <a:r>
              <a:rPr lang="en-US" sz="2400" dirty="0">
                <a:hlinkClick r:id="rId2"/>
              </a:rPr>
              <a:t>mlbailey@cityofbartlesville.org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3077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94AAE-A4EA-4004-8FA6-AC8F4DA74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KEY POINTS WHEN ADVOCATING FOR YOUR UTILITY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6D451-16A7-43FB-99F0-73CD9D5AC7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Proper wastewater treatment is critical to the public health and safety</a:t>
            </a:r>
          </a:p>
          <a:p>
            <a:r>
              <a:rPr lang="en-US" sz="2800" dirty="0"/>
              <a:t>Back ups are preventable but our systems must be adequately funded</a:t>
            </a:r>
          </a:p>
          <a:p>
            <a:r>
              <a:rPr lang="en-US" sz="2800" dirty="0"/>
              <a:t>EPA/ODEQ standards are increasing = higher costs = </a:t>
            </a:r>
            <a:r>
              <a:rPr lang="en-US" sz="2800" u="sng" dirty="0"/>
              <a:t>these are not optional</a:t>
            </a:r>
          </a:p>
          <a:p>
            <a:r>
              <a:rPr lang="en-US" sz="2800" dirty="0"/>
              <a:t>Just like police, fire, and EMS you serve public health and safety</a:t>
            </a:r>
          </a:p>
          <a:p>
            <a:pPr lvl="1"/>
            <a:r>
              <a:rPr lang="en-US" sz="2600" dirty="0"/>
              <a:t>YOUR UTILITY IS </a:t>
            </a:r>
            <a:r>
              <a:rPr lang="en-US" sz="2600" b="1" u="sng" dirty="0"/>
              <a:t>NOT</a:t>
            </a:r>
            <a:r>
              <a:rPr lang="en-US" sz="2600" dirty="0"/>
              <a:t> LESS IMPORTANT THAN ANY OF THESE SERVICES</a:t>
            </a:r>
          </a:p>
        </p:txBody>
      </p:sp>
    </p:spTree>
    <p:extLst>
      <p:ext uri="{BB962C8B-B14F-4D97-AF65-F5344CB8AC3E}">
        <p14:creationId xmlns:p14="http://schemas.microsoft.com/office/powerpoint/2010/main" val="593652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3B791-7B37-489F-9BF6-B28C5A4D0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FINANCE YOUR IMPROVEMENTS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072FF-2CE5-4899-BE46-99CCB557E7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937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36C682-90F0-4377-8F2E-3C8F55078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65539F7-A925-4065-9DDC-78F7E3A74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CDBG – Community Development Block Grant</a:t>
            </a:r>
          </a:p>
          <a:p>
            <a:pPr lvl="1"/>
            <a:r>
              <a:rPr lang="en-US" sz="2400" dirty="0"/>
              <a:t>HUD/ODOC</a:t>
            </a:r>
          </a:p>
          <a:p>
            <a:r>
              <a:rPr lang="en-US" sz="2800" dirty="0"/>
              <a:t>OWRB</a:t>
            </a:r>
          </a:p>
          <a:p>
            <a:pPr lvl="1"/>
            <a:r>
              <a:rPr lang="en-US" sz="2400" dirty="0"/>
              <a:t>REAP – Rural Economic Action Plan</a:t>
            </a:r>
          </a:p>
          <a:p>
            <a:pPr lvl="1"/>
            <a:r>
              <a:rPr lang="en-US" sz="2400" dirty="0"/>
              <a:t>Emergency Grant</a:t>
            </a:r>
          </a:p>
          <a:p>
            <a:r>
              <a:rPr lang="en-US" sz="2800" dirty="0"/>
              <a:t>Others</a:t>
            </a:r>
          </a:p>
        </p:txBody>
      </p:sp>
    </p:spTree>
    <p:extLst>
      <p:ext uri="{BB962C8B-B14F-4D97-AF65-F5344CB8AC3E}">
        <p14:creationId xmlns:p14="http://schemas.microsoft.com/office/powerpoint/2010/main" val="335951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F0731-D1A3-44CC-8F0B-F20FD70C1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COMMUNITY DEVELOPMENT BLOCK GRANT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685E53-3BBB-40B8-A9EC-02BF5BA70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569" y="2001159"/>
            <a:ext cx="9054861" cy="437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119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59284-F5A3-4BC1-BE05-3D3B99AFF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COMMUNITY DEVELOPMENT BLOCK GRANT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4AD06-956D-4B0B-8CB2-92052131B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CDBG State – passed through Oklahoma Department of Commerce</a:t>
            </a:r>
          </a:p>
          <a:p>
            <a:pPr lvl="1"/>
            <a:r>
              <a:rPr lang="en-US" sz="2400" dirty="0"/>
              <a:t>CDBG Capital Improvement Planning</a:t>
            </a:r>
          </a:p>
          <a:p>
            <a:pPr lvl="1"/>
            <a:r>
              <a:rPr lang="en-US" sz="2400" dirty="0"/>
              <a:t>CDBG Small Cities</a:t>
            </a:r>
          </a:p>
          <a:p>
            <a:pPr lvl="1"/>
            <a:r>
              <a:rPr lang="en-US" sz="2400" dirty="0"/>
              <a:t>CDBG Community Revitalization</a:t>
            </a:r>
          </a:p>
          <a:p>
            <a:pPr lvl="1"/>
            <a:r>
              <a:rPr lang="en-US" sz="2400" dirty="0"/>
              <a:t>CDBG Water-Wastewater Construction</a:t>
            </a:r>
          </a:p>
          <a:p>
            <a:pPr lvl="1"/>
            <a:r>
              <a:rPr lang="en-US" sz="2400" dirty="0"/>
              <a:t>CDBG Water-Wastewater Design</a:t>
            </a:r>
          </a:p>
          <a:p>
            <a:pPr lvl="1"/>
            <a:r>
              <a:rPr lang="en-US" sz="2400" dirty="0"/>
              <a:t>CDBG Rural Economic Action Plan</a:t>
            </a:r>
          </a:p>
          <a:p>
            <a:pPr lvl="1"/>
            <a:r>
              <a:rPr lang="en-US" sz="2400" dirty="0"/>
              <a:t>CDBG Coronavirus Relief Program</a:t>
            </a:r>
          </a:p>
        </p:txBody>
      </p:sp>
    </p:spTree>
    <p:extLst>
      <p:ext uri="{BB962C8B-B14F-4D97-AF65-F5344CB8AC3E}">
        <p14:creationId xmlns:p14="http://schemas.microsoft.com/office/powerpoint/2010/main" val="19281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710C8-3E2B-4516-9844-1DA24ADB9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CDBG – CIP GRANT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B0F2C-C614-4B7D-A007-51965B18C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Eligibility</a:t>
            </a:r>
          </a:p>
          <a:p>
            <a:pPr lvl="1"/>
            <a:r>
              <a:rPr lang="en-US" sz="2400" dirty="0"/>
              <a:t>Non-entitlement units of local government</a:t>
            </a:r>
          </a:p>
          <a:p>
            <a:pPr lvl="1"/>
            <a:r>
              <a:rPr lang="en-US" sz="2400" dirty="0"/>
              <a:t>$40,000 per sub-state planning area</a:t>
            </a:r>
          </a:p>
          <a:p>
            <a:pPr lvl="1"/>
            <a:r>
              <a:rPr lang="en-US" sz="2400" dirty="0"/>
              <a:t>No match requirement</a:t>
            </a:r>
          </a:p>
          <a:p>
            <a:pPr lvl="1"/>
            <a:r>
              <a:rPr lang="en-US" sz="2400" dirty="0"/>
              <a:t>Can apply for CIP grant </a:t>
            </a:r>
            <a:r>
              <a:rPr lang="en-US" sz="2400" u="sng" dirty="0"/>
              <a:t>AND</a:t>
            </a:r>
            <a:r>
              <a:rPr lang="en-US" sz="2400" dirty="0"/>
              <a:t> other CDBG grants in the same year</a:t>
            </a:r>
          </a:p>
          <a:p>
            <a:r>
              <a:rPr lang="en-US" sz="2800" dirty="0"/>
              <a:t>Projects</a:t>
            </a:r>
          </a:p>
          <a:p>
            <a:pPr lvl="1"/>
            <a:r>
              <a:rPr lang="en-US" sz="2400" dirty="0"/>
              <a:t>To complete a comprehensive inventory of all governmentally owned assets. </a:t>
            </a:r>
          </a:p>
          <a:p>
            <a:pPr lvl="1"/>
            <a:r>
              <a:rPr lang="en-US" sz="2400" dirty="0"/>
              <a:t>Based on this inventory a 5 year strategic capital improvement plan is developed</a:t>
            </a:r>
          </a:p>
          <a:p>
            <a:pPr lvl="1"/>
            <a:r>
              <a:rPr lang="en-US" sz="2400" dirty="0"/>
              <a:t>All assets placed on GIS mapping.</a:t>
            </a:r>
          </a:p>
        </p:txBody>
      </p:sp>
    </p:spTree>
    <p:extLst>
      <p:ext uri="{BB962C8B-B14F-4D97-AF65-F5344CB8AC3E}">
        <p14:creationId xmlns:p14="http://schemas.microsoft.com/office/powerpoint/2010/main" val="280796992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3019</TotalTime>
  <Words>1086</Words>
  <Application>Microsoft Office PowerPoint</Application>
  <PresentationFormat>Widescreen</PresentationFormat>
  <Paragraphs>169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Retrospect</vt:lpstr>
      <vt:lpstr>MUNICIPAL PROJECT FUNDING</vt:lpstr>
      <vt:lpstr>WHY???????</vt:lpstr>
      <vt:lpstr>WHAT IS IT WE REALLY DO?</vt:lpstr>
      <vt:lpstr>KEY POINTS WHEN ADVOCATING FOR YOUR UTILITY</vt:lpstr>
      <vt:lpstr>HOW TO FINANCE YOUR IMPROVEMENTS</vt:lpstr>
      <vt:lpstr>GRANTS</vt:lpstr>
      <vt:lpstr>COMMUNITY DEVELOPMENT BLOCK GRANT</vt:lpstr>
      <vt:lpstr>COMMUNITY DEVELOPMENT BLOCK GRANT</vt:lpstr>
      <vt:lpstr>CDBG – CIP GRANT</vt:lpstr>
      <vt:lpstr>CDBG – Water and Wastewater Construction Grant</vt:lpstr>
      <vt:lpstr>RURAL ECONOMIC ACTION PLAN GRANT - OWRB</vt:lpstr>
      <vt:lpstr>EMERGENCY GRANT - OWRB</vt:lpstr>
      <vt:lpstr>OTHERS</vt:lpstr>
      <vt:lpstr>FINANCING OPTIONS</vt:lpstr>
      <vt:lpstr>GENERAL OBLIGATION BONDS</vt:lpstr>
      <vt:lpstr>BANK LOANS</vt:lpstr>
      <vt:lpstr>CLEAN WATER STATE REVOLVING FUND - OWRB</vt:lpstr>
      <vt:lpstr>OTHERS</vt:lpstr>
      <vt:lpstr>ENSURING THE FINANCIAL VIABILITY OF YOUR SYSTEM</vt:lpstr>
      <vt:lpstr>RATE STUDY</vt:lpstr>
      <vt:lpstr>HOW TO DO YOUR OWN RATE STUDY</vt:lpstr>
      <vt:lpstr>REVENUE REQUIREMENT</vt:lpstr>
      <vt:lpstr>5 YEAR CAPITAL PLAN</vt:lpstr>
      <vt:lpstr>REVENUE REQUIREMENT WITH CAPITAL EXPENDITURES</vt:lpstr>
      <vt:lpstr>CAPITAL EXPENDITURE NEEDS TO FUND 5 YEAR PLAN</vt:lpstr>
      <vt:lpstr>REVENUE REQUIREMENT WITH PAY-AS-YOU-GO CAPITAL EXPENDITURES</vt:lpstr>
      <vt:lpstr>5 YEAR CAPITAL PLAN</vt:lpstr>
      <vt:lpstr>REVENUE REQUIREMENT WITH CAPITAL AND DEBT SERVICE</vt:lpstr>
      <vt:lpstr>RATE INCREASE CALCULATION</vt:lpstr>
      <vt:lpstr>BEST PRACTICE SUGGESTIONS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L. Bailey</dc:creator>
  <cp:lastModifiedBy>Mike L. Bailey</cp:lastModifiedBy>
  <cp:revision>30</cp:revision>
  <dcterms:created xsi:type="dcterms:W3CDTF">2021-10-19T18:41:38Z</dcterms:created>
  <dcterms:modified xsi:type="dcterms:W3CDTF">2023-09-14T16:44:07Z</dcterms:modified>
</cp:coreProperties>
</file>