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0"/>
  </p:notesMasterIdLst>
  <p:sldIdLst>
    <p:sldId id="256" r:id="rId2"/>
    <p:sldId id="307" r:id="rId3"/>
    <p:sldId id="257" r:id="rId4"/>
    <p:sldId id="284" r:id="rId5"/>
    <p:sldId id="283" r:id="rId6"/>
    <p:sldId id="287" r:id="rId7"/>
    <p:sldId id="288" r:id="rId8"/>
    <p:sldId id="289" r:id="rId9"/>
    <p:sldId id="290" r:id="rId10"/>
    <p:sldId id="291" r:id="rId11"/>
    <p:sldId id="292" r:id="rId12"/>
    <p:sldId id="293" r:id="rId13"/>
    <p:sldId id="294" r:id="rId14"/>
    <p:sldId id="286" r:id="rId15"/>
    <p:sldId id="265" r:id="rId16"/>
    <p:sldId id="266" r:id="rId17"/>
    <p:sldId id="267" r:id="rId18"/>
    <p:sldId id="269" r:id="rId19"/>
    <p:sldId id="272" r:id="rId20"/>
    <p:sldId id="295" r:id="rId21"/>
    <p:sldId id="270" r:id="rId22"/>
    <p:sldId id="277" r:id="rId23"/>
    <p:sldId id="279" r:id="rId24"/>
    <p:sldId id="278" r:id="rId25"/>
    <p:sldId id="296" r:id="rId26"/>
    <p:sldId id="299" r:id="rId27"/>
    <p:sldId id="300" r:id="rId28"/>
    <p:sldId id="306" r:id="rId29"/>
    <p:sldId id="309" r:id="rId30"/>
    <p:sldId id="308" r:id="rId31"/>
    <p:sldId id="297" r:id="rId32"/>
    <p:sldId id="304" r:id="rId33"/>
    <p:sldId id="301" r:id="rId34"/>
    <p:sldId id="303" r:id="rId35"/>
    <p:sldId id="305" r:id="rId36"/>
    <p:sldId id="271" r:id="rId37"/>
    <p:sldId id="285" r:id="rId38"/>
    <p:sldId id="282"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97" autoAdjust="0"/>
    <p:restoredTop sz="94660" autoAdjust="0"/>
  </p:normalViewPr>
  <p:slideViewPr>
    <p:cSldViewPr snapToGrid="0">
      <p:cViewPr varScale="1">
        <p:scale>
          <a:sx n="100" d="100"/>
          <a:sy n="100" d="100"/>
        </p:scale>
        <p:origin x="247" y="51"/>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76" d="100"/>
          <a:sy n="76" d="100"/>
        </p:scale>
        <p:origin x="3254" y="45"/>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ndsay Roland" userId="fe17d1e3-589c-485b-bf30-761828bb62a4" providerId="ADAL" clId="{842C8DE1-FFB9-4779-9D22-410B8A5C6573}"/>
    <pc:docChg chg="undo custSel addSld modSld">
      <pc:chgData name="Lindsay Roland" userId="fe17d1e3-589c-485b-bf30-761828bb62a4" providerId="ADAL" clId="{842C8DE1-FFB9-4779-9D22-410B8A5C6573}" dt="2023-08-10T20:56:11.980" v="540" actId="1076"/>
      <pc:docMkLst>
        <pc:docMk/>
      </pc:docMkLst>
      <pc:sldChg chg="modSp mod">
        <pc:chgData name="Lindsay Roland" userId="fe17d1e3-589c-485b-bf30-761828bb62a4" providerId="ADAL" clId="{842C8DE1-FFB9-4779-9D22-410B8A5C6573}" dt="2023-08-10T20:56:11.980" v="540" actId="1076"/>
        <pc:sldMkLst>
          <pc:docMk/>
          <pc:sldMk cId="1796653205" sldId="256"/>
        </pc:sldMkLst>
        <pc:spChg chg="mod">
          <ac:chgData name="Lindsay Roland" userId="fe17d1e3-589c-485b-bf30-761828bb62a4" providerId="ADAL" clId="{842C8DE1-FFB9-4779-9D22-410B8A5C6573}" dt="2023-08-10T20:56:11.980" v="540" actId="1076"/>
          <ac:spMkLst>
            <pc:docMk/>
            <pc:sldMk cId="1796653205" sldId="256"/>
            <ac:spMk id="2" creationId="{00000000-0000-0000-0000-000000000000}"/>
          </ac:spMkLst>
        </pc:spChg>
        <pc:spChg chg="mod">
          <ac:chgData name="Lindsay Roland" userId="fe17d1e3-589c-485b-bf30-761828bb62a4" providerId="ADAL" clId="{842C8DE1-FFB9-4779-9D22-410B8A5C6573}" dt="2023-08-10T18:24:16.749" v="357" actId="1076"/>
          <ac:spMkLst>
            <pc:docMk/>
            <pc:sldMk cId="1796653205" sldId="256"/>
            <ac:spMk id="5" creationId="{00000000-0000-0000-0000-000000000000}"/>
          </ac:spMkLst>
        </pc:spChg>
        <pc:picChg chg="mod">
          <ac:chgData name="Lindsay Roland" userId="fe17d1e3-589c-485b-bf30-761828bb62a4" providerId="ADAL" clId="{842C8DE1-FFB9-4779-9D22-410B8A5C6573}" dt="2023-08-10T18:24:23.842" v="358" actId="1076"/>
          <ac:picMkLst>
            <pc:docMk/>
            <pc:sldMk cId="1796653205" sldId="256"/>
            <ac:picMk id="3" creationId="{00000000-0000-0000-0000-000000000000}"/>
          </ac:picMkLst>
        </pc:picChg>
        <pc:picChg chg="mod">
          <ac:chgData name="Lindsay Roland" userId="fe17d1e3-589c-485b-bf30-761828bb62a4" providerId="ADAL" clId="{842C8DE1-FFB9-4779-9D22-410B8A5C6573}" dt="2023-08-10T18:24:06.920" v="354" actId="1076"/>
          <ac:picMkLst>
            <pc:docMk/>
            <pc:sldMk cId="1796653205" sldId="256"/>
            <ac:picMk id="4" creationId="{00000000-0000-0000-0000-000000000000}"/>
          </ac:picMkLst>
        </pc:picChg>
        <pc:picChg chg="mod">
          <ac:chgData name="Lindsay Roland" userId="fe17d1e3-589c-485b-bf30-761828bb62a4" providerId="ADAL" clId="{842C8DE1-FFB9-4779-9D22-410B8A5C6573}" dt="2023-08-10T18:23:56.370" v="353" actId="692"/>
          <ac:picMkLst>
            <pc:docMk/>
            <pc:sldMk cId="1796653205" sldId="256"/>
            <ac:picMk id="10" creationId="{00000000-0000-0000-0000-000000000000}"/>
          </ac:picMkLst>
        </pc:picChg>
        <pc:picChg chg="mod">
          <ac:chgData name="Lindsay Roland" userId="fe17d1e3-589c-485b-bf30-761828bb62a4" providerId="ADAL" clId="{842C8DE1-FFB9-4779-9D22-410B8A5C6573}" dt="2023-08-10T18:23:56.370" v="353" actId="692"/>
          <ac:picMkLst>
            <pc:docMk/>
            <pc:sldMk cId="1796653205" sldId="256"/>
            <ac:picMk id="11" creationId="{00000000-0000-0000-0000-000000000000}"/>
          </ac:picMkLst>
        </pc:picChg>
        <pc:picChg chg="mod">
          <ac:chgData name="Lindsay Roland" userId="fe17d1e3-589c-485b-bf30-761828bb62a4" providerId="ADAL" clId="{842C8DE1-FFB9-4779-9D22-410B8A5C6573}" dt="2023-08-10T18:23:56.370" v="353" actId="692"/>
          <ac:picMkLst>
            <pc:docMk/>
            <pc:sldMk cId="1796653205" sldId="256"/>
            <ac:picMk id="12" creationId="{00000000-0000-0000-0000-000000000000}"/>
          </ac:picMkLst>
        </pc:picChg>
      </pc:sldChg>
      <pc:sldChg chg="modSp mod">
        <pc:chgData name="Lindsay Roland" userId="fe17d1e3-589c-485b-bf30-761828bb62a4" providerId="ADAL" clId="{842C8DE1-FFB9-4779-9D22-410B8A5C6573}" dt="2023-08-10T18:23:08.399" v="350" actId="14100"/>
        <pc:sldMkLst>
          <pc:docMk/>
          <pc:sldMk cId="2779755992" sldId="257"/>
        </pc:sldMkLst>
        <pc:spChg chg="mod">
          <ac:chgData name="Lindsay Roland" userId="fe17d1e3-589c-485b-bf30-761828bb62a4" providerId="ADAL" clId="{842C8DE1-FFB9-4779-9D22-410B8A5C6573}" dt="2023-08-10T17:52:10.912" v="208" actId="2085"/>
          <ac:spMkLst>
            <pc:docMk/>
            <pc:sldMk cId="2779755992" sldId="257"/>
            <ac:spMk id="6" creationId="{00000000-0000-0000-0000-000000000000}"/>
          </ac:spMkLst>
        </pc:spChg>
        <pc:spChg chg="mod">
          <ac:chgData name="Lindsay Roland" userId="fe17d1e3-589c-485b-bf30-761828bb62a4" providerId="ADAL" clId="{842C8DE1-FFB9-4779-9D22-410B8A5C6573}" dt="2023-08-10T17:52:08.839" v="207" actId="2085"/>
          <ac:spMkLst>
            <pc:docMk/>
            <pc:sldMk cId="2779755992" sldId="257"/>
            <ac:spMk id="18" creationId="{00000000-0000-0000-0000-000000000000}"/>
          </ac:spMkLst>
        </pc:spChg>
        <pc:spChg chg="mod">
          <ac:chgData name="Lindsay Roland" userId="fe17d1e3-589c-485b-bf30-761828bb62a4" providerId="ADAL" clId="{842C8DE1-FFB9-4779-9D22-410B8A5C6573}" dt="2023-08-10T18:23:08.399" v="350" actId="14100"/>
          <ac:spMkLst>
            <pc:docMk/>
            <pc:sldMk cId="2779755992" sldId="257"/>
            <ac:spMk id="20" creationId="{00000000-0000-0000-0000-000000000000}"/>
          </ac:spMkLst>
        </pc:spChg>
        <pc:picChg chg="mod">
          <ac:chgData name="Lindsay Roland" userId="fe17d1e3-589c-485b-bf30-761828bb62a4" providerId="ADAL" clId="{842C8DE1-FFB9-4779-9D22-410B8A5C6573}" dt="2023-08-10T17:51:57.065" v="205" actId="692"/>
          <ac:picMkLst>
            <pc:docMk/>
            <pc:sldMk cId="2779755992" sldId="257"/>
            <ac:picMk id="4" creationId="{00000000-0000-0000-0000-000000000000}"/>
          </ac:picMkLst>
        </pc:picChg>
        <pc:picChg chg="mod">
          <ac:chgData name="Lindsay Roland" userId="fe17d1e3-589c-485b-bf30-761828bb62a4" providerId="ADAL" clId="{842C8DE1-FFB9-4779-9D22-410B8A5C6573}" dt="2023-08-10T17:51:57.065" v="205" actId="692"/>
          <ac:picMkLst>
            <pc:docMk/>
            <pc:sldMk cId="2779755992" sldId="257"/>
            <ac:picMk id="5" creationId="{00000000-0000-0000-0000-000000000000}"/>
          </ac:picMkLst>
        </pc:picChg>
        <pc:picChg chg="mod">
          <ac:chgData name="Lindsay Roland" userId="fe17d1e3-589c-485b-bf30-761828bb62a4" providerId="ADAL" clId="{842C8DE1-FFB9-4779-9D22-410B8A5C6573}" dt="2023-08-10T17:51:57.065" v="205" actId="692"/>
          <ac:picMkLst>
            <pc:docMk/>
            <pc:sldMk cId="2779755992" sldId="257"/>
            <ac:picMk id="9" creationId="{00000000-0000-0000-0000-000000000000}"/>
          </ac:picMkLst>
        </pc:picChg>
      </pc:sldChg>
      <pc:sldChg chg="modSp mod">
        <pc:chgData name="Lindsay Roland" userId="fe17d1e3-589c-485b-bf30-761828bb62a4" providerId="ADAL" clId="{842C8DE1-FFB9-4779-9D22-410B8A5C6573}" dt="2023-08-10T17:43:15.537" v="150" actId="20577"/>
        <pc:sldMkLst>
          <pc:docMk/>
          <pc:sldMk cId="2347503912" sldId="265"/>
        </pc:sldMkLst>
        <pc:spChg chg="mod">
          <ac:chgData name="Lindsay Roland" userId="fe17d1e3-589c-485b-bf30-761828bb62a4" providerId="ADAL" clId="{842C8DE1-FFB9-4779-9D22-410B8A5C6573}" dt="2023-08-10T17:43:15.537" v="150" actId="20577"/>
          <ac:spMkLst>
            <pc:docMk/>
            <pc:sldMk cId="2347503912" sldId="265"/>
            <ac:spMk id="3" creationId="{00000000-0000-0000-0000-000000000000}"/>
          </ac:spMkLst>
        </pc:spChg>
      </pc:sldChg>
      <pc:sldChg chg="modSp mod">
        <pc:chgData name="Lindsay Roland" userId="fe17d1e3-589c-485b-bf30-761828bb62a4" providerId="ADAL" clId="{842C8DE1-FFB9-4779-9D22-410B8A5C6573}" dt="2023-08-10T17:54:34.662" v="310" actId="1076"/>
        <pc:sldMkLst>
          <pc:docMk/>
          <pc:sldMk cId="3513273428" sldId="266"/>
        </pc:sldMkLst>
        <pc:spChg chg="mod">
          <ac:chgData name="Lindsay Roland" userId="fe17d1e3-589c-485b-bf30-761828bb62a4" providerId="ADAL" clId="{842C8DE1-FFB9-4779-9D22-410B8A5C6573}" dt="2023-08-10T17:44:54.382" v="152" actId="20577"/>
          <ac:spMkLst>
            <pc:docMk/>
            <pc:sldMk cId="3513273428" sldId="266"/>
            <ac:spMk id="3" creationId="{00000000-0000-0000-0000-000000000000}"/>
          </ac:spMkLst>
        </pc:spChg>
        <pc:picChg chg="mod">
          <ac:chgData name="Lindsay Roland" userId="fe17d1e3-589c-485b-bf30-761828bb62a4" providerId="ADAL" clId="{842C8DE1-FFB9-4779-9D22-410B8A5C6573}" dt="2023-08-10T17:54:34.662" v="310" actId="1076"/>
          <ac:picMkLst>
            <pc:docMk/>
            <pc:sldMk cId="3513273428" sldId="266"/>
            <ac:picMk id="4" creationId="{00000000-0000-0000-0000-000000000000}"/>
          </ac:picMkLst>
        </pc:picChg>
      </pc:sldChg>
      <pc:sldChg chg="modSp mod">
        <pc:chgData name="Lindsay Roland" userId="fe17d1e3-589c-485b-bf30-761828bb62a4" providerId="ADAL" clId="{842C8DE1-FFB9-4779-9D22-410B8A5C6573}" dt="2023-08-10T17:55:12.101" v="318" actId="1076"/>
        <pc:sldMkLst>
          <pc:docMk/>
          <pc:sldMk cId="1722457448" sldId="267"/>
        </pc:sldMkLst>
        <pc:picChg chg="mod">
          <ac:chgData name="Lindsay Roland" userId="fe17d1e3-589c-485b-bf30-761828bb62a4" providerId="ADAL" clId="{842C8DE1-FFB9-4779-9D22-410B8A5C6573}" dt="2023-08-10T17:55:12.101" v="318" actId="1076"/>
          <ac:picMkLst>
            <pc:docMk/>
            <pc:sldMk cId="1722457448" sldId="267"/>
            <ac:picMk id="4" creationId="{00000000-0000-0000-0000-000000000000}"/>
          </ac:picMkLst>
        </pc:picChg>
      </pc:sldChg>
      <pc:sldChg chg="add">
        <pc:chgData name="Lindsay Roland" userId="fe17d1e3-589c-485b-bf30-761828bb62a4" providerId="ADAL" clId="{842C8DE1-FFB9-4779-9D22-410B8A5C6573}" dt="2023-08-10T18:33:14.046" v="363"/>
        <pc:sldMkLst>
          <pc:docMk/>
          <pc:sldMk cId="3005084311" sldId="270"/>
        </pc:sldMkLst>
      </pc:sldChg>
      <pc:sldChg chg="add">
        <pc:chgData name="Lindsay Roland" userId="fe17d1e3-589c-485b-bf30-761828bb62a4" providerId="ADAL" clId="{842C8DE1-FFB9-4779-9D22-410B8A5C6573}" dt="2023-08-10T18:33:14.046" v="363"/>
        <pc:sldMkLst>
          <pc:docMk/>
          <pc:sldMk cId="1964119700" sldId="277"/>
        </pc:sldMkLst>
      </pc:sldChg>
      <pc:sldChg chg="add">
        <pc:chgData name="Lindsay Roland" userId="fe17d1e3-589c-485b-bf30-761828bb62a4" providerId="ADAL" clId="{842C8DE1-FFB9-4779-9D22-410B8A5C6573}" dt="2023-08-10T18:33:14.046" v="363"/>
        <pc:sldMkLst>
          <pc:docMk/>
          <pc:sldMk cId="1641208590" sldId="278"/>
        </pc:sldMkLst>
      </pc:sldChg>
      <pc:sldChg chg="add">
        <pc:chgData name="Lindsay Roland" userId="fe17d1e3-589c-485b-bf30-761828bb62a4" providerId="ADAL" clId="{842C8DE1-FFB9-4779-9D22-410B8A5C6573}" dt="2023-08-10T18:33:14.046" v="363"/>
        <pc:sldMkLst>
          <pc:docMk/>
          <pc:sldMk cId="1473314144" sldId="279"/>
        </pc:sldMkLst>
      </pc:sldChg>
      <pc:sldChg chg="modSp mod">
        <pc:chgData name="Lindsay Roland" userId="fe17d1e3-589c-485b-bf30-761828bb62a4" providerId="ADAL" clId="{842C8DE1-FFB9-4779-9D22-410B8A5C6573}" dt="2023-08-10T18:01:21.238" v="341" actId="255"/>
        <pc:sldMkLst>
          <pc:docMk/>
          <pc:sldMk cId="797230308" sldId="282"/>
        </pc:sldMkLst>
        <pc:spChg chg="mod">
          <ac:chgData name="Lindsay Roland" userId="fe17d1e3-589c-485b-bf30-761828bb62a4" providerId="ADAL" clId="{842C8DE1-FFB9-4779-9D22-410B8A5C6573}" dt="2023-08-10T18:01:21.238" v="341" actId="255"/>
          <ac:spMkLst>
            <pc:docMk/>
            <pc:sldMk cId="797230308" sldId="282"/>
            <ac:spMk id="5" creationId="{00000000-0000-0000-0000-000000000000}"/>
          </ac:spMkLst>
        </pc:spChg>
        <pc:picChg chg="mod">
          <ac:chgData name="Lindsay Roland" userId="fe17d1e3-589c-485b-bf30-761828bb62a4" providerId="ADAL" clId="{842C8DE1-FFB9-4779-9D22-410B8A5C6573}" dt="2023-08-10T17:53:46.302" v="307" actId="1076"/>
          <ac:picMkLst>
            <pc:docMk/>
            <pc:sldMk cId="797230308" sldId="282"/>
            <ac:picMk id="3" creationId="{00000000-0000-0000-0000-000000000000}"/>
          </ac:picMkLst>
        </pc:picChg>
        <pc:picChg chg="mod">
          <ac:chgData name="Lindsay Roland" userId="fe17d1e3-589c-485b-bf30-761828bb62a4" providerId="ADAL" clId="{842C8DE1-FFB9-4779-9D22-410B8A5C6573}" dt="2023-08-10T17:53:35.735" v="304" actId="14100"/>
          <ac:picMkLst>
            <pc:docMk/>
            <pc:sldMk cId="797230308" sldId="282"/>
            <ac:picMk id="4" creationId="{00000000-0000-0000-0000-000000000000}"/>
          </ac:picMkLst>
        </pc:picChg>
      </pc:sldChg>
      <pc:sldChg chg="modSp mod">
        <pc:chgData name="Lindsay Roland" userId="fe17d1e3-589c-485b-bf30-761828bb62a4" providerId="ADAL" clId="{842C8DE1-FFB9-4779-9D22-410B8A5C6573}" dt="2023-08-10T18:54:08.630" v="511" actId="114"/>
        <pc:sldMkLst>
          <pc:docMk/>
          <pc:sldMk cId="3558562277" sldId="283"/>
        </pc:sldMkLst>
        <pc:spChg chg="mod">
          <ac:chgData name="Lindsay Roland" userId="fe17d1e3-589c-485b-bf30-761828bb62a4" providerId="ADAL" clId="{842C8DE1-FFB9-4779-9D22-410B8A5C6573}" dt="2023-08-10T18:54:08.630" v="511" actId="114"/>
          <ac:spMkLst>
            <pc:docMk/>
            <pc:sldMk cId="3558562277" sldId="283"/>
            <ac:spMk id="2" creationId="{00000000-0000-0000-0000-000000000000}"/>
          </ac:spMkLst>
        </pc:spChg>
        <pc:spChg chg="mod">
          <ac:chgData name="Lindsay Roland" userId="fe17d1e3-589c-485b-bf30-761828bb62a4" providerId="ADAL" clId="{842C8DE1-FFB9-4779-9D22-410B8A5C6573}" dt="2023-08-10T18:22:53.953" v="349" actId="255"/>
          <ac:spMkLst>
            <pc:docMk/>
            <pc:sldMk cId="3558562277" sldId="283"/>
            <ac:spMk id="5" creationId="{00000000-0000-0000-0000-000000000000}"/>
          </ac:spMkLst>
        </pc:spChg>
        <pc:picChg chg="mod">
          <ac:chgData name="Lindsay Roland" userId="fe17d1e3-589c-485b-bf30-761828bb62a4" providerId="ADAL" clId="{842C8DE1-FFB9-4779-9D22-410B8A5C6573}" dt="2023-08-10T17:51:33.107" v="201" actId="692"/>
          <ac:picMkLst>
            <pc:docMk/>
            <pc:sldMk cId="3558562277" sldId="283"/>
            <ac:picMk id="6" creationId="{00000000-0000-0000-0000-000000000000}"/>
          </ac:picMkLst>
        </pc:picChg>
      </pc:sldChg>
      <pc:sldChg chg="modSp mod">
        <pc:chgData name="Lindsay Roland" userId="fe17d1e3-589c-485b-bf30-761828bb62a4" providerId="ADAL" clId="{842C8DE1-FFB9-4779-9D22-410B8A5C6573}" dt="2023-08-10T18:53:22.583" v="510" actId="113"/>
        <pc:sldMkLst>
          <pc:docMk/>
          <pc:sldMk cId="3885544484" sldId="284"/>
        </pc:sldMkLst>
        <pc:spChg chg="mod">
          <ac:chgData name="Lindsay Roland" userId="fe17d1e3-589c-485b-bf30-761828bb62a4" providerId="ADAL" clId="{842C8DE1-FFB9-4779-9D22-410B8A5C6573}" dt="2023-08-10T18:53:22.583" v="510" actId="113"/>
          <ac:spMkLst>
            <pc:docMk/>
            <pc:sldMk cId="3885544484" sldId="284"/>
            <ac:spMk id="3" creationId="{00000000-0000-0000-0000-000000000000}"/>
          </ac:spMkLst>
        </pc:spChg>
        <pc:picChg chg="mod">
          <ac:chgData name="Lindsay Roland" userId="fe17d1e3-589c-485b-bf30-761828bb62a4" providerId="ADAL" clId="{842C8DE1-FFB9-4779-9D22-410B8A5C6573}" dt="2023-08-10T17:51:44.333" v="203" actId="692"/>
          <ac:picMkLst>
            <pc:docMk/>
            <pc:sldMk cId="3885544484" sldId="284"/>
            <ac:picMk id="4" creationId="{00000000-0000-0000-0000-000000000000}"/>
          </ac:picMkLst>
        </pc:picChg>
        <pc:picChg chg="mod">
          <ac:chgData name="Lindsay Roland" userId="fe17d1e3-589c-485b-bf30-761828bb62a4" providerId="ADAL" clId="{842C8DE1-FFB9-4779-9D22-410B8A5C6573}" dt="2023-08-10T17:51:44.333" v="203" actId="692"/>
          <ac:picMkLst>
            <pc:docMk/>
            <pc:sldMk cId="3885544484" sldId="284"/>
            <ac:picMk id="5" creationId="{00000000-0000-0000-0000-000000000000}"/>
          </ac:picMkLst>
        </pc:picChg>
        <pc:picChg chg="mod">
          <ac:chgData name="Lindsay Roland" userId="fe17d1e3-589c-485b-bf30-761828bb62a4" providerId="ADAL" clId="{842C8DE1-FFB9-4779-9D22-410B8A5C6573}" dt="2023-08-10T17:51:44.333" v="203" actId="692"/>
          <ac:picMkLst>
            <pc:docMk/>
            <pc:sldMk cId="3885544484" sldId="284"/>
            <ac:picMk id="6" creationId="{00000000-0000-0000-0000-000000000000}"/>
          </ac:picMkLst>
        </pc:picChg>
        <pc:picChg chg="mod">
          <ac:chgData name="Lindsay Roland" userId="fe17d1e3-589c-485b-bf30-761828bb62a4" providerId="ADAL" clId="{842C8DE1-FFB9-4779-9D22-410B8A5C6573}" dt="2023-08-10T17:51:44.333" v="203" actId="692"/>
          <ac:picMkLst>
            <pc:docMk/>
            <pc:sldMk cId="3885544484" sldId="284"/>
            <ac:picMk id="7" creationId="{00000000-0000-0000-0000-000000000000}"/>
          </ac:picMkLst>
        </pc:picChg>
        <pc:picChg chg="mod">
          <ac:chgData name="Lindsay Roland" userId="fe17d1e3-589c-485b-bf30-761828bb62a4" providerId="ADAL" clId="{842C8DE1-FFB9-4779-9D22-410B8A5C6573}" dt="2023-08-10T17:51:44.333" v="203" actId="692"/>
          <ac:picMkLst>
            <pc:docMk/>
            <pc:sldMk cId="3885544484" sldId="284"/>
            <ac:picMk id="8" creationId="{00000000-0000-0000-0000-000000000000}"/>
          </ac:picMkLst>
        </pc:picChg>
      </pc:sldChg>
      <pc:sldChg chg="modSp mod">
        <pc:chgData name="Lindsay Roland" userId="fe17d1e3-589c-485b-bf30-761828bb62a4" providerId="ADAL" clId="{842C8DE1-FFB9-4779-9D22-410B8A5C6573}" dt="2023-08-10T18:54:15.423" v="512" actId="114"/>
        <pc:sldMkLst>
          <pc:docMk/>
          <pc:sldMk cId="1838936546" sldId="287"/>
        </pc:sldMkLst>
        <pc:spChg chg="mod">
          <ac:chgData name="Lindsay Roland" userId="fe17d1e3-589c-485b-bf30-761828bb62a4" providerId="ADAL" clId="{842C8DE1-FFB9-4779-9D22-410B8A5C6573}" dt="2023-08-10T18:54:15.423" v="512" actId="114"/>
          <ac:spMkLst>
            <pc:docMk/>
            <pc:sldMk cId="1838936546" sldId="287"/>
            <ac:spMk id="2" creationId="{00000000-0000-0000-0000-000000000000}"/>
          </ac:spMkLst>
        </pc:spChg>
        <pc:spChg chg="mod">
          <ac:chgData name="Lindsay Roland" userId="fe17d1e3-589c-485b-bf30-761828bb62a4" providerId="ADAL" clId="{842C8DE1-FFB9-4779-9D22-410B8A5C6573}" dt="2023-08-10T18:22:47.802" v="348" actId="255"/>
          <ac:spMkLst>
            <pc:docMk/>
            <pc:sldMk cId="1838936546" sldId="287"/>
            <ac:spMk id="5" creationId="{00000000-0000-0000-0000-000000000000}"/>
          </ac:spMkLst>
        </pc:spChg>
        <pc:picChg chg="mod">
          <ac:chgData name="Lindsay Roland" userId="fe17d1e3-589c-485b-bf30-761828bb62a4" providerId="ADAL" clId="{842C8DE1-FFB9-4779-9D22-410B8A5C6573}" dt="2023-08-10T17:51:27.408" v="199" actId="692"/>
          <ac:picMkLst>
            <pc:docMk/>
            <pc:sldMk cId="1838936546" sldId="287"/>
            <ac:picMk id="6" creationId="{00000000-0000-0000-0000-000000000000}"/>
          </ac:picMkLst>
        </pc:picChg>
      </pc:sldChg>
      <pc:sldChg chg="modSp mod">
        <pc:chgData name="Lindsay Roland" userId="fe17d1e3-589c-485b-bf30-761828bb62a4" providerId="ADAL" clId="{842C8DE1-FFB9-4779-9D22-410B8A5C6573}" dt="2023-08-10T18:54:22.119" v="513" actId="114"/>
        <pc:sldMkLst>
          <pc:docMk/>
          <pc:sldMk cId="4219417876" sldId="288"/>
        </pc:sldMkLst>
        <pc:spChg chg="mod">
          <ac:chgData name="Lindsay Roland" userId="fe17d1e3-589c-485b-bf30-761828bb62a4" providerId="ADAL" clId="{842C8DE1-FFB9-4779-9D22-410B8A5C6573}" dt="2023-08-10T18:54:22.119" v="513" actId="114"/>
          <ac:spMkLst>
            <pc:docMk/>
            <pc:sldMk cId="4219417876" sldId="288"/>
            <ac:spMk id="2" creationId="{00000000-0000-0000-0000-000000000000}"/>
          </ac:spMkLst>
        </pc:spChg>
        <pc:spChg chg="mod">
          <ac:chgData name="Lindsay Roland" userId="fe17d1e3-589c-485b-bf30-761828bb62a4" providerId="ADAL" clId="{842C8DE1-FFB9-4779-9D22-410B8A5C6573}" dt="2023-08-10T18:22:40.105" v="347" actId="255"/>
          <ac:spMkLst>
            <pc:docMk/>
            <pc:sldMk cId="4219417876" sldId="288"/>
            <ac:spMk id="5" creationId="{00000000-0000-0000-0000-000000000000}"/>
          </ac:spMkLst>
        </pc:spChg>
        <pc:picChg chg="mod">
          <ac:chgData name="Lindsay Roland" userId="fe17d1e3-589c-485b-bf30-761828bb62a4" providerId="ADAL" clId="{842C8DE1-FFB9-4779-9D22-410B8A5C6573}" dt="2023-08-10T17:50:24.760" v="193" actId="692"/>
          <ac:picMkLst>
            <pc:docMk/>
            <pc:sldMk cId="4219417876" sldId="288"/>
            <ac:picMk id="3" creationId="{00000000-0000-0000-0000-000000000000}"/>
          </ac:picMkLst>
        </pc:picChg>
      </pc:sldChg>
      <pc:sldChg chg="addSp delSp modSp mod">
        <pc:chgData name="Lindsay Roland" userId="fe17d1e3-589c-485b-bf30-761828bb62a4" providerId="ADAL" clId="{842C8DE1-FFB9-4779-9D22-410B8A5C6573}" dt="2023-08-10T18:54:28.252" v="514" actId="114"/>
        <pc:sldMkLst>
          <pc:docMk/>
          <pc:sldMk cId="1562682608" sldId="289"/>
        </pc:sldMkLst>
        <pc:spChg chg="mod">
          <ac:chgData name="Lindsay Roland" userId="fe17d1e3-589c-485b-bf30-761828bb62a4" providerId="ADAL" clId="{842C8DE1-FFB9-4779-9D22-410B8A5C6573}" dt="2023-08-10T18:54:28.252" v="514" actId="114"/>
          <ac:spMkLst>
            <pc:docMk/>
            <pc:sldMk cId="1562682608" sldId="289"/>
            <ac:spMk id="2" creationId="{00000000-0000-0000-0000-000000000000}"/>
          </ac:spMkLst>
        </pc:spChg>
        <pc:spChg chg="mod">
          <ac:chgData name="Lindsay Roland" userId="fe17d1e3-589c-485b-bf30-761828bb62a4" providerId="ADAL" clId="{842C8DE1-FFB9-4779-9D22-410B8A5C6573}" dt="2023-08-10T18:22:31.439" v="346" actId="255"/>
          <ac:spMkLst>
            <pc:docMk/>
            <pc:sldMk cId="1562682608" sldId="289"/>
            <ac:spMk id="5" creationId="{00000000-0000-0000-0000-000000000000}"/>
          </ac:spMkLst>
        </pc:spChg>
        <pc:picChg chg="del">
          <ac:chgData name="Lindsay Roland" userId="fe17d1e3-589c-485b-bf30-761828bb62a4" providerId="ADAL" clId="{842C8DE1-FFB9-4779-9D22-410B8A5C6573}" dt="2023-08-10T17:50:09.296" v="190" actId="21"/>
          <ac:picMkLst>
            <pc:docMk/>
            <pc:sldMk cId="1562682608" sldId="289"/>
            <ac:picMk id="3" creationId="{00000000-0000-0000-0000-000000000000}"/>
          </ac:picMkLst>
        </pc:picChg>
        <pc:picChg chg="add mod">
          <ac:chgData name="Lindsay Roland" userId="fe17d1e3-589c-485b-bf30-761828bb62a4" providerId="ADAL" clId="{842C8DE1-FFB9-4779-9D22-410B8A5C6573}" dt="2023-08-10T17:50:40.428" v="194" actId="1076"/>
          <ac:picMkLst>
            <pc:docMk/>
            <pc:sldMk cId="1562682608" sldId="289"/>
            <ac:picMk id="4" creationId="{2A8BE2CA-E7E1-9A48-7523-FC3D93BB6427}"/>
          </ac:picMkLst>
        </pc:picChg>
      </pc:sldChg>
      <pc:sldChg chg="addSp modSp mod">
        <pc:chgData name="Lindsay Roland" userId="fe17d1e3-589c-485b-bf30-761828bb62a4" providerId="ADAL" clId="{842C8DE1-FFB9-4779-9D22-410B8A5C6573}" dt="2023-08-10T18:54:33.873" v="515" actId="114"/>
        <pc:sldMkLst>
          <pc:docMk/>
          <pc:sldMk cId="3952719007" sldId="290"/>
        </pc:sldMkLst>
        <pc:spChg chg="mod">
          <ac:chgData name="Lindsay Roland" userId="fe17d1e3-589c-485b-bf30-761828bb62a4" providerId="ADAL" clId="{842C8DE1-FFB9-4779-9D22-410B8A5C6573}" dt="2023-08-10T18:54:33.873" v="515" actId="114"/>
          <ac:spMkLst>
            <pc:docMk/>
            <pc:sldMk cId="3952719007" sldId="290"/>
            <ac:spMk id="2" creationId="{00000000-0000-0000-0000-000000000000}"/>
          </ac:spMkLst>
        </pc:spChg>
        <pc:picChg chg="mod">
          <ac:chgData name="Lindsay Roland" userId="fe17d1e3-589c-485b-bf30-761828bb62a4" providerId="ADAL" clId="{842C8DE1-FFB9-4779-9D22-410B8A5C6573}" dt="2023-08-10T17:49:34.959" v="188" actId="692"/>
          <ac:picMkLst>
            <pc:docMk/>
            <pc:sldMk cId="3952719007" sldId="290"/>
            <ac:picMk id="3" creationId="{00000000-0000-0000-0000-000000000000}"/>
          </ac:picMkLst>
        </pc:picChg>
        <pc:picChg chg="add mod">
          <ac:chgData name="Lindsay Roland" userId="fe17d1e3-589c-485b-bf30-761828bb62a4" providerId="ADAL" clId="{842C8DE1-FFB9-4779-9D22-410B8A5C6573}" dt="2023-08-10T17:51:07.406" v="197" actId="14100"/>
          <ac:picMkLst>
            <pc:docMk/>
            <pc:sldMk cId="3952719007" sldId="290"/>
            <ac:picMk id="4" creationId="{B3CBEB85-04ED-61A8-1E5D-A273218754F7}"/>
          </ac:picMkLst>
        </pc:picChg>
      </pc:sldChg>
      <pc:sldChg chg="modSp mod">
        <pc:chgData name="Lindsay Roland" userId="fe17d1e3-589c-485b-bf30-761828bb62a4" providerId="ADAL" clId="{842C8DE1-FFB9-4779-9D22-410B8A5C6573}" dt="2023-08-10T18:54:38.286" v="516" actId="114"/>
        <pc:sldMkLst>
          <pc:docMk/>
          <pc:sldMk cId="1471573457" sldId="291"/>
        </pc:sldMkLst>
        <pc:spChg chg="mod">
          <ac:chgData name="Lindsay Roland" userId="fe17d1e3-589c-485b-bf30-761828bb62a4" providerId="ADAL" clId="{842C8DE1-FFB9-4779-9D22-410B8A5C6573}" dt="2023-08-10T18:54:38.286" v="516" actId="114"/>
          <ac:spMkLst>
            <pc:docMk/>
            <pc:sldMk cId="1471573457" sldId="291"/>
            <ac:spMk id="2" creationId="{00000000-0000-0000-0000-000000000000}"/>
          </ac:spMkLst>
        </pc:spChg>
        <pc:spChg chg="mod">
          <ac:chgData name="Lindsay Roland" userId="fe17d1e3-589c-485b-bf30-761828bb62a4" providerId="ADAL" clId="{842C8DE1-FFB9-4779-9D22-410B8A5C6573}" dt="2023-08-10T17:34:52.303" v="119" actId="20577"/>
          <ac:spMkLst>
            <pc:docMk/>
            <pc:sldMk cId="1471573457" sldId="291"/>
            <ac:spMk id="5" creationId="{00000000-0000-0000-0000-000000000000}"/>
          </ac:spMkLst>
        </pc:spChg>
        <pc:picChg chg="mod">
          <ac:chgData name="Lindsay Roland" userId="fe17d1e3-589c-485b-bf30-761828bb62a4" providerId="ADAL" clId="{842C8DE1-FFB9-4779-9D22-410B8A5C6573}" dt="2023-08-10T17:49:20.834" v="184" actId="692"/>
          <ac:picMkLst>
            <pc:docMk/>
            <pc:sldMk cId="1471573457" sldId="291"/>
            <ac:picMk id="4" creationId="{00000000-0000-0000-0000-000000000000}"/>
          </ac:picMkLst>
        </pc:picChg>
        <pc:picChg chg="mod">
          <ac:chgData name="Lindsay Roland" userId="fe17d1e3-589c-485b-bf30-761828bb62a4" providerId="ADAL" clId="{842C8DE1-FFB9-4779-9D22-410B8A5C6573}" dt="2023-08-10T17:49:24.444" v="186" actId="692"/>
          <ac:picMkLst>
            <pc:docMk/>
            <pc:sldMk cId="1471573457" sldId="291"/>
            <ac:picMk id="6" creationId="{00000000-0000-0000-0000-000000000000}"/>
          </ac:picMkLst>
        </pc:picChg>
      </pc:sldChg>
      <pc:sldChg chg="modSp mod">
        <pc:chgData name="Lindsay Roland" userId="fe17d1e3-589c-485b-bf30-761828bb62a4" providerId="ADAL" clId="{842C8DE1-FFB9-4779-9D22-410B8A5C6573}" dt="2023-08-10T17:49:11.474" v="182" actId="692"/>
        <pc:sldMkLst>
          <pc:docMk/>
          <pc:sldMk cId="862174773" sldId="292"/>
        </pc:sldMkLst>
        <pc:picChg chg="mod">
          <ac:chgData name="Lindsay Roland" userId="fe17d1e3-589c-485b-bf30-761828bb62a4" providerId="ADAL" clId="{842C8DE1-FFB9-4779-9D22-410B8A5C6573}" dt="2023-08-10T17:49:11.474" v="182" actId="692"/>
          <ac:picMkLst>
            <pc:docMk/>
            <pc:sldMk cId="862174773" sldId="292"/>
            <ac:picMk id="3" creationId="{00000000-0000-0000-0000-000000000000}"/>
          </ac:picMkLst>
        </pc:picChg>
      </pc:sldChg>
      <pc:sldChg chg="modSp mod">
        <pc:chgData name="Lindsay Roland" userId="fe17d1e3-589c-485b-bf30-761828bb62a4" providerId="ADAL" clId="{842C8DE1-FFB9-4779-9D22-410B8A5C6573}" dt="2023-08-10T17:48:58.081" v="178" actId="1076"/>
        <pc:sldMkLst>
          <pc:docMk/>
          <pc:sldMk cId="2773686493" sldId="293"/>
        </pc:sldMkLst>
        <pc:picChg chg="mod">
          <ac:chgData name="Lindsay Roland" userId="fe17d1e3-589c-485b-bf30-761828bb62a4" providerId="ADAL" clId="{842C8DE1-FFB9-4779-9D22-410B8A5C6573}" dt="2023-08-10T17:48:36.405" v="174" actId="1076"/>
          <ac:picMkLst>
            <pc:docMk/>
            <pc:sldMk cId="2773686493" sldId="293"/>
            <ac:picMk id="3" creationId="{00000000-0000-0000-0000-000000000000}"/>
          </ac:picMkLst>
        </pc:picChg>
        <pc:picChg chg="mod">
          <ac:chgData name="Lindsay Roland" userId="fe17d1e3-589c-485b-bf30-761828bb62a4" providerId="ADAL" clId="{842C8DE1-FFB9-4779-9D22-410B8A5C6573}" dt="2023-08-10T17:48:58.081" v="178" actId="1076"/>
          <ac:picMkLst>
            <pc:docMk/>
            <pc:sldMk cId="2773686493" sldId="293"/>
            <ac:picMk id="6" creationId="{00000000-0000-0000-0000-000000000000}"/>
          </ac:picMkLst>
        </pc:picChg>
        <pc:picChg chg="mod">
          <ac:chgData name="Lindsay Roland" userId="fe17d1e3-589c-485b-bf30-761828bb62a4" providerId="ADAL" clId="{842C8DE1-FFB9-4779-9D22-410B8A5C6573}" dt="2023-08-10T17:48:46.595" v="177" actId="14100"/>
          <ac:picMkLst>
            <pc:docMk/>
            <pc:sldMk cId="2773686493" sldId="293"/>
            <ac:picMk id="7" creationId="{00000000-0000-0000-0000-000000000000}"/>
          </ac:picMkLst>
        </pc:picChg>
        <pc:picChg chg="mod">
          <ac:chgData name="Lindsay Roland" userId="fe17d1e3-589c-485b-bf30-761828bb62a4" providerId="ADAL" clId="{842C8DE1-FFB9-4779-9D22-410B8A5C6573}" dt="2023-08-10T17:48:12.371" v="167" actId="692"/>
          <ac:picMkLst>
            <pc:docMk/>
            <pc:sldMk cId="2773686493" sldId="293"/>
            <ac:picMk id="8" creationId="{00000000-0000-0000-0000-000000000000}"/>
          </ac:picMkLst>
        </pc:picChg>
      </pc:sldChg>
      <pc:sldChg chg="modSp mod">
        <pc:chgData name="Lindsay Roland" userId="fe17d1e3-589c-485b-bf30-761828bb62a4" providerId="ADAL" clId="{842C8DE1-FFB9-4779-9D22-410B8A5C6573}" dt="2023-08-10T17:46:49.414" v="163" actId="1076"/>
        <pc:sldMkLst>
          <pc:docMk/>
          <pc:sldMk cId="3195699105" sldId="294"/>
        </pc:sldMkLst>
        <pc:spChg chg="mod">
          <ac:chgData name="Lindsay Roland" userId="fe17d1e3-589c-485b-bf30-761828bb62a4" providerId="ADAL" clId="{842C8DE1-FFB9-4779-9D22-410B8A5C6573}" dt="2023-08-10T17:41:36.448" v="134" actId="20577"/>
          <ac:spMkLst>
            <pc:docMk/>
            <pc:sldMk cId="3195699105" sldId="294"/>
            <ac:spMk id="2" creationId="{00000000-0000-0000-0000-000000000000}"/>
          </ac:spMkLst>
        </pc:spChg>
        <pc:picChg chg="mod">
          <ac:chgData name="Lindsay Roland" userId="fe17d1e3-589c-485b-bf30-761828bb62a4" providerId="ADAL" clId="{842C8DE1-FFB9-4779-9D22-410B8A5C6573}" dt="2023-08-10T17:46:43.385" v="160" actId="1076"/>
          <ac:picMkLst>
            <pc:docMk/>
            <pc:sldMk cId="3195699105" sldId="294"/>
            <ac:picMk id="9" creationId="{00000000-0000-0000-0000-000000000000}"/>
          </ac:picMkLst>
        </pc:picChg>
        <pc:picChg chg="mod">
          <ac:chgData name="Lindsay Roland" userId="fe17d1e3-589c-485b-bf30-761828bb62a4" providerId="ADAL" clId="{842C8DE1-FFB9-4779-9D22-410B8A5C6573}" dt="2023-08-10T17:46:49.414" v="163" actId="1076"/>
          <ac:picMkLst>
            <pc:docMk/>
            <pc:sldMk cId="3195699105" sldId="294"/>
            <ac:picMk id="10" creationId="{00000000-0000-0000-0000-000000000000}"/>
          </ac:picMkLst>
        </pc:picChg>
      </pc:sldChg>
      <pc:sldChg chg="modSp mod">
        <pc:chgData name="Lindsay Roland" userId="fe17d1e3-589c-485b-bf30-761828bb62a4" providerId="ADAL" clId="{842C8DE1-FFB9-4779-9D22-410B8A5C6573}" dt="2023-08-10T17:57:08.689" v="329" actId="14100"/>
        <pc:sldMkLst>
          <pc:docMk/>
          <pc:sldMk cId="3202773696" sldId="296"/>
        </pc:sldMkLst>
        <pc:spChg chg="mod">
          <ac:chgData name="Lindsay Roland" userId="fe17d1e3-589c-485b-bf30-761828bb62a4" providerId="ADAL" clId="{842C8DE1-FFB9-4779-9D22-410B8A5C6573}" dt="2023-08-10T17:56:40.980" v="324" actId="14100"/>
          <ac:spMkLst>
            <pc:docMk/>
            <pc:sldMk cId="3202773696" sldId="296"/>
            <ac:spMk id="14" creationId="{00000000-0000-0000-0000-000000000000}"/>
          </ac:spMkLst>
        </pc:spChg>
        <pc:picChg chg="mod">
          <ac:chgData name="Lindsay Roland" userId="fe17d1e3-589c-485b-bf30-761828bb62a4" providerId="ADAL" clId="{842C8DE1-FFB9-4779-9D22-410B8A5C6573}" dt="2023-08-10T17:56:56.553" v="328" actId="14100"/>
          <ac:picMkLst>
            <pc:docMk/>
            <pc:sldMk cId="3202773696" sldId="296"/>
            <ac:picMk id="6" creationId="{00000000-0000-0000-0000-000000000000}"/>
          </ac:picMkLst>
        </pc:picChg>
        <pc:picChg chg="mod">
          <ac:chgData name="Lindsay Roland" userId="fe17d1e3-589c-485b-bf30-761828bb62a4" providerId="ADAL" clId="{842C8DE1-FFB9-4779-9D22-410B8A5C6573}" dt="2023-08-10T17:57:08.689" v="329" actId="14100"/>
          <ac:picMkLst>
            <pc:docMk/>
            <pc:sldMk cId="3202773696" sldId="296"/>
            <ac:picMk id="10" creationId="{00000000-0000-0000-0000-000000000000}"/>
          </ac:picMkLst>
        </pc:picChg>
      </pc:sldChg>
      <pc:sldChg chg="modSp mod">
        <pc:chgData name="Lindsay Roland" userId="fe17d1e3-589c-485b-bf30-761828bb62a4" providerId="ADAL" clId="{842C8DE1-FFB9-4779-9D22-410B8A5C6573}" dt="2023-08-10T18:37:26.799" v="495" actId="255"/>
        <pc:sldMkLst>
          <pc:docMk/>
          <pc:sldMk cId="1222013995" sldId="297"/>
        </pc:sldMkLst>
        <pc:spChg chg="mod">
          <ac:chgData name="Lindsay Roland" userId="fe17d1e3-589c-485b-bf30-761828bb62a4" providerId="ADAL" clId="{842C8DE1-FFB9-4779-9D22-410B8A5C6573}" dt="2023-08-10T18:37:26.799" v="495" actId="255"/>
          <ac:spMkLst>
            <pc:docMk/>
            <pc:sldMk cId="1222013995" sldId="297"/>
            <ac:spMk id="4" creationId="{00000000-0000-0000-0000-000000000000}"/>
          </ac:spMkLst>
        </pc:spChg>
        <pc:picChg chg="mod">
          <ac:chgData name="Lindsay Roland" userId="fe17d1e3-589c-485b-bf30-761828bb62a4" providerId="ADAL" clId="{842C8DE1-FFB9-4779-9D22-410B8A5C6573}" dt="2023-08-10T17:58:30.729" v="333" actId="692"/>
          <ac:picMkLst>
            <pc:docMk/>
            <pc:sldMk cId="1222013995" sldId="297"/>
            <ac:picMk id="12" creationId="{00000000-0000-0000-0000-000000000000}"/>
          </ac:picMkLst>
        </pc:picChg>
      </pc:sldChg>
      <pc:sldChg chg="modSp mod">
        <pc:chgData name="Lindsay Roland" userId="fe17d1e3-589c-485b-bf30-761828bb62a4" providerId="ADAL" clId="{842C8DE1-FFB9-4779-9D22-410B8A5C6573}" dt="2023-08-10T18:38:39.015" v="507" actId="255"/>
        <pc:sldMkLst>
          <pc:docMk/>
          <pc:sldMk cId="3612684887" sldId="301"/>
        </pc:sldMkLst>
        <pc:spChg chg="mod">
          <ac:chgData name="Lindsay Roland" userId="fe17d1e3-589c-485b-bf30-761828bb62a4" providerId="ADAL" clId="{842C8DE1-FFB9-4779-9D22-410B8A5C6573}" dt="2023-08-10T18:38:32.256" v="506" actId="1076"/>
          <ac:spMkLst>
            <pc:docMk/>
            <pc:sldMk cId="3612684887" sldId="301"/>
            <ac:spMk id="4" creationId="{00000000-0000-0000-0000-000000000000}"/>
          </ac:spMkLst>
        </pc:spChg>
        <pc:spChg chg="mod">
          <ac:chgData name="Lindsay Roland" userId="fe17d1e3-589c-485b-bf30-761828bb62a4" providerId="ADAL" clId="{842C8DE1-FFB9-4779-9D22-410B8A5C6573}" dt="2023-08-10T18:38:39.015" v="507" actId="255"/>
          <ac:spMkLst>
            <pc:docMk/>
            <pc:sldMk cId="3612684887" sldId="301"/>
            <ac:spMk id="7" creationId="{00000000-0000-0000-0000-000000000000}"/>
          </ac:spMkLst>
        </pc:spChg>
        <pc:picChg chg="mod">
          <ac:chgData name="Lindsay Roland" userId="fe17d1e3-589c-485b-bf30-761828bb62a4" providerId="ADAL" clId="{842C8DE1-FFB9-4779-9D22-410B8A5C6573}" dt="2023-08-10T17:58:51.591" v="335" actId="692"/>
          <ac:picMkLst>
            <pc:docMk/>
            <pc:sldMk cId="3612684887" sldId="301"/>
            <ac:picMk id="11" creationId="{00000000-0000-0000-0000-000000000000}"/>
          </ac:picMkLst>
        </pc:picChg>
        <pc:picChg chg="mod">
          <ac:chgData name="Lindsay Roland" userId="fe17d1e3-589c-485b-bf30-761828bb62a4" providerId="ADAL" clId="{842C8DE1-FFB9-4779-9D22-410B8A5C6573}" dt="2023-08-10T18:38:26.694" v="505" actId="14100"/>
          <ac:picMkLst>
            <pc:docMk/>
            <pc:sldMk cId="3612684887" sldId="301"/>
            <ac:picMk id="13" creationId="{00000000-0000-0000-0000-000000000000}"/>
          </ac:picMkLst>
        </pc:picChg>
      </pc:sldChg>
      <pc:sldChg chg="addSp delSp modSp mod">
        <pc:chgData name="Lindsay Roland" userId="fe17d1e3-589c-485b-bf30-761828bb62a4" providerId="ADAL" clId="{842C8DE1-FFB9-4779-9D22-410B8A5C6573}" dt="2023-08-10T18:38:54.431" v="509" actId="1076"/>
        <pc:sldMkLst>
          <pc:docMk/>
          <pc:sldMk cId="3853571061" sldId="303"/>
        </pc:sldMkLst>
        <pc:spChg chg="del">
          <ac:chgData name="Lindsay Roland" userId="fe17d1e3-589c-485b-bf30-761828bb62a4" providerId="ADAL" clId="{842C8DE1-FFB9-4779-9D22-410B8A5C6573}" dt="2023-08-10T18:01:53.667" v="344" actId="21"/>
          <ac:spMkLst>
            <pc:docMk/>
            <pc:sldMk cId="3853571061" sldId="303"/>
            <ac:spMk id="3" creationId="{00000000-0000-0000-0000-000000000000}"/>
          </ac:spMkLst>
        </pc:spChg>
        <pc:spChg chg="mod">
          <ac:chgData name="Lindsay Roland" userId="fe17d1e3-589c-485b-bf30-761828bb62a4" providerId="ADAL" clId="{842C8DE1-FFB9-4779-9D22-410B8A5C6573}" dt="2023-08-10T18:38:54.431" v="509" actId="1076"/>
          <ac:spMkLst>
            <pc:docMk/>
            <pc:sldMk cId="3853571061" sldId="303"/>
            <ac:spMk id="4" creationId="{00000000-0000-0000-0000-000000000000}"/>
          </ac:spMkLst>
        </pc:spChg>
        <pc:spChg chg="add del mod">
          <ac:chgData name="Lindsay Roland" userId="fe17d1e3-589c-485b-bf30-761828bb62a4" providerId="ADAL" clId="{842C8DE1-FFB9-4779-9D22-410B8A5C6573}" dt="2023-08-10T18:01:57.495" v="345" actId="21"/>
          <ac:spMkLst>
            <pc:docMk/>
            <pc:sldMk cId="3853571061" sldId="303"/>
            <ac:spMk id="6" creationId="{B0C4FE64-E584-D4F7-0C8F-1248F116DCAD}"/>
          </ac:spMkLst>
        </pc:spChg>
        <pc:picChg chg="mod">
          <ac:chgData name="Lindsay Roland" userId="fe17d1e3-589c-485b-bf30-761828bb62a4" providerId="ADAL" clId="{842C8DE1-FFB9-4779-9D22-410B8A5C6573}" dt="2023-08-10T17:59:15.672" v="337" actId="692"/>
          <ac:picMkLst>
            <pc:docMk/>
            <pc:sldMk cId="3853571061" sldId="303"/>
            <ac:picMk id="9" creationId="{00000000-0000-0000-0000-000000000000}"/>
          </ac:picMkLst>
        </pc:picChg>
      </pc:sldChg>
      <pc:sldChg chg="modSp mod">
        <pc:chgData name="Lindsay Roland" userId="fe17d1e3-589c-485b-bf30-761828bb62a4" providerId="ADAL" clId="{842C8DE1-FFB9-4779-9D22-410B8A5C6573}" dt="2023-08-10T18:23:32.781" v="351" actId="255"/>
        <pc:sldMkLst>
          <pc:docMk/>
          <pc:sldMk cId="1653573085" sldId="307"/>
        </pc:sldMkLst>
        <pc:spChg chg="mod">
          <ac:chgData name="Lindsay Roland" userId="fe17d1e3-589c-485b-bf30-761828bb62a4" providerId="ADAL" clId="{842C8DE1-FFB9-4779-9D22-410B8A5C6573}" dt="2023-08-10T18:23:32.781" v="351" actId="255"/>
          <ac:spMkLst>
            <pc:docMk/>
            <pc:sldMk cId="1653573085" sldId="307"/>
            <ac:spMk id="3" creationId="{00000000-0000-0000-0000-000000000000}"/>
          </ac:spMkLst>
        </pc:spChg>
      </pc:sldChg>
      <pc:sldChg chg="modSp mod">
        <pc:chgData name="Lindsay Roland" userId="fe17d1e3-589c-485b-bf30-761828bb62a4" providerId="ADAL" clId="{842C8DE1-FFB9-4779-9D22-410B8A5C6573}" dt="2023-08-10T18:37:59.407" v="500" actId="14100"/>
        <pc:sldMkLst>
          <pc:docMk/>
          <pc:sldMk cId="1545526336" sldId="308"/>
        </pc:sldMkLst>
        <pc:spChg chg="mod">
          <ac:chgData name="Lindsay Roland" userId="fe17d1e3-589c-485b-bf30-761828bb62a4" providerId="ADAL" clId="{842C8DE1-FFB9-4779-9D22-410B8A5C6573}" dt="2023-08-10T18:37:51.580" v="499" actId="1076"/>
          <ac:spMkLst>
            <pc:docMk/>
            <pc:sldMk cId="1545526336" sldId="308"/>
            <ac:spMk id="8" creationId="{00000000-0000-0000-0000-000000000000}"/>
          </ac:spMkLst>
        </pc:spChg>
        <pc:picChg chg="mod">
          <ac:chgData name="Lindsay Roland" userId="fe17d1e3-589c-485b-bf30-761828bb62a4" providerId="ADAL" clId="{842C8DE1-FFB9-4779-9D22-410B8A5C6573}" dt="2023-08-10T18:37:59.407" v="500" actId="14100"/>
          <ac:picMkLst>
            <pc:docMk/>
            <pc:sldMk cId="1545526336" sldId="308"/>
            <ac:picMk id="5" creationId="{00000000-0000-0000-0000-000000000000}"/>
          </ac:picMkLst>
        </pc:picChg>
        <pc:picChg chg="mod">
          <ac:chgData name="Lindsay Roland" userId="fe17d1e3-589c-485b-bf30-761828bb62a4" providerId="ADAL" clId="{842C8DE1-FFB9-4779-9D22-410B8A5C6573}" dt="2023-08-10T17:58:23.099" v="331" actId="692"/>
          <ac:picMkLst>
            <pc:docMk/>
            <pc:sldMk cId="1545526336" sldId="308"/>
            <ac:picMk id="7" creationId="{00000000-0000-0000-0000-000000000000}"/>
          </ac:picMkLst>
        </pc:picChg>
      </pc:sldChg>
      <pc:sldChg chg="addSp delSp modSp add mod">
        <pc:chgData name="Lindsay Roland" userId="fe17d1e3-589c-485b-bf30-761828bb62a4" providerId="ADAL" clId="{842C8DE1-FFB9-4779-9D22-410B8A5C6573}" dt="2023-08-10T18:36:53.252" v="494" actId="1076"/>
        <pc:sldMkLst>
          <pc:docMk/>
          <pc:sldMk cId="4053032918" sldId="309"/>
        </pc:sldMkLst>
        <pc:spChg chg="mod">
          <ac:chgData name="Lindsay Roland" userId="fe17d1e3-589c-485b-bf30-761828bb62a4" providerId="ADAL" clId="{842C8DE1-FFB9-4779-9D22-410B8A5C6573}" dt="2023-08-10T18:36:30.716" v="489" actId="1076"/>
          <ac:spMkLst>
            <pc:docMk/>
            <pc:sldMk cId="4053032918" sldId="309"/>
            <ac:spMk id="2" creationId="{00000000-0000-0000-0000-000000000000}"/>
          </ac:spMkLst>
        </pc:spChg>
        <pc:picChg chg="add mod">
          <ac:chgData name="Lindsay Roland" userId="fe17d1e3-589c-485b-bf30-761828bb62a4" providerId="ADAL" clId="{842C8DE1-FFB9-4779-9D22-410B8A5C6573}" dt="2023-08-10T18:36:53.252" v="494" actId="1076"/>
          <ac:picMkLst>
            <pc:docMk/>
            <pc:sldMk cId="4053032918" sldId="309"/>
            <ac:picMk id="4" creationId="{4A4EB600-262B-455F-9C18-2A658333B626}"/>
          </ac:picMkLst>
        </pc:picChg>
        <pc:picChg chg="del">
          <ac:chgData name="Lindsay Roland" userId="fe17d1e3-589c-485b-bf30-761828bb62a4" providerId="ADAL" clId="{842C8DE1-FFB9-4779-9D22-410B8A5C6573}" dt="2023-08-10T18:31:57.623" v="362" actId="21"/>
          <ac:picMkLst>
            <pc:docMk/>
            <pc:sldMk cId="4053032918" sldId="309"/>
            <ac:picMk id="6" creationId="{00000000-0000-0000-0000-000000000000}"/>
          </ac:picMkLst>
        </pc:picChg>
        <pc:picChg chg="add mod">
          <ac:chgData name="Lindsay Roland" userId="fe17d1e3-589c-485b-bf30-761828bb62a4" providerId="ADAL" clId="{842C8DE1-FFB9-4779-9D22-410B8A5C6573}" dt="2023-08-10T18:36:47.055" v="493" actId="1076"/>
          <ac:picMkLst>
            <pc:docMk/>
            <pc:sldMk cId="4053032918" sldId="309"/>
            <ac:picMk id="7" creationId="{4A8E4447-CBCE-6923-8C5D-F1A2B5E5197A}"/>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582204-0BEA-45CE-92FB-0724FB44399D}" type="datetimeFigureOut">
              <a:rPr lang="en-US" smtClean="0"/>
              <a:t>8/10/2023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426385-5A57-4FF5-B9D3-3B6CA58FC076}" type="slidenum">
              <a:rPr lang="en-US" smtClean="0"/>
              <a:t>‹#›</a:t>
            </a:fld>
            <a:endParaRPr lang="en-US"/>
          </a:p>
        </p:txBody>
      </p:sp>
    </p:spTree>
    <p:extLst>
      <p:ext uri="{BB962C8B-B14F-4D97-AF65-F5344CB8AC3E}">
        <p14:creationId xmlns:p14="http://schemas.microsoft.com/office/powerpoint/2010/main" val="14667097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E426385-5A57-4FF5-B9D3-3B6CA58FC076}" type="slidenum">
              <a:rPr lang="en-US" smtClean="0"/>
              <a:t>1</a:t>
            </a:fld>
            <a:endParaRPr lang="en-US"/>
          </a:p>
        </p:txBody>
      </p:sp>
    </p:spTree>
    <p:extLst>
      <p:ext uri="{BB962C8B-B14F-4D97-AF65-F5344CB8AC3E}">
        <p14:creationId xmlns:p14="http://schemas.microsoft.com/office/powerpoint/2010/main" val="42412693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9B463E1-8C6D-4653-8BBD-41511547A5B1}" type="datetimeFigureOut">
              <a:rPr lang="en-US" smtClean="0"/>
              <a:t>8/10/2023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C3690A-20F5-4B59-9DBA-B13A97874E5A}" type="slidenum">
              <a:rPr lang="en-US" smtClean="0"/>
              <a:t>‹#›</a:t>
            </a:fld>
            <a:endParaRPr lang="en-US"/>
          </a:p>
        </p:txBody>
      </p:sp>
    </p:spTree>
    <p:extLst>
      <p:ext uri="{BB962C8B-B14F-4D97-AF65-F5344CB8AC3E}">
        <p14:creationId xmlns:p14="http://schemas.microsoft.com/office/powerpoint/2010/main" val="5528959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9B463E1-8C6D-4653-8BBD-41511547A5B1}" type="datetimeFigureOut">
              <a:rPr lang="en-US" smtClean="0"/>
              <a:t>8/10/2023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C3690A-20F5-4B59-9DBA-B13A97874E5A}" type="slidenum">
              <a:rPr lang="en-US" smtClean="0"/>
              <a:t>‹#›</a:t>
            </a:fld>
            <a:endParaRPr lang="en-US"/>
          </a:p>
        </p:txBody>
      </p:sp>
    </p:spTree>
    <p:extLst>
      <p:ext uri="{BB962C8B-B14F-4D97-AF65-F5344CB8AC3E}">
        <p14:creationId xmlns:p14="http://schemas.microsoft.com/office/powerpoint/2010/main" val="4433222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59B463E1-8C6D-4653-8BBD-41511547A5B1}" type="datetimeFigureOut">
              <a:rPr lang="en-US" smtClean="0"/>
              <a:t>8/10/2023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C3690A-20F5-4B59-9DBA-B13A97874E5A}" type="slidenum">
              <a:rPr lang="en-US" smtClean="0"/>
              <a:t>‹#›</a:t>
            </a:fld>
            <a:endParaRPr lang="en-US"/>
          </a:p>
        </p:txBody>
      </p:sp>
    </p:spTree>
    <p:extLst>
      <p:ext uri="{BB962C8B-B14F-4D97-AF65-F5344CB8AC3E}">
        <p14:creationId xmlns:p14="http://schemas.microsoft.com/office/powerpoint/2010/main" val="27094865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59B463E1-8C6D-4653-8BBD-41511547A5B1}" type="datetimeFigureOut">
              <a:rPr lang="en-US" smtClean="0"/>
              <a:t>8/10/2023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C3690A-20F5-4B59-9DBA-B13A97874E5A}" type="slidenum">
              <a:rPr lang="en-US" smtClean="0"/>
              <a:t>‹#›</a:t>
            </a:fld>
            <a:endParaRPr lang="en-US"/>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29710781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9B463E1-8C6D-4653-8BBD-41511547A5B1}" type="datetimeFigureOut">
              <a:rPr lang="en-US" smtClean="0"/>
              <a:t>8/10/2023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C3690A-20F5-4B59-9DBA-B13A97874E5A}" type="slidenum">
              <a:rPr lang="en-US" smtClean="0"/>
              <a:t>‹#›</a:t>
            </a:fld>
            <a:endParaRPr lang="en-US"/>
          </a:p>
        </p:txBody>
      </p:sp>
    </p:spTree>
    <p:extLst>
      <p:ext uri="{BB962C8B-B14F-4D97-AF65-F5344CB8AC3E}">
        <p14:creationId xmlns:p14="http://schemas.microsoft.com/office/powerpoint/2010/main" val="6497748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59B463E1-8C6D-4653-8BBD-41511547A5B1}" type="datetimeFigureOut">
              <a:rPr lang="en-US" smtClean="0"/>
              <a:t>8/10/2023</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C3690A-20F5-4B59-9DBA-B13A97874E5A}" type="slidenum">
              <a:rPr lang="en-US" smtClean="0"/>
              <a:t>‹#›</a:t>
            </a:fld>
            <a:endParaRPr lang="en-US"/>
          </a:p>
        </p:txBody>
      </p:sp>
    </p:spTree>
    <p:extLst>
      <p:ext uri="{BB962C8B-B14F-4D97-AF65-F5344CB8AC3E}">
        <p14:creationId xmlns:p14="http://schemas.microsoft.com/office/powerpoint/2010/main" val="5871896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59B463E1-8C6D-4653-8BBD-41511547A5B1}" type="datetimeFigureOut">
              <a:rPr lang="en-US" smtClean="0"/>
              <a:t>8/10/2023</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C3690A-20F5-4B59-9DBA-B13A97874E5A}" type="slidenum">
              <a:rPr lang="en-US" smtClean="0"/>
              <a:t>‹#›</a:t>
            </a:fld>
            <a:endParaRPr lang="en-US"/>
          </a:p>
        </p:txBody>
      </p:sp>
    </p:spTree>
    <p:extLst>
      <p:ext uri="{BB962C8B-B14F-4D97-AF65-F5344CB8AC3E}">
        <p14:creationId xmlns:p14="http://schemas.microsoft.com/office/powerpoint/2010/main" val="39151796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9B463E1-8C6D-4653-8BBD-41511547A5B1}" type="datetimeFigureOut">
              <a:rPr lang="en-US" smtClean="0"/>
              <a:t>8/10/2023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C3690A-20F5-4B59-9DBA-B13A97874E5A}" type="slidenum">
              <a:rPr lang="en-US" smtClean="0"/>
              <a:t>‹#›</a:t>
            </a:fld>
            <a:endParaRPr lang="en-US"/>
          </a:p>
        </p:txBody>
      </p:sp>
    </p:spTree>
    <p:extLst>
      <p:ext uri="{BB962C8B-B14F-4D97-AF65-F5344CB8AC3E}">
        <p14:creationId xmlns:p14="http://schemas.microsoft.com/office/powerpoint/2010/main" val="5309256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9B463E1-8C6D-4653-8BBD-41511547A5B1}" type="datetimeFigureOut">
              <a:rPr lang="en-US" smtClean="0"/>
              <a:t>8/10/2023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C3690A-20F5-4B59-9DBA-B13A97874E5A}" type="slidenum">
              <a:rPr lang="en-US" smtClean="0"/>
              <a:t>‹#›</a:t>
            </a:fld>
            <a:endParaRPr lang="en-US"/>
          </a:p>
        </p:txBody>
      </p:sp>
    </p:spTree>
    <p:extLst>
      <p:ext uri="{BB962C8B-B14F-4D97-AF65-F5344CB8AC3E}">
        <p14:creationId xmlns:p14="http://schemas.microsoft.com/office/powerpoint/2010/main" val="957657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59B463E1-8C6D-4653-8BBD-41511547A5B1}" type="datetimeFigureOut">
              <a:rPr lang="en-US" smtClean="0"/>
              <a:t>8/10/2023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C3690A-20F5-4B59-9DBA-B13A97874E5A}" type="slidenum">
              <a:rPr lang="en-US" smtClean="0"/>
              <a:t>‹#›</a:t>
            </a:fld>
            <a:endParaRPr lang="en-US"/>
          </a:p>
        </p:txBody>
      </p:sp>
    </p:spTree>
    <p:extLst>
      <p:ext uri="{BB962C8B-B14F-4D97-AF65-F5344CB8AC3E}">
        <p14:creationId xmlns:p14="http://schemas.microsoft.com/office/powerpoint/2010/main" val="42356206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9B463E1-8C6D-4653-8BBD-41511547A5B1}" type="datetimeFigureOut">
              <a:rPr lang="en-US" smtClean="0"/>
              <a:t>8/10/2023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C3690A-20F5-4B59-9DBA-B13A97874E5A}" type="slidenum">
              <a:rPr lang="en-US" smtClean="0"/>
              <a:t>‹#›</a:t>
            </a:fld>
            <a:endParaRPr lang="en-US"/>
          </a:p>
        </p:txBody>
      </p:sp>
    </p:spTree>
    <p:extLst>
      <p:ext uri="{BB962C8B-B14F-4D97-AF65-F5344CB8AC3E}">
        <p14:creationId xmlns:p14="http://schemas.microsoft.com/office/powerpoint/2010/main" val="16584160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9B463E1-8C6D-4653-8BBD-41511547A5B1}" type="datetimeFigureOut">
              <a:rPr lang="en-US" smtClean="0"/>
              <a:t>8/10/2023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C3690A-20F5-4B59-9DBA-B13A97874E5A}" type="slidenum">
              <a:rPr lang="en-US" smtClean="0"/>
              <a:t>‹#›</a:t>
            </a:fld>
            <a:endParaRPr lang="en-US"/>
          </a:p>
        </p:txBody>
      </p:sp>
    </p:spTree>
    <p:extLst>
      <p:ext uri="{BB962C8B-B14F-4D97-AF65-F5344CB8AC3E}">
        <p14:creationId xmlns:p14="http://schemas.microsoft.com/office/powerpoint/2010/main" val="30721276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9B463E1-8C6D-4653-8BBD-41511547A5B1}" type="datetimeFigureOut">
              <a:rPr lang="en-US" smtClean="0"/>
              <a:t>8/10/2023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C3690A-20F5-4B59-9DBA-B13A97874E5A}" type="slidenum">
              <a:rPr lang="en-US" smtClean="0"/>
              <a:t>‹#›</a:t>
            </a:fld>
            <a:endParaRPr lang="en-US"/>
          </a:p>
        </p:txBody>
      </p:sp>
    </p:spTree>
    <p:extLst>
      <p:ext uri="{BB962C8B-B14F-4D97-AF65-F5344CB8AC3E}">
        <p14:creationId xmlns:p14="http://schemas.microsoft.com/office/powerpoint/2010/main" val="1921134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59B463E1-8C6D-4653-8BBD-41511547A5B1}" type="datetimeFigureOut">
              <a:rPr lang="en-US" smtClean="0"/>
              <a:t>8/10/2023</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B6C3690A-20F5-4B59-9DBA-B13A97874E5A}" type="slidenum">
              <a:rPr lang="en-US" smtClean="0"/>
              <a:t>‹#›</a:t>
            </a:fld>
            <a:endParaRPr lang="en-US"/>
          </a:p>
        </p:txBody>
      </p:sp>
    </p:spTree>
    <p:extLst>
      <p:ext uri="{BB962C8B-B14F-4D97-AF65-F5344CB8AC3E}">
        <p14:creationId xmlns:p14="http://schemas.microsoft.com/office/powerpoint/2010/main" val="30013936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59B463E1-8C6D-4653-8BBD-41511547A5B1}" type="datetimeFigureOut">
              <a:rPr lang="en-US" smtClean="0"/>
              <a:t>8/10/2023</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B6C3690A-20F5-4B59-9DBA-B13A97874E5A}" type="slidenum">
              <a:rPr lang="en-US" smtClean="0"/>
              <a:t>‹#›</a:t>
            </a:fld>
            <a:endParaRPr lang="en-US"/>
          </a:p>
        </p:txBody>
      </p:sp>
    </p:spTree>
    <p:extLst>
      <p:ext uri="{BB962C8B-B14F-4D97-AF65-F5344CB8AC3E}">
        <p14:creationId xmlns:p14="http://schemas.microsoft.com/office/powerpoint/2010/main" val="29620568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59B463E1-8C6D-4653-8BBD-41511547A5B1}" type="datetimeFigureOut">
              <a:rPr lang="en-US" smtClean="0"/>
              <a:t>8/10/2023</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B6C3690A-20F5-4B59-9DBA-B13A97874E5A}" type="slidenum">
              <a:rPr lang="en-US" smtClean="0"/>
              <a:t>‹#›</a:t>
            </a:fld>
            <a:endParaRPr lang="en-US"/>
          </a:p>
        </p:txBody>
      </p:sp>
    </p:spTree>
    <p:extLst>
      <p:ext uri="{BB962C8B-B14F-4D97-AF65-F5344CB8AC3E}">
        <p14:creationId xmlns:p14="http://schemas.microsoft.com/office/powerpoint/2010/main" val="29238060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9B463E1-8C6D-4653-8BBD-41511547A5B1}" type="datetimeFigureOut">
              <a:rPr lang="en-US" smtClean="0"/>
              <a:t>8/10/2023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C3690A-20F5-4B59-9DBA-B13A97874E5A}" type="slidenum">
              <a:rPr lang="en-US" smtClean="0"/>
              <a:t>‹#›</a:t>
            </a:fld>
            <a:endParaRPr lang="en-US"/>
          </a:p>
        </p:txBody>
      </p:sp>
    </p:spTree>
    <p:extLst>
      <p:ext uri="{BB962C8B-B14F-4D97-AF65-F5344CB8AC3E}">
        <p14:creationId xmlns:p14="http://schemas.microsoft.com/office/powerpoint/2010/main" val="26608934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59B463E1-8C6D-4653-8BBD-41511547A5B1}" type="datetimeFigureOut">
              <a:rPr lang="en-US" smtClean="0"/>
              <a:t>8/10/2023</a:t>
            </a:fld>
            <a:endParaRPr lang="en-US"/>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B6C3690A-20F5-4B59-9DBA-B13A97874E5A}" type="slidenum">
              <a:rPr lang="en-US" smtClean="0"/>
              <a:t>‹#›</a:t>
            </a:fld>
            <a:endParaRPr lang="en-US"/>
          </a:p>
        </p:txBody>
      </p:sp>
    </p:spTree>
    <p:extLst>
      <p:ext uri="{BB962C8B-B14F-4D97-AF65-F5344CB8AC3E}">
        <p14:creationId xmlns:p14="http://schemas.microsoft.com/office/powerpoint/2010/main" val="1588379141"/>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6.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hyperlink" Target="http://linkedin.com/in/lindsayroland" TargetMode="External"/><Relationship Id="rId5" Type="http://schemas.openxmlformats.org/officeDocument/2006/relationships/hyperlink" Target="mailto:lindsayr@orwa.org" TargetMode="External"/><Relationship Id="rId10" Type="http://schemas.openxmlformats.org/officeDocument/2006/relationships/image" Target="../media/image10.jpeg"/><Relationship Id="rId4" Type="http://schemas.openxmlformats.org/officeDocument/2006/relationships/hyperlink" Target="https://orwa.org/" TargetMode="External"/><Relationship Id="rId9" Type="http://schemas.openxmlformats.org/officeDocument/2006/relationships/image" Target="../media/image9.jpeg"/></Relationships>
</file>

<file path=ppt/slides/_rels/slide1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0.jpg"/><Relationship Id="rId4" Type="http://schemas.openxmlformats.org/officeDocument/2006/relationships/image" Target="../media/image21.jpg"/></Relationships>
</file>

<file path=ppt/slides/_rels/slide1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fi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jpeg"/><Relationship Id="rId2" Type="http://schemas.openxmlformats.org/officeDocument/2006/relationships/image" Target="../media/image49.jpg"/><Relationship Id="rId1" Type="http://schemas.openxmlformats.org/officeDocument/2006/relationships/slideLayout" Target="../slideLayouts/slideLayout1.xml"/><Relationship Id="rId6" Type="http://schemas.openxmlformats.org/officeDocument/2006/relationships/image" Target="../media/image53.jpeg"/><Relationship Id="rId5" Type="http://schemas.openxmlformats.org/officeDocument/2006/relationships/image" Target="../media/image52.jpg"/><Relationship Id="rId4" Type="http://schemas.openxmlformats.org/officeDocument/2006/relationships/image" Target="../media/image51.jpg"/></Relationships>
</file>

<file path=ppt/slides/_rels/slide3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s://www.diamondmaps.com/" TargetMode="External"/><Relationship Id="rId2" Type="http://schemas.openxmlformats.org/officeDocument/2006/relationships/hyperlink" Target="https://www.google.com/earth/versions/"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s://www.hmdb.org/m.asp?m=145183" TargetMode="External"/><Relationship Id="rId2" Type="http://schemas.openxmlformats.org/officeDocument/2006/relationships/hyperlink" Target="https://inferentialthinking.com/chapters/02/1/observation-and-visualization-john-snow-and-the-broad-street-pump.html" TargetMode="External"/><Relationship Id="rId1" Type="http://schemas.openxmlformats.org/officeDocument/2006/relationships/slideLayout" Target="../slideLayouts/slideLayout2.xml"/><Relationship Id="rId4" Type="http://schemas.openxmlformats.org/officeDocument/2006/relationships/hyperlink" Target="https://www.edwardtufte.com/bboard/q-and-a-fetch-msg?msg_id=0002Je"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s://orwa.org/" TargetMode="External"/><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hyperlink" Target="http://linkedin.com/in/lindsayroland" TargetMode="External"/><Relationship Id="rId4" Type="http://schemas.openxmlformats.org/officeDocument/2006/relationships/hyperlink" Target="mailto:lindsayr@orwa.org"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5.jfif"/><Relationship Id="rId2" Type="http://schemas.openxmlformats.org/officeDocument/2006/relationships/image" Target="../media/image14.jfif"/><Relationship Id="rId1" Type="http://schemas.openxmlformats.org/officeDocument/2006/relationships/slideLayout" Target="../slideLayouts/slideLayout2.xml"/><Relationship Id="rId6" Type="http://schemas.openxmlformats.org/officeDocument/2006/relationships/image" Target="../media/image18.jfif"/><Relationship Id="rId5" Type="http://schemas.openxmlformats.org/officeDocument/2006/relationships/image" Target="../media/image17.jfif"/><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20.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23680" y="486367"/>
            <a:ext cx="9144000" cy="1223865"/>
          </a:xfrm>
        </p:spPr>
        <p:txBody>
          <a:bodyPr>
            <a:normAutofit fontScale="90000"/>
          </a:bodyPr>
          <a:lstStyle/>
          <a:p>
            <a:r>
              <a:rPr lang="en-US" sz="4400" dirty="0"/>
              <a:t>Geographic Information Systems for Water &amp; Wastewater Utilities</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19407" y="4261383"/>
            <a:ext cx="2464770" cy="1131312"/>
          </a:xfrm>
          <a:prstGeom prst="rect">
            <a:avLst/>
          </a:prstGeom>
        </p:spPr>
      </p:pic>
      <p:sp>
        <p:nvSpPr>
          <p:cNvPr id="5" name="TextBox 4"/>
          <p:cNvSpPr txBox="1"/>
          <p:nvPr/>
        </p:nvSpPr>
        <p:spPr>
          <a:xfrm>
            <a:off x="7553072" y="5392695"/>
            <a:ext cx="4035678" cy="1554272"/>
          </a:xfrm>
          <a:prstGeom prst="rect">
            <a:avLst/>
          </a:prstGeom>
          <a:noFill/>
        </p:spPr>
        <p:txBody>
          <a:bodyPr wrap="square" rtlCol="0">
            <a:spAutoFit/>
          </a:bodyPr>
          <a:lstStyle/>
          <a:p>
            <a:pPr fontAlgn="base"/>
            <a:r>
              <a:rPr lang="en-US" sz="1100" b="1" i="1" dirty="0"/>
              <a:t>Lindsay Roland</a:t>
            </a:r>
            <a:r>
              <a:rPr lang="en-US" sz="1100" b="1" dirty="0"/>
              <a:t> </a:t>
            </a:r>
          </a:p>
          <a:p>
            <a:pPr fontAlgn="base"/>
            <a:r>
              <a:rPr lang="en-US" sz="1100" b="1" dirty="0"/>
              <a:t>Rural Infrastructure Grant Administrator</a:t>
            </a:r>
          </a:p>
          <a:p>
            <a:pPr fontAlgn="base"/>
            <a:r>
              <a:rPr lang="en-US" sz="1100" b="1" dirty="0"/>
              <a:t>Sustainability Program Specialist</a:t>
            </a:r>
          </a:p>
          <a:p>
            <a:r>
              <a:rPr lang="en-US" sz="1100" dirty="0">
                <a:hlinkClick r:id="rId4"/>
              </a:rPr>
              <a:t>Oklahoma Rural Water Association</a:t>
            </a:r>
            <a:endParaRPr lang="en-US" sz="1100" dirty="0"/>
          </a:p>
          <a:p>
            <a:pPr fontAlgn="base"/>
            <a:r>
              <a:rPr lang="en-US" sz="1100" b="1" dirty="0"/>
              <a:t>405.413.7942 (c)</a:t>
            </a:r>
          </a:p>
          <a:p>
            <a:r>
              <a:rPr lang="en-US" sz="1100" dirty="0">
                <a:hlinkClick r:id="rId5"/>
              </a:rPr>
              <a:t>lindsayr@orwa.org</a:t>
            </a:r>
            <a:endParaRPr lang="en-US" sz="1100" dirty="0"/>
          </a:p>
          <a:p>
            <a:r>
              <a:rPr lang="en-US" sz="1100" dirty="0">
                <a:hlinkClick r:id="rId6"/>
              </a:rPr>
              <a:t>linkedin.com/in/</a:t>
            </a:r>
            <a:r>
              <a:rPr lang="en-US" sz="1100" dirty="0" err="1">
                <a:hlinkClick r:id="rId6"/>
              </a:rPr>
              <a:t>lindsayroland</a:t>
            </a:r>
            <a:endParaRPr lang="en-US" sz="1100" dirty="0"/>
          </a:p>
          <a:p>
            <a:endParaRPr lang="en-US" dirty="0"/>
          </a:p>
        </p:txBody>
      </p:sp>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11365" y="5392695"/>
            <a:ext cx="1277679" cy="1277679"/>
          </a:xfrm>
          <a:prstGeom prst="rect">
            <a:avLst/>
          </a:prstGeom>
        </p:spPr>
      </p:pic>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33215" y="1325390"/>
            <a:ext cx="4228745" cy="2736247"/>
          </a:xfrm>
          <a:prstGeom prst="rect">
            <a:avLst/>
          </a:prstGeom>
          <a:ln w="38100">
            <a:solidFill>
              <a:schemeClr val="tx1"/>
            </a:solidFill>
          </a:ln>
        </p:spPr>
      </p:pic>
      <p:pic>
        <p:nvPicPr>
          <p:cNvPr id="10" name="Picture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424906" y="1909978"/>
            <a:ext cx="5216719" cy="3375524"/>
          </a:xfrm>
          <a:prstGeom prst="rect">
            <a:avLst/>
          </a:prstGeom>
          <a:ln w="38100">
            <a:solidFill>
              <a:schemeClr val="tx1"/>
            </a:solidFill>
          </a:ln>
        </p:spPr>
      </p:pic>
      <p:pic>
        <p:nvPicPr>
          <p:cNvPr id="11" name="Picture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23680" y="2846971"/>
            <a:ext cx="4687107" cy="3032834"/>
          </a:xfrm>
          <a:prstGeom prst="rect">
            <a:avLst/>
          </a:prstGeom>
          <a:ln w="38100">
            <a:solidFill>
              <a:schemeClr val="tx1"/>
            </a:solidFill>
          </a:ln>
        </p:spPr>
      </p:pic>
    </p:spTree>
    <p:extLst>
      <p:ext uri="{BB962C8B-B14F-4D97-AF65-F5344CB8AC3E}">
        <p14:creationId xmlns:p14="http://schemas.microsoft.com/office/powerpoint/2010/main" val="17966532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54594"/>
            <a:ext cx="10515600" cy="870822"/>
          </a:xfrm>
        </p:spPr>
        <p:txBody>
          <a:bodyPr/>
          <a:lstStyle/>
          <a:p>
            <a:pPr algn="ctr"/>
            <a:r>
              <a:rPr lang="en-US" dirty="0"/>
              <a:t>Why do we need GIS for water utilities?</a:t>
            </a:r>
            <a:br>
              <a:rPr lang="en-US" dirty="0"/>
            </a:br>
            <a:r>
              <a:rPr lang="en-US" i="1" dirty="0"/>
              <a:t>The Story of the Broad Street Pump</a:t>
            </a:r>
          </a:p>
        </p:txBody>
      </p:sp>
      <p:sp>
        <p:nvSpPr>
          <p:cNvPr id="5" name="TextBox 4"/>
          <p:cNvSpPr txBox="1"/>
          <p:nvPr/>
        </p:nvSpPr>
        <p:spPr>
          <a:xfrm>
            <a:off x="5677786" y="1881963"/>
            <a:ext cx="5741581" cy="2862322"/>
          </a:xfrm>
          <a:prstGeom prst="rect">
            <a:avLst/>
          </a:prstGeom>
          <a:noFill/>
        </p:spPr>
        <p:txBody>
          <a:bodyPr wrap="square" rtlCol="0">
            <a:spAutoFit/>
          </a:bodyPr>
          <a:lstStyle/>
          <a:p>
            <a:r>
              <a:rPr lang="en-US" dirty="0"/>
              <a:t>In an act of guerilla public health management, Dr. Snow removed the handle to the pump, closing off the source of contaminated water for the community. When the cholera wave came to an end, his theory of water contaminated by sewage from a nearby </a:t>
            </a:r>
            <a:r>
              <a:rPr lang="en-US" dirty="0" err="1"/>
              <a:t>sess</a:t>
            </a:r>
            <a:r>
              <a:rPr lang="en-US" dirty="0"/>
              <a:t> pit was accepted by public officials, and this became a landmark case in epidemiology.</a:t>
            </a:r>
          </a:p>
          <a:p>
            <a:endParaRPr lang="en-US" dirty="0"/>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9955" y="1602852"/>
            <a:ext cx="3877348" cy="5169798"/>
          </a:xfrm>
          <a:prstGeom prst="rect">
            <a:avLst/>
          </a:prstGeom>
          <a:ln w="38100">
            <a:solidFill>
              <a:schemeClr val="tx1"/>
            </a:solidFill>
          </a:ln>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49815" y="4305127"/>
            <a:ext cx="3721322" cy="2467523"/>
          </a:xfrm>
          <a:prstGeom prst="rect">
            <a:avLst/>
          </a:prstGeom>
          <a:ln w="38100">
            <a:solidFill>
              <a:schemeClr val="tx1"/>
            </a:solidFill>
          </a:ln>
        </p:spPr>
      </p:pic>
    </p:spTree>
    <p:extLst>
      <p:ext uri="{BB962C8B-B14F-4D97-AF65-F5344CB8AC3E}">
        <p14:creationId xmlns:p14="http://schemas.microsoft.com/office/powerpoint/2010/main" val="14715734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6572" y="276447"/>
            <a:ext cx="9985744" cy="1497556"/>
          </a:xfrm>
        </p:spPr>
        <p:txBody>
          <a:bodyPr/>
          <a:lstStyle/>
          <a:p>
            <a:r>
              <a:rPr lang="en-US" sz="2800" dirty="0"/>
              <a:t>This story is often referred to as the beginning both of epidemiology and geographic information science. This also marked the beginning of a new era of water quality management.</a:t>
            </a:r>
            <a:br>
              <a:rPr lang="en-US" sz="2800" dirty="0"/>
            </a:br>
            <a:endParaRPr lang="en-US" sz="2800" dirty="0"/>
          </a:p>
        </p:txBody>
      </p:sp>
      <p:sp>
        <p:nvSpPr>
          <p:cNvPr id="5" name="TextBox 4"/>
          <p:cNvSpPr txBox="1"/>
          <p:nvPr/>
        </p:nvSpPr>
        <p:spPr>
          <a:xfrm>
            <a:off x="306572" y="5271297"/>
            <a:ext cx="11578855" cy="646331"/>
          </a:xfrm>
          <a:prstGeom prst="rect">
            <a:avLst/>
          </a:prstGeom>
          <a:noFill/>
        </p:spPr>
        <p:txBody>
          <a:bodyPr wrap="square" rtlCol="0">
            <a:spAutoFit/>
          </a:bodyPr>
          <a:lstStyle/>
          <a:p>
            <a:endParaRPr lang="en-US" dirty="0"/>
          </a:p>
          <a:p>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7464" y="2203450"/>
            <a:ext cx="10637069" cy="4106145"/>
          </a:xfrm>
          <a:prstGeom prst="rect">
            <a:avLst/>
          </a:prstGeom>
          <a:ln w="38100">
            <a:solidFill>
              <a:schemeClr val="tx1"/>
            </a:solidFill>
          </a:ln>
        </p:spPr>
      </p:pic>
    </p:spTree>
    <p:extLst>
      <p:ext uri="{BB962C8B-B14F-4D97-AF65-F5344CB8AC3E}">
        <p14:creationId xmlns:p14="http://schemas.microsoft.com/office/powerpoint/2010/main" val="8621747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6572" y="276447"/>
            <a:ext cx="9985744" cy="1497556"/>
          </a:xfrm>
        </p:spPr>
        <p:txBody>
          <a:bodyPr/>
          <a:lstStyle/>
          <a:p>
            <a:r>
              <a:rPr lang="en-US" sz="2800" dirty="0"/>
              <a:t>Prior to the Clean Water Act, mapping continued to be used in the U.S. to pinpoint the sources of cholera outbreaks – sewage upstream of surface water intakes.</a:t>
            </a:r>
            <a:br>
              <a:rPr lang="en-US" sz="2800" dirty="0"/>
            </a:br>
            <a:endParaRPr lang="en-US" sz="2800" dirty="0"/>
          </a:p>
        </p:txBody>
      </p:sp>
      <p:sp>
        <p:nvSpPr>
          <p:cNvPr id="5" name="TextBox 4"/>
          <p:cNvSpPr txBox="1"/>
          <p:nvPr/>
        </p:nvSpPr>
        <p:spPr>
          <a:xfrm>
            <a:off x="306572" y="5271297"/>
            <a:ext cx="11578855" cy="646331"/>
          </a:xfrm>
          <a:prstGeom prst="rect">
            <a:avLst/>
          </a:prstGeom>
          <a:noFill/>
        </p:spPr>
        <p:txBody>
          <a:bodyPr wrap="square" rtlCol="0">
            <a:spAutoFit/>
          </a:bodyPr>
          <a:lstStyle/>
          <a:p>
            <a:endParaRPr lang="en-US" dirty="0"/>
          </a:p>
          <a:p>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0878" y="1985619"/>
            <a:ext cx="4127205" cy="1593193"/>
          </a:xfrm>
          <a:prstGeom prst="rect">
            <a:avLst/>
          </a:prstGeom>
          <a:ln w="38100">
            <a:solidFill>
              <a:schemeClr val="tx1"/>
            </a:solidFill>
          </a:ln>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88253" y="2815466"/>
            <a:ext cx="1841873" cy="2455831"/>
          </a:xfrm>
          <a:prstGeom prst="rect">
            <a:avLst/>
          </a:prstGeom>
          <a:ln w="38100">
            <a:solidFill>
              <a:schemeClr val="tx1"/>
            </a:solid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0878" y="3709200"/>
            <a:ext cx="4145668" cy="2748897"/>
          </a:xfrm>
          <a:prstGeom prst="rect">
            <a:avLst/>
          </a:prstGeom>
          <a:ln w="38100">
            <a:solidFill>
              <a:schemeClr val="tx1"/>
            </a:solidFill>
          </a:ln>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18760" y="2073059"/>
            <a:ext cx="5159860" cy="4699591"/>
          </a:xfrm>
          <a:prstGeom prst="rect">
            <a:avLst/>
          </a:prstGeom>
          <a:noFill/>
          <a:ln w="38100">
            <a:solidFill>
              <a:schemeClr val="tx1"/>
            </a:solidFill>
          </a:ln>
        </p:spPr>
      </p:pic>
    </p:spTree>
    <p:extLst>
      <p:ext uri="{BB962C8B-B14F-4D97-AF65-F5344CB8AC3E}">
        <p14:creationId xmlns:p14="http://schemas.microsoft.com/office/powerpoint/2010/main" val="27736864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6572" y="276447"/>
            <a:ext cx="9985744" cy="1497556"/>
          </a:xfrm>
        </p:spPr>
        <p:txBody>
          <a:bodyPr/>
          <a:lstStyle/>
          <a:p>
            <a:r>
              <a:rPr lang="en-US" sz="3200" dirty="0"/>
              <a:t>If we recognize that water service is a public health discipline, the importance of the utilization of geographic information systems can not be overstated. The public is best served by water utilities that use GIS.</a:t>
            </a:r>
            <a:br>
              <a:rPr lang="en-US" sz="2800" dirty="0"/>
            </a:br>
            <a:endParaRPr lang="en-US" sz="2800" dirty="0"/>
          </a:p>
        </p:txBody>
      </p:sp>
      <p:sp>
        <p:nvSpPr>
          <p:cNvPr id="5" name="TextBox 4"/>
          <p:cNvSpPr txBox="1"/>
          <p:nvPr/>
        </p:nvSpPr>
        <p:spPr>
          <a:xfrm>
            <a:off x="290878" y="5317622"/>
            <a:ext cx="11578855" cy="646331"/>
          </a:xfrm>
          <a:prstGeom prst="rect">
            <a:avLst/>
          </a:prstGeom>
          <a:noFill/>
        </p:spPr>
        <p:txBody>
          <a:bodyPr wrap="square" rtlCol="0">
            <a:spAutoFit/>
          </a:bodyPr>
          <a:lstStyle/>
          <a:p>
            <a:endParaRPr lang="en-US" dirty="0"/>
          </a:p>
          <a:p>
            <a:endParaRPr lang="en-US" dirty="0"/>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6128" y="3360147"/>
            <a:ext cx="3912822" cy="2603806"/>
          </a:xfrm>
          <a:prstGeom prst="rect">
            <a:avLst/>
          </a:prstGeom>
          <a:ln w="38100">
            <a:solidFill>
              <a:schemeClr val="tx1"/>
            </a:solidFill>
          </a:ln>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78479" y="2476500"/>
            <a:ext cx="6344174" cy="4105053"/>
          </a:xfrm>
          <a:prstGeom prst="rect">
            <a:avLst/>
          </a:prstGeom>
          <a:ln w="38100">
            <a:solidFill>
              <a:schemeClr val="tx1"/>
            </a:solidFill>
          </a:ln>
        </p:spPr>
      </p:pic>
    </p:spTree>
    <p:extLst>
      <p:ext uri="{BB962C8B-B14F-4D97-AF65-F5344CB8AC3E}">
        <p14:creationId xmlns:p14="http://schemas.microsoft.com/office/powerpoint/2010/main" val="31956991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54594"/>
            <a:ext cx="10515600" cy="870822"/>
          </a:xfrm>
        </p:spPr>
        <p:txBody>
          <a:bodyPr/>
          <a:lstStyle/>
          <a:p>
            <a:r>
              <a:rPr lang="en-US" u="sng" dirty="0"/>
              <a:t>Why Digital Geographic Data?</a:t>
            </a:r>
            <a:endParaRPr lang="en-US" dirty="0"/>
          </a:p>
        </p:txBody>
      </p:sp>
      <p:sp>
        <p:nvSpPr>
          <p:cNvPr id="3" name="Content Placeholder 2"/>
          <p:cNvSpPr>
            <a:spLocks noGrp="1"/>
          </p:cNvSpPr>
          <p:nvPr>
            <p:ph idx="1"/>
          </p:nvPr>
        </p:nvSpPr>
        <p:spPr>
          <a:xfrm>
            <a:off x="838200" y="994788"/>
            <a:ext cx="10515600" cy="1800739"/>
          </a:xfrm>
        </p:spPr>
        <p:txBody>
          <a:bodyPr>
            <a:normAutofit/>
          </a:bodyPr>
          <a:lstStyle/>
          <a:p>
            <a:pPr marL="0" lvl="0" indent="0">
              <a:buNone/>
            </a:pPr>
            <a:r>
              <a:rPr lang="en-US" b="1" dirty="0"/>
              <a:t>Digital maps can be updated.</a:t>
            </a:r>
            <a:r>
              <a:rPr lang="en-US" dirty="0"/>
              <a:t> Often maps will contain errors, and this is even more likely when key structures – such as waterlines – are hidden underground. Creating and using a digitized map allows the operator to make corrections to known errors. Points and lines should be updated with photos and notes on a utility’s map:</a:t>
            </a:r>
          </a:p>
        </p:txBody>
      </p:sp>
      <p:pic>
        <p:nvPicPr>
          <p:cNvPr id="7" name="Picture 6"/>
          <p:cNvPicPr>
            <a:picLocks noChangeAspect="1"/>
          </p:cNvPicPr>
          <p:nvPr/>
        </p:nvPicPr>
        <p:blipFill>
          <a:blip r:embed="rId2"/>
          <a:stretch>
            <a:fillRect/>
          </a:stretch>
        </p:blipFill>
        <p:spPr>
          <a:xfrm>
            <a:off x="360677" y="3230715"/>
            <a:ext cx="2717789" cy="1568182"/>
          </a:xfrm>
          <a:prstGeom prst="rect">
            <a:avLst/>
          </a:prstGeom>
          <a:ln w="38100">
            <a:solidFill>
              <a:schemeClr val="tx1"/>
            </a:solidFill>
          </a:ln>
        </p:spPr>
      </p:pic>
      <p:pic>
        <p:nvPicPr>
          <p:cNvPr id="8" name="Picture 7"/>
          <p:cNvPicPr>
            <a:picLocks noChangeAspect="1"/>
          </p:cNvPicPr>
          <p:nvPr/>
        </p:nvPicPr>
        <p:blipFill>
          <a:blip r:embed="rId3"/>
          <a:stretch>
            <a:fillRect/>
          </a:stretch>
        </p:blipFill>
        <p:spPr>
          <a:xfrm>
            <a:off x="3230238" y="3230715"/>
            <a:ext cx="3308733" cy="1561893"/>
          </a:xfrm>
          <a:prstGeom prst="rect">
            <a:avLst/>
          </a:prstGeom>
          <a:ln w="38100">
            <a:solidFill>
              <a:schemeClr val="tx1"/>
            </a:solidFill>
          </a:ln>
        </p:spPr>
      </p:pic>
      <p:sp>
        <p:nvSpPr>
          <p:cNvPr id="10" name="Rectangle 9"/>
          <p:cNvSpPr/>
          <p:nvPr/>
        </p:nvSpPr>
        <p:spPr>
          <a:xfrm>
            <a:off x="654061" y="2834423"/>
            <a:ext cx="1129019" cy="1938992"/>
          </a:xfrm>
          <a:prstGeom prst="rect">
            <a:avLst/>
          </a:prstGeom>
        </p:spPr>
        <p:txBody>
          <a:bodyPr wrap="square">
            <a:spAutoFit/>
          </a:bodyPr>
          <a:lstStyle/>
          <a:p>
            <a:r>
              <a:rPr lang="en-US" sz="12000" dirty="0">
                <a:solidFill>
                  <a:srgbClr val="FF0000"/>
                </a:solidFill>
              </a:rPr>
              <a:t>X</a:t>
            </a:r>
          </a:p>
        </p:txBody>
      </p:sp>
      <p:sp>
        <p:nvSpPr>
          <p:cNvPr id="11" name="TextBox 10"/>
          <p:cNvSpPr txBox="1"/>
          <p:nvPr/>
        </p:nvSpPr>
        <p:spPr>
          <a:xfrm>
            <a:off x="632212" y="2753164"/>
            <a:ext cx="5906759" cy="307777"/>
          </a:xfrm>
          <a:prstGeom prst="rect">
            <a:avLst/>
          </a:prstGeom>
          <a:noFill/>
        </p:spPr>
        <p:txBody>
          <a:bodyPr wrap="square" rtlCol="0">
            <a:spAutoFit/>
          </a:bodyPr>
          <a:lstStyle/>
          <a:p>
            <a:r>
              <a:rPr lang="en-US" sz="1400" dirty="0"/>
              <a:t>When there is inconsistency in the map and the “ground truth”</a:t>
            </a:r>
          </a:p>
        </p:txBody>
      </p:sp>
      <p:sp>
        <p:nvSpPr>
          <p:cNvPr id="12" name="TextBox 11"/>
          <p:cNvSpPr txBox="1"/>
          <p:nvPr/>
        </p:nvSpPr>
        <p:spPr>
          <a:xfrm>
            <a:off x="6979090" y="2753164"/>
            <a:ext cx="2676148" cy="584775"/>
          </a:xfrm>
          <a:prstGeom prst="rect">
            <a:avLst/>
          </a:prstGeom>
          <a:noFill/>
        </p:spPr>
        <p:txBody>
          <a:bodyPr wrap="square" rtlCol="0">
            <a:spAutoFit/>
          </a:bodyPr>
          <a:lstStyle/>
          <a:p>
            <a:pPr marL="0" lvl="1"/>
            <a:r>
              <a:rPr lang="en-US" sz="1400" dirty="0"/>
              <a:t>When damage is observed</a:t>
            </a:r>
          </a:p>
          <a:p>
            <a:endParaRPr lang="en-US" dirty="0"/>
          </a:p>
        </p:txBody>
      </p:sp>
      <p:pic>
        <p:nvPicPr>
          <p:cNvPr id="13" name="Picture 12"/>
          <p:cNvPicPr>
            <a:picLocks noChangeAspect="1"/>
          </p:cNvPicPr>
          <p:nvPr/>
        </p:nvPicPr>
        <p:blipFill>
          <a:blip r:embed="rId4"/>
          <a:stretch>
            <a:fillRect/>
          </a:stretch>
        </p:blipFill>
        <p:spPr>
          <a:xfrm>
            <a:off x="6774287" y="3236455"/>
            <a:ext cx="5006128" cy="1556153"/>
          </a:xfrm>
          <a:prstGeom prst="rect">
            <a:avLst/>
          </a:prstGeom>
          <a:ln w="38100">
            <a:solidFill>
              <a:schemeClr val="tx1"/>
            </a:solidFill>
          </a:ln>
        </p:spPr>
      </p:pic>
      <p:sp>
        <p:nvSpPr>
          <p:cNvPr id="14" name="TextBox 13"/>
          <p:cNvSpPr txBox="1"/>
          <p:nvPr/>
        </p:nvSpPr>
        <p:spPr>
          <a:xfrm>
            <a:off x="654061" y="4824379"/>
            <a:ext cx="5301993" cy="307777"/>
          </a:xfrm>
          <a:prstGeom prst="rect">
            <a:avLst/>
          </a:prstGeom>
          <a:noFill/>
        </p:spPr>
        <p:txBody>
          <a:bodyPr wrap="square" rtlCol="0">
            <a:spAutoFit/>
          </a:bodyPr>
          <a:lstStyle/>
          <a:p>
            <a:r>
              <a:rPr lang="en-US" sz="1400" dirty="0"/>
              <a:t>When repairs are made</a:t>
            </a:r>
          </a:p>
        </p:txBody>
      </p:sp>
      <p:pic>
        <p:nvPicPr>
          <p:cNvPr id="15" name="Picture 14"/>
          <p:cNvPicPr>
            <a:picLocks noChangeAspect="1"/>
          </p:cNvPicPr>
          <p:nvPr/>
        </p:nvPicPr>
        <p:blipFill>
          <a:blip r:embed="rId5"/>
          <a:stretch>
            <a:fillRect/>
          </a:stretch>
        </p:blipFill>
        <p:spPr>
          <a:xfrm>
            <a:off x="360677" y="5183121"/>
            <a:ext cx="5700258" cy="1513031"/>
          </a:xfrm>
          <a:prstGeom prst="rect">
            <a:avLst/>
          </a:prstGeom>
          <a:ln w="38100">
            <a:solidFill>
              <a:schemeClr val="tx1"/>
            </a:solidFill>
          </a:ln>
        </p:spPr>
      </p:pic>
      <p:pic>
        <p:nvPicPr>
          <p:cNvPr id="1026" name="Picture 2" descr="City pumped for water distribution improvement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08746" y="4945107"/>
            <a:ext cx="1338074" cy="1786126"/>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8846820" y="5314950"/>
            <a:ext cx="2506980" cy="523220"/>
          </a:xfrm>
          <a:prstGeom prst="rect">
            <a:avLst/>
          </a:prstGeom>
          <a:noFill/>
        </p:spPr>
        <p:txBody>
          <a:bodyPr wrap="square" rtlCol="0">
            <a:spAutoFit/>
          </a:bodyPr>
          <a:lstStyle/>
          <a:p>
            <a:r>
              <a:rPr lang="en-US" sz="1400" dirty="0"/>
              <a:t>When non-routine work is completed in a utility.</a:t>
            </a:r>
          </a:p>
        </p:txBody>
      </p:sp>
    </p:spTree>
    <p:extLst>
      <p:ext uri="{BB962C8B-B14F-4D97-AF65-F5344CB8AC3E}">
        <p14:creationId xmlns:p14="http://schemas.microsoft.com/office/powerpoint/2010/main" val="6985850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54594"/>
            <a:ext cx="10515600" cy="870822"/>
          </a:xfrm>
        </p:spPr>
        <p:txBody>
          <a:bodyPr/>
          <a:lstStyle/>
          <a:p>
            <a:r>
              <a:rPr lang="en-US" u="sng" dirty="0"/>
              <a:t>Why Digital Geographic Data?</a:t>
            </a:r>
            <a:endParaRPr lang="en-US" dirty="0"/>
          </a:p>
        </p:txBody>
      </p:sp>
      <p:sp>
        <p:nvSpPr>
          <p:cNvPr id="3" name="Content Placeholder 2"/>
          <p:cNvSpPr>
            <a:spLocks noGrp="1"/>
          </p:cNvSpPr>
          <p:nvPr>
            <p:ph idx="1"/>
          </p:nvPr>
        </p:nvSpPr>
        <p:spPr>
          <a:xfrm>
            <a:off x="838200" y="994788"/>
            <a:ext cx="10515600" cy="5526592"/>
          </a:xfrm>
        </p:spPr>
        <p:txBody>
          <a:bodyPr>
            <a:normAutofit/>
          </a:bodyPr>
          <a:lstStyle/>
          <a:p>
            <a:pPr marL="0" lvl="0" indent="0">
              <a:buNone/>
            </a:pPr>
            <a:r>
              <a:rPr lang="en-US" b="1" dirty="0"/>
              <a:t>Geographic data is uniquely suited to analyze and communicate issues within a utility’s infrastructure.</a:t>
            </a:r>
            <a:r>
              <a:rPr lang="en-US" dirty="0"/>
              <a:t> Nothing makes an old busted water line jump off the screen like seeing damage reports stacked up over months or years. If used as intended, a map should demonstrate the optimal locations in a water system to allocate resources by indicating where the greatest need is.</a:t>
            </a:r>
            <a:r>
              <a:rPr lang="en-US" b="1" dirty="0"/>
              <a:t> </a:t>
            </a:r>
            <a:endParaRPr lang="en-US" dirty="0"/>
          </a:p>
          <a:p>
            <a:endParaRPr lang="en-US" dirty="0"/>
          </a:p>
        </p:txBody>
      </p:sp>
      <p:pic>
        <p:nvPicPr>
          <p:cNvPr id="4" name="Picture 3"/>
          <p:cNvPicPr>
            <a:picLocks noChangeAspect="1"/>
          </p:cNvPicPr>
          <p:nvPr/>
        </p:nvPicPr>
        <p:blipFill>
          <a:blip r:embed="rId2"/>
          <a:stretch>
            <a:fillRect/>
          </a:stretch>
        </p:blipFill>
        <p:spPr>
          <a:xfrm>
            <a:off x="972105" y="2993245"/>
            <a:ext cx="10247790" cy="3185522"/>
          </a:xfrm>
          <a:prstGeom prst="rect">
            <a:avLst/>
          </a:prstGeom>
          <a:ln w="38100">
            <a:solidFill>
              <a:schemeClr val="tx1"/>
            </a:solidFill>
          </a:ln>
        </p:spPr>
      </p:pic>
    </p:spTree>
    <p:extLst>
      <p:ext uri="{BB962C8B-B14F-4D97-AF65-F5344CB8AC3E}">
        <p14:creationId xmlns:p14="http://schemas.microsoft.com/office/powerpoint/2010/main" val="23475039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54594"/>
            <a:ext cx="10515600" cy="870822"/>
          </a:xfrm>
        </p:spPr>
        <p:txBody>
          <a:bodyPr/>
          <a:lstStyle/>
          <a:p>
            <a:r>
              <a:rPr lang="en-US" u="sng" dirty="0"/>
              <a:t>Why Digital Geographic Data?</a:t>
            </a:r>
            <a:endParaRPr lang="en-US" dirty="0"/>
          </a:p>
        </p:txBody>
      </p:sp>
      <p:sp>
        <p:nvSpPr>
          <p:cNvPr id="3" name="Content Placeholder 2"/>
          <p:cNvSpPr>
            <a:spLocks noGrp="1"/>
          </p:cNvSpPr>
          <p:nvPr>
            <p:ph idx="1"/>
          </p:nvPr>
        </p:nvSpPr>
        <p:spPr>
          <a:xfrm>
            <a:off x="838200" y="994788"/>
            <a:ext cx="10515600" cy="5526592"/>
          </a:xfrm>
        </p:spPr>
        <p:txBody>
          <a:bodyPr>
            <a:normAutofit/>
          </a:bodyPr>
          <a:lstStyle/>
          <a:p>
            <a:pPr marL="0" lvl="0" indent="0">
              <a:buNone/>
            </a:pPr>
            <a:r>
              <a:rPr lang="en-US" b="1" dirty="0"/>
              <a:t>Geographic data is an essential part of the preservation of institutional knowledge in a water system.</a:t>
            </a:r>
            <a:r>
              <a:rPr lang="en-US" dirty="0"/>
              <a:t> The information operators and managers leave behind about the management of their water systems is as important as the exceptional work they carry out every day in ensuring continuous service of quality drinking water. As water systems age and new staff take over, the loss knowledge about the details (small and large) of each water system is one of the obstacles to the continuity of high quality water service. </a:t>
            </a:r>
          </a:p>
          <a:p>
            <a:endParaRPr lang="en-US" dirty="0"/>
          </a:p>
        </p:txBody>
      </p:sp>
      <p:pic>
        <p:nvPicPr>
          <p:cNvPr id="4" name="Picture 3"/>
          <p:cNvPicPr>
            <a:picLocks noChangeAspect="1"/>
          </p:cNvPicPr>
          <p:nvPr/>
        </p:nvPicPr>
        <p:blipFill>
          <a:blip r:embed="rId2"/>
          <a:stretch>
            <a:fillRect/>
          </a:stretch>
        </p:blipFill>
        <p:spPr>
          <a:xfrm>
            <a:off x="2712287" y="3325585"/>
            <a:ext cx="6767426" cy="3364523"/>
          </a:xfrm>
          <a:prstGeom prst="rect">
            <a:avLst/>
          </a:prstGeom>
          <a:ln w="38100">
            <a:solidFill>
              <a:schemeClr val="tx1"/>
            </a:solidFill>
          </a:ln>
        </p:spPr>
      </p:pic>
    </p:spTree>
    <p:extLst>
      <p:ext uri="{BB962C8B-B14F-4D97-AF65-F5344CB8AC3E}">
        <p14:creationId xmlns:p14="http://schemas.microsoft.com/office/powerpoint/2010/main" val="35132734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54594"/>
            <a:ext cx="10515600" cy="870822"/>
          </a:xfrm>
        </p:spPr>
        <p:txBody>
          <a:bodyPr/>
          <a:lstStyle/>
          <a:p>
            <a:r>
              <a:rPr lang="en-US" u="sng" dirty="0"/>
              <a:t>Why Digital Geographic Data?</a:t>
            </a:r>
            <a:endParaRPr lang="en-US" dirty="0"/>
          </a:p>
        </p:txBody>
      </p:sp>
      <p:sp>
        <p:nvSpPr>
          <p:cNvPr id="3" name="Content Placeholder 2"/>
          <p:cNvSpPr>
            <a:spLocks noGrp="1"/>
          </p:cNvSpPr>
          <p:nvPr>
            <p:ph idx="1"/>
          </p:nvPr>
        </p:nvSpPr>
        <p:spPr>
          <a:xfrm>
            <a:off x="838200" y="994788"/>
            <a:ext cx="10515600" cy="5526592"/>
          </a:xfrm>
        </p:spPr>
        <p:txBody>
          <a:bodyPr>
            <a:normAutofit/>
          </a:bodyPr>
          <a:lstStyle/>
          <a:p>
            <a:pPr marL="0" lvl="0" indent="0">
              <a:buNone/>
            </a:pPr>
            <a:r>
              <a:rPr lang="en-US" b="1" dirty="0"/>
              <a:t>Digital geographic inventories created for water system infrastructure can also be used for documentation for asset management and insured assets. </a:t>
            </a:r>
            <a:r>
              <a:rPr lang="en-US" dirty="0"/>
              <a:t>Inspection videos, photos, and other documentation can be appended to each infrastructure asset (geographic data points) on digital maps. Determining the current condition of critical infrastructure is valuable to both waterworks operators and administrators in a water system. </a:t>
            </a:r>
          </a:p>
          <a:p>
            <a:pPr marL="0" indent="0">
              <a:buNone/>
            </a:pPr>
            <a:endParaRPr lang="en-US" dirty="0"/>
          </a:p>
        </p:txBody>
      </p:sp>
      <p:pic>
        <p:nvPicPr>
          <p:cNvPr id="4" name="Picture 3"/>
          <p:cNvPicPr>
            <a:picLocks noChangeAspect="1"/>
          </p:cNvPicPr>
          <p:nvPr/>
        </p:nvPicPr>
        <p:blipFill>
          <a:blip r:embed="rId2"/>
          <a:stretch>
            <a:fillRect/>
          </a:stretch>
        </p:blipFill>
        <p:spPr>
          <a:xfrm>
            <a:off x="239705" y="3200148"/>
            <a:ext cx="11712590" cy="3222423"/>
          </a:xfrm>
          <a:prstGeom prst="rect">
            <a:avLst/>
          </a:prstGeom>
          <a:ln w="38100">
            <a:solidFill>
              <a:schemeClr val="tx1"/>
            </a:solidFill>
          </a:ln>
        </p:spPr>
      </p:pic>
    </p:spTree>
    <p:extLst>
      <p:ext uri="{BB962C8B-B14F-4D97-AF65-F5344CB8AC3E}">
        <p14:creationId xmlns:p14="http://schemas.microsoft.com/office/powerpoint/2010/main" val="17224574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54594"/>
            <a:ext cx="10515600" cy="870822"/>
          </a:xfrm>
        </p:spPr>
        <p:txBody>
          <a:bodyPr/>
          <a:lstStyle/>
          <a:p>
            <a:r>
              <a:rPr lang="en-US" u="sng" dirty="0"/>
              <a:t>Why Digital Geographic Data?</a:t>
            </a:r>
            <a:endParaRPr lang="en-US" dirty="0"/>
          </a:p>
        </p:txBody>
      </p:sp>
      <p:sp>
        <p:nvSpPr>
          <p:cNvPr id="3" name="Content Placeholder 2"/>
          <p:cNvSpPr>
            <a:spLocks noGrp="1"/>
          </p:cNvSpPr>
          <p:nvPr>
            <p:ph idx="1"/>
          </p:nvPr>
        </p:nvSpPr>
        <p:spPr>
          <a:xfrm>
            <a:off x="838200" y="994788"/>
            <a:ext cx="10515600" cy="5526592"/>
          </a:xfrm>
        </p:spPr>
        <p:txBody>
          <a:bodyPr>
            <a:normAutofit/>
          </a:bodyPr>
          <a:lstStyle/>
          <a:p>
            <a:pPr marL="0" indent="0">
              <a:buNone/>
            </a:pPr>
            <a:r>
              <a:rPr lang="en-US" b="1" dirty="0"/>
              <a:t>Up-to-date geographic information sharing with system engineer allows for the best hydraulic information. </a:t>
            </a:r>
            <a:r>
              <a:rPr lang="en-US" dirty="0"/>
              <a:t>Every time the system changes with the addition or loss of lines, the hydraulic model created by a water utility’s engineer will need to be updated.</a:t>
            </a:r>
            <a:endParaRPr lang="en-US" b="1" dirty="0"/>
          </a:p>
          <a:p>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2813633"/>
            <a:ext cx="4568190" cy="3631127"/>
          </a:xfrm>
          <a:prstGeom prst="rect">
            <a:avLst/>
          </a:prstGeom>
          <a:ln w="38100">
            <a:solidFill>
              <a:schemeClr val="tx1"/>
            </a:solidFill>
          </a:ln>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72284" y="2813632"/>
            <a:ext cx="5381516" cy="3631127"/>
          </a:xfrm>
          <a:prstGeom prst="rect">
            <a:avLst/>
          </a:prstGeom>
          <a:ln w="38100">
            <a:solidFill>
              <a:schemeClr val="tx1"/>
            </a:solidFill>
          </a:ln>
        </p:spPr>
      </p:pic>
    </p:spTree>
    <p:extLst>
      <p:ext uri="{BB962C8B-B14F-4D97-AF65-F5344CB8AC3E}">
        <p14:creationId xmlns:p14="http://schemas.microsoft.com/office/powerpoint/2010/main" val="2020388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54594"/>
            <a:ext cx="10515600" cy="870822"/>
          </a:xfrm>
        </p:spPr>
        <p:txBody>
          <a:bodyPr/>
          <a:lstStyle/>
          <a:p>
            <a:r>
              <a:rPr lang="en-US" u="sng" dirty="0"/>
              <a:t>Why Digital Geographic Data?</a:t>
            </a:r>
            <a:endParaRPr lang="en-US" dirty="0"/>
          </a:p>
        </p:txBody>
      </p:sp>
      <p:sp>
        <p:nvSpPr>
          <p:cNvPr id="3" name="Content Placeholder 2"/>
          <p:cNvSpPr>
            <a:spLocks noGrp="1"/>
          </p:cNvSpPr>
          <p:nvPr>
            <p:ph idx="1"/>
          </p:nvPr>
        </p:nvSpPr>
        <p:spPr>
          <a:xfrm>
            <a:off x="838200" y="994788"/>
            <a:ext cx="10515600" cy="5526592"/>
          </a:xfrm>
        </p:spPr>
        <p:txBody>
          <a:bodyPr>
            <a:normAutofit/>
          </a:bodyPr>
          <a:lstStyle/>
          <a:p>
            <a:pPr marL="0" lvl="0" indent="0">
              <a:buNone/>
            </a:pPr>
            <a:r>
              <a:rPr lang="en-US" b="1" dirty="0"/>
              <a:t>Documenting water sampling results as a layer is allows for easy visual assessments of water quality history at utility sampling points.</a:t>
            </a:r>
            <a:r>
              <a:rPr lang="en-US" dirty="0"/>
              <a:t> This data is also very easy to export to interested parties such as regulators, engineers, or helpful program staff at ORWA.</a:t>
            </a:r>
          </a:p>
          <a:p>
            <a:pPr marL="0" indent="0">
              <a:buNone/>
            </a:pPr>
            <a:endParaRPr lang="en-US" dirty="0"/>
          </a:p>
          <a:p>
            <a:pPr marL="0" lvl="0" indent="0">
              <a:buNone/>
            </a:pPr>
            <a:endParaRPr lang="en-US" b="1" dirty="0"/>
          </a:p>
          <a:p>
            <a:endParaRPr lang="en-US" dirty="0"/>
          </a:p>
        </p:txBody>
      </p:sp>
      <p:pic>
        <p:nvPicPr>
          <p:cNvPr id="4" name="Picture 3"/>
          <p:cNvPicPr>
            <a:picLocks noChangeAspect="1"/>
          </p:cNvPicPr>
          <p:nvPr/>
        </p:nvPicPr>
        <p:blipFill>
          <a:blip r:embed="rId2"/>
          <a:stretch>
            <a:fillRect/>
          </a:stretch>
        </p:blipFill>
        <p:spPr>
          <a:xfrm>
            <a:off x="286508" y="2925544"/>
            <a:ext cx="5967437" cy="3475256"/>
          </a:xfrm>
          <a:prstGeom prst="rect">
            <a:avLst/>
          </a:prstGeom>
          <a:ln w="38100">
            <a:solidFill>
              <a:schemeClr val="tx1"/>
            </a:solidFill>
          </a:ln>
        </p:spPr>
      </p:pic>
      <p:pic>
        <p:nvPicPr>
          <p:cNvPr id="6" name="Picture 5"/>
          <p:cNvPicPr>
            <a:picLocks noChangeAspect="1"/>
          </p:cNvPicPr>
          <p:nvPr/>
        </p:nvPicPr>
        <p:blipFill>
          <a:blip r:embed="rId3"/>
          <a:stretch>
            <a:fillRect/>
          </a:stretch>
        </p:blipFill>
        <p:spPr>
          <a:xfrm>
            <a:off x="6286500" y="2925544"/>
            <a:ext cx="5618992" cy="1227916"/>
          </a:xfrm>
          <a:prstGeom prst="rect">
            <a:avLst/>
          </a:prstGeom>
          <a:ln w="38100">
            <a:solidFill>
              <a:schemeClr val="tx1"/>
            </a:solidFill>
          </a:ln>
        </p:spPr>
      </p:pic>
    </p:spTree>
    <p:extLst>
      <p:ext uri="{BB962C8B-B14F-4D97-AF65-F5344CB8AC3E}">
        <p14:creationId xmlns:p14="http://schemas.microsoft.com/office/powerpoint/2010/main" val="34517484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About Me</a:t>
            </a:r>
          </a:p>
        </p:txBody>
      </p:sp>
      <p:sp>
        <p:nvSpPr>
          <p:cNvPr id="3" name="Content Placeholder 2"/>
          <p:cNvSpPr>
            <a:spLocks noGrp="1"/>
          </p:cNvSpPr>
          <p:nvPr>
            <p:ph idx="1"/>
          </p:nvPr>
        </p:nvSpPr>
        <p:spPr>
          <a:xfrm>
            <a:off x="646111" y="1319271"/>
            <a:ext cx="10954010" cy="4195481"/>
          </a:xfrm>
        </p:spPr>
        <p:txBody>
          <a:bodyPr>
            <a:noAutofit/>
          </a:bodyPr>
          <a:lstStyle/>
          <a:p>
            <a:pPr marL="0" indent="0">
              <a:buNone/>
            </a:pPr>
            <a:r>
              <a:rPr lang="en-US" sz="1800" dirty="0" err="1"/>
              <a:t>B.Sci</a:t>
            </a:r>
            <a:r>
              <a:rPr lang="en-US" sz="1800" dirty="0"/>
              <a:t> Environmental Sustainability, University of Oklahoma, College of Atmospheric and Geographic Sciences</a:t>
            </a:r>
          </a:p>
          <a:p>
            <a:pPr marL="0" indent="0">
              <a:buNone/>
            </a:pPr>
            <a:r>
              <a:rPr lang="en-US" sz="1800" dirty="0" err="1"/>
              <a:t>M.Sci</a:t>
            </a:r>
            <a:r>
              <a:rPr lang="en-US" sz="1800" dirty="0"/>
              <a:t> Environmental Science – Hydrology and Water Security, University of Oklahoma, </a:t>
            </a:r>
            <a:r>
              <a:rPr lang="en-US" sz="1800" dirty="0" err="1"/>
              <a:t>Gallogly</a:t>
            </a:r>
            <a:r>
              <a:rPr lang="en-US" sz="1800" dirty="0"/>
              <a:t> College of Civil Engineering and Environmental Science</a:t>
            </a:r>
          </a:p>
          <a:p>
            <a:pPr marL="0" indent="0">
              <a:buNone/>
            </a:pPr>
            <a:endParaRPr lang="en-US" sz="1800" dirty="0"/>
          </a:p>
          <a:p>
            <a:pPr marL="0" indent="0">
              <a:buNone/>
            </a:pPr>
            <a:r>
              <a:rPr lang="en-US" sz="1800" dirty="0"/>
              <a:t>I’ve always loved field work in the sciences and have had the privilege of collecting field data for all types of purposes: forestry research, stream bio-surveys, plant ecology, assessments of fecal indicator bacteria in OK streams, hydrologic assessments of OK streams, wastewater based epidemiology, source water protection, and smoke testing wastewater collection systems. Mapping these data points to tie information to space has been a key feature in each of these projects. I’ve also used GIS data to analyze </a:t>
            </a:r>
            <a:r>
              <a:rPr lang="en-US" sz="1800" dirty="0" err="1"/>
              <a:t>stormwater</a:t>
            </a:r>
            <a:r>
              <a:rPr lang="en-US" sz="1800" dirty="0"/>
              <a:t> runoff and pollutant control, and I work with other GIS specialists at ORWA to produce maps related to our programs. </a:t>
            </a:r>
          </a:p>
          <a:p>
            <a:pPr marL="0" indent="0">
              <a:buNone/>
            </a:pPr>
            <a:r>
              <a:rPr lang="en-US" sz="1800" dirty="0"/>
              <a:t>My experience using a variety of geographic information systems and field GPS and survey equipment has helped me as a Sustainability Specialist at ORWA to assist small water utilities in managing their utilities through digital mapping. Through ORWA’s Long Range Sustainability Program and Technical Assistance services I’m able to offer GIS services and training to water operators across the state to make this invaluable tool and skillset available to small utilities.</a:t>
            </a:r>
          </a:p>
        </p:txBody>
      </p:sp>
    </p:spTree>
    <p:extLst>
      <p:ext uri="{BB962C8B-B14F-4D97-AF65-F5344CB8AC3E}">
        <p14:creationId xmlns:p14="http://schemas.microsoft.com/office/powerpoint/2010/main" val="16535730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54594"/>
            <a:ext cx="10515600" cy="870822"/>
          </a:xfrm>
        </p:spPr>
        <p:txBody>
          <a:bodyPr/>
          <a:lstStyle/>
          <a:p>
            <a:r>
              <a:rPr lang="en-US" u="sng" dirty="0"/>
              <a:t>Why Digital Geographic Data?</a:t>
            </a:r>
            <a:endParaRPr lang="en-US" dirty="0"/>
          </a:p>
        </p:txBody>
      </p:sp>
      <p:sp>
        <p:nvSpPr>
          <p:cNvPr id="3" name="Content Placeholder 2"/>
          <p:cNvSpPr>
            <a:spLocks noGrp="1"/>
          </p:cNvSpPr>
          <p:nvPr>
            <p:ph idx="1"/>
          </p:nvPr>
        </p:nvSpPr>
        <p:spPr>
          <a:xfrm>
            <a:off x="838200" y="994788"/>
            <a:ext cx="10515600" cy="5526592"/>
          </a:xfrm>
        </p:spPr>
        <p:txBody>
          <a:bodyPr>
            <a:normAutofit/>
          </a:bodyPr>
          <a:lstStyle/>
          <a:p>
            <a:r>
              <a:rPr lang="en-US" b="1" dirty="0"/>
              <a:t>Utility infrastructure updates</a:t>
            </a:r>
          </a:p>
          <a:p>
            <a:r>
              <a:rPr lang="en-US" b="1" dirty="0"/>
              <a:t>Recording issues and coordinating solutions</a:t>
            </a:r>
          </a:p>
          <a:p>
            <a:r>
              <a:rPr lang="en-US" b="1" dirty="0"/>
              <a:t>Preservation of institutional knowledge</a:t>
            </a:r>
          </a:p>
          <a:p>
            <a:r>
              <a:rPr lang="en-US" b="1" dirty="0"/>
              <a:t>Asset management</a:t>
            </a:r>
          </a:p>
          <a:p>
            <a:r>
              <a:rPr lang="en-US" b="1" dirty="0"/>
              <a:t>Infrastructure management</a:t>
            </a:r>
          </a:p>
          <a:p>
            <a:r>
              <a:rPr lang="en-US" b="1" dirty="0"/>
              <a:t>Water quality monitoring and utility management</a:t>
            </a:r>
          </a:p>
          <a:p>
            <a:endParaRPr lang="en-US" b="1" dirty="0"/>
          </a:p>
          <a:p>
            <a:pPr marL="0" indent="0">
              <a:buNone/>
            </a:pPr>
            <a:r>
              <a:rPr lang="en-US" b="1" dirty="0"/>
              <a:t>These are some of the benefits of implementing GIS for water utilities. In the State of Oklahoma, most large municipalities have been utilizing GIS for quite a while. In small water utilities across Oklahoma, we often find that at best a utility has a paper map tacked to a wall. </a:t>
            </a:r>
          </a:p>
          <a:p>
            <a:pPr marL="0" indent="0">
              <a:buNone/>
            </a:pPr>
            <a:r>
              <a:rPr lang="en-US" b="1" dirty="0"/>
              <a:t>The skillset necessary to take advantage of modern geographic information systems is often a barrier for small utilities, but ORWA is stepping in to change that!</a:t>
            </a:r>
          </a:p>
          <a:p>
            <a:endParaRPr lang="en-US" b="1" dirty="0"/>
          </a:p>
          <a:p>
            <a:endParaRPr lang="en-US" b="1" dirty="0"/>
          </a:p>
          <a:p>
            <a:endParaRPr lang="en-US" b="1" dirty="0"/>
          </a:p>
          <a:p>
            <a:endParaRPr lang="en-US" b="1" dirty="0"/>
          </a:p>
          <a:p>
            <a:endParaRPr lang="en-US" b="1" dirty="0"/>
          </a:p>
          <a:p>
            <a:endParaRPr lang="en-US" dirty="0"/>
          </a:p>
        </p:txBody>
      </p:sp>
    </p:spTree>
    <p:extLst>
      <p:ext uri="{BB962C8B-B14F-4D97-AF65-F5344CB8AC3E}">
        <p14:creationId xmlns:p14="http://schemas.microsoft.com/office/powerpoint/2010/main" val="9279830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54594"/>
            <a:ext cx="10515600" cy="870822"/>
          </a:xfrm>
        </p:spPr>
        <p:txBody>
          <a:bodyPr/>
          <a:lstStyle/>
          <a:p>
            <a:r>
              <a:rPr lang="en-US" u="sng" dirty="0"/>
              <a:t>Recommended Equipment</a:t>
            </a:r>
            <a:endParaRPr lang="en-US" dirty="0"/>
          </a:p>
        </p:txBody>
      </p:sp>
      <p:sp>
        <p:nvSpPr>
          <p:cNvPr id="3" name="Content Placeholder 2"/>
          <p:cNvSpPr>
            <a:spLocks noGrp="1"/>
          </p:cNvSpPr>
          <p:nvPr>
            <p:ph idx="1"/>
          </p:nvPr>
        </p:nvSpPr>
        <p:spPr>
          <a:xfrm>
            <a:off x="838200" y="994788"/>
            <a:ext cx="10515600" cy="5526592"/>
          </a:xfrm>
        </p:spPr>
        <p:txBody>
          <a:bodyPr>
            <a:normAutofit/>
          </a:bodyPr>
          <a:lstStyle/>
          <a:p>
            <a:pPr marL="514350" indent="-514350">
              <a:buFont typeface="+mj-lt"/>
              <a:buAutoNum type="arabicPeriod"/>
            </a:pPr>
            <a:r>
              <a:rPr lang="en-US" dirty="0"/>
              <a:t>Desktop or laptop computer with internet connection</a:t>
            </a:r>
          </a:p>
          <a:p>
            <a:pPr marL="514350" indent="-514350">
              <a:buFont typeface="+mj-lt"/>
              <a:buAutoNum type="arabicPeriod"/>
            </a:pPr>
            <a:r>
              <a:rPr lang="en-US" dirty="0"/>
              <a:t>Tablet with data plan for use in the field</a:t>
            </a:r>
          </a:p>
          <a:p>
            <a:pPr marL="514350" indent="-514350">
              <a:buFont typeface="+mj-lt"/>
              <a:buAutoNum type="arabicPeriod"/>
            </a:pPr>
            <a:r>
              <a:rPr lang="en-US" dirty="0"/>
              <a:t>Smart phones for employee use</a:t>
            </a:r>
          </a:p>
          <a:p>
            <a:pPr marL="0" indent="0">
              <a:buNone/>
            </a:pPr>
            <a:r>
              <a:rPr lang="en-US" dirty="0"/>
              <a:t>4. </a:t>
            </a:r>
            <a:r>
              <a:rPr lang="en-US" b="1" i="1" dirty="0"/>
              <a:t>Optional</a:t>
            </a:r>
            <a:r>
              <a:rPr lang="en-US" dirty="0"/>
              <a:t> – Handheld GPS point collection device such as those made by Garmin or Trimble</a:t>
            </a:r>
          </a:p>
          <a:p>
            <a:pPr lvl="1"/>
            <a:r>
              <a:rPr lang="en-US" dirty="0"/>
              <a:t>Routine work will not usually require the level of accuracy provided by these specialty GPS devices, and the accuracy provided by your smart devices combined with staff knowledge of the system will be enough to provide great maps. Smart phones and tablets can, at best, only be expected to give you location accuracy of 12-15 feet.</a:t>
            </a:r>
          </a:p>
          <a:p>
            <a:pPr lvl="1"/>
            <a:r>
              <a:rPr lang="en-US" dirty="0"/>
              <a:t>Some non-routine work, such as correcting locations of points on the map, leak detection, or system defect documentation should aim for greater location accuracy than can be provided by most smart devices. Look for handheld GPS units that can connect to your computer for easy transfer of the location points collected in the field, with location accuracy of less than 1 meter or 3.3 feet.</a:t>
            </a:r>
          </a:p>
        </p:txBody>
      </p:sp>
    </p:spTree>
    <p:extLst>
      <p:ext uri="{BB962C8B-B14F-4D97-AF65-F5344CB8AC3E}">
        <p14:creationId xmlns:p14="http://schemas.microsoft.com/office/powerpoint/2010/main" val="30050843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54594"/>
            <a:ext cx="10515600" cy="870822"/>
          </a:xfrm>
        </p:spPr>
        <p:txBody>
          <a:bodyPr/>
          <a:lstStyle/>
          <a:p>
            <a:r>
              <a:rPr lang="en-US" u="sng" dirty="0"/>
              <a:t>About GPS Accuracy</a:t>
            </a:r>
            <a:endParaRPr lang="en-US" dirty="0"/>
          </a:p>
        </p:txBody>
      </p:sp>
      <p:sp>
        <p:nvSpPr>
          <p:cNvPr id="3" name="Content Placeholder 2"/>
          <p:cNvSpPr>
            <a:spLocks noGrp="1"/>
          </p:cNvSpPr>
          <p:nvPr>
            <p:ph idx="1"/>
          </p:nvPr>
        </p:nvSpPr>
        <p:spPr>
          <a:xfrm>
            <a:off x="6303336" y="1125415"/>
            <a:ext cx="5264888" cy="4906282"/>
          </a:xfrm>
        </p:spPr>
        <p:txBody>
          <a:bodyPr>
            <a:normAutofit lnSpcReduction="10000"/>
          </a:bodyPr>
          <a:lstStyle/>
          <a:p>
            <a:r>
              <a:rPr lang="en-US" dirty="0"/>
              <a:t>GPS works by using signals transmitted by satellites and calculations related to the speed of those signals to determine the location of a receiver on the Earth’s surface. </a:t>
            </a:r>
          </a:p>
          <a:p>
            <a:r>
              <a:rPr lang="en-US" dirty="0"/>
              <a:t>These calculations are assumed to have some error, which means the exact location recorded for the GPS receiver will also have some error.</a:t>
            </a:r>
          </a:p>
          <a:p>
            <a:r>
              <a:rPr lang="en-US" dirty="0"/>
              <a:t>This error is expressed as a radius around the observer (or GPS receiver) on the ground. In a fun marketing twist, those who sell GPS devices have renamed this level of error “accuracy”.</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5762" y="1855665"/>
            <a:ext cx="5887574" cy="3925049"/>
          </a:xfrm>
          <a:prstGeom prst="rect">
            <a:avLst/>
          </a:prstGeom>
          <a:ln w="38100">
            <a:solidFill>
              <a:schemeClr val="tx1"/>
            </a:solidFill>
          </a:ln>
        </p:spPr>
      </p:pic>
    </p:spTree>
    <p:extLst>
      <p:ext uri="{BB962C8B-B14F-4D97-AF65-F5344CB8AC3E}">
        <p14:creationId xmlns:p14="http://schemas.microsoft.com/office/powerpoint/2010/main" val="19641197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54594"/>
            <a:ext cx="10515600" cy="870822"/>
          </a:xfrm>
        </p:spPr>
        <p:txBody>
          <a:bodyPr/>
          <a:lstStyle/>
          <a:p>
            <a:r>
              <a:rPr lang="en-US" u="sng" dirty="0"/>
              <a:t>About GPS Accuracy</a:t>
            </a:r>
            <a:endParaRPr lang="en-US" dirty="0"/>
          </a:p>
        </p:txBody>
      </p:sp>
      <p:sp>
        <p:nvSpPr>
          <p:cNvPr id="3" name="Content Placeholder 2"/>
          <p:cNvSpPr>
            <a:spLocks noGrp="1"/>
          </p:cNvSpPr>
          <p:nvPr>
            <p:ph idx="1"/>
          </p:nvPr>
        </p:nvSpPr>
        <p:spPr>
          <a:xfrm>
            <a:off x="6303336" y="1125415"/>
            <a:ext cx="5264888" cy="3085078"/>
          </a:xfrm>
        </p:spPr>
        <p:txBody>
          <a:bodyPr>
            <a:normAutofit fontScale="92500" lnSpcReduction="20000"/>
          </a:bodyPr>
          <a:lstStyle/>
          <a:p>
            <a:r>
              <a:rPr lang="en-US" sz="2200" dirty="0"/>
              <a:t>In GPS terms, “accuracy” refers to the amount of error you can expect from different types of GPS devices, and is expressed as a radius around the GPS receiver on the ground in feet or meters.</a:t>
            </a:r>
          </a:p>
          <a:p>
            <a:r>
              <a:rPr lang="en-US" sz="2200" dirty="0"/>
              <a:t>Devices with accuracy ratings at smaller distances are tested in the field to provide more accurate geo-location records than devices with ratings at larger distances.</a:t>
            </a:r>
          </a:p>
          <a:p>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8787" y="1728665"/>
            <a:ext cx="5887574" cy="3925049"/>
          </a:xfrm>
          <a:prstGeom prst="rect">
            <a:avLst/>
          </a:prstGeom>
          <a:ln w="38100">
            <a:solidFill>
              <a:schemeClr val="tx1"/>
            </a:solidFill>
          </a:ln>
        </p:spPr>
      </p:pic>
      <mc:AlternateContent xmlns:mc="http://schemas.openxmlformats.org/markup-compatibility/2006" xmlns:a14="http://schemas.microsoft.com/office/drawing/2010/main">
        <mc:Choice Requires="a14">
          <p:sp>
            <p:nvSpPr>
              <p:cNvPr id="8" name="TextBox 7"/>
              <p:cNvSpPr txBox="1"/>
              <p:nvPr/>
            </p:nvSpPr>
            <p:spPr>
              <a:xfrm>
                <a:off x="6303336" y="4210493"/>
                <a:ext cx="5717214" cy="2246769"/>
              </a:xfrm>
              <a:prstGeom prst="rect">
                <a:avLst/>
              </a:prstGeom>
              <a:noFill/>
            </p:spPr>
            <p:txBody>
              <a:bodyPr wrap="square" rtlCol="0">
                <a:spAutoFit/>
              </a:bodyPr>
              <a:lstStyle/>
              <a:p>
                <a:pPr algn="ctr"/>
                <a:r>
                  <a:rPr lang="en-US" sz="2000" i="1" dirty="0"/>
                  <a:t>Accuracy of various GPS devices under clear sky conditions:</a:t>
                </a:r>
              </a:p>
              <a:p>
                <a:pPr marL="285750" indent="-285750">
                  <a:buFont typeface="Arial" panose="020B0604020202020204" pitchFamily="34" charset="0"/>
                  <a:buChar char="•"/>
                </a:pPr>
                <a:r>
                  <a:rPr lang="en-US" sz="2000" dirty="0"/>
                  <a:t>Smart phones </a:t>
                </a:r>
                <a14:m>
                  <m:oMath xmlns:m="http://schemas.openxmlformats.org/officeDocument/2006/math">
                    <m:r>
                      <a:rPr lang="en-US" sz="2000" i="1" smtClean="0">
                        <a:latin typeface="Cambria Math" panose="02040503050406030204" pitchFamily="18" charset="0"/>
                        <a:ea typeface="Cambria Math" panose="02040503050406030204" pitchFamily="18" charset="0"/>
                      </a:rPr>
                      <m:t>≈</m:t>
                    </m:r>
                  </m:oMath>
                </a14:m>
                <a:r>
                  <a:rPr lang="en-US" sz="2000" dirty="0"/>
                  <a:t> 12-16 </a:t>
                </a:r>
                <a:r>
                  <a:rPr lang="en-US" sz="2000" dirty="0" err="1"/>
                  <a:t>ft</a:t>
                </a:r>
                <a:endParaRPr lang="en-US" sz="2000" dirty="0"/>
              </a:p>
              <a:p>
                <a:pPr marL="285750" indent="-285750">
                  <a:buFont typeface="Arial" panose="020B0604020202020204" pitchFamily="34" charset="0"/>
                  <a:buChar char="•"/>
                </a:pPr>
                <a:r>
                  <a:rPr lang="en-US" sz="2000" dirty="0"/>
                  <a:t>Specialized GPS data collection tablets </a:t>
                </a:r>
                <a14:m>
                  <m:oMath xmlns:m="http://schemas.openxmlformats.org/officeDocument/2006/math">
                    <m:r>
                      <a:rPr lang="en-US" sz="2000" i="1">
                        <a:latin typeface="Cambria Math" panose="02040503050406030204" pitchFamily="18" charset="0"/>
                        <a:ea typeface="Cambria Math" panose="02040503050406030204" pitchFamily="18" charset="0"/>
                      </a:rPr>
                      <m:t>≈</m:t>
                    </m:r>
                  </m:oMath>
                </a14:m>
                <a:r>
                  <a:rPr lang="en-US" sz="2000" dirty="0"/>
                  <a:t> 9 </a:t>
                </a:r>
                <a:r>
                  <a:rPr lang="en-US" sz="2000" dirty="0" err="1"/>
                  <a:t>ft</a:t>
                </a:r>
                <a:endParaRPr lang="en-US" sz="2000" dirty="0"/>
              </a:p>
              <a:p>
                <a:pPr marL="285750" indent="-285750">
                  <a:buFont typeface="Arial" panose="020B0604020202020204" pitchFamily="34" charset="0"/>
                  <a:buChar char="•"/>
                </a:pPr>
                <a:r>
                  <a:rPr lang="en-US" sz="2000" dirty="0"/>
                  <a:t>GPS receiver paired with another device for data collection </a:t>
                </a:r>
                <a14:m>
                  <m:oMath xmlns:m="http://schemas.openxmlformats.org/officeDocument/2006/math">
                    <m:r>
                      <a:rPr lang="en-US" sz="2000" i="1">
                        <a:latin typeface="Cambria Math" panose="02040503050406030204" pitchFamily="18" charset="0"/>
                        <a:ea typeface="Cambria Math" panose="02040503050406030204" pitchFamily="18" charset="0"/>
                      </a:rPr>
                      <m:t>≈</m:t>
                    </m:r>
                  </m:oMath>
                </a14:m>
                <a:r>
                  <a:rPr lang="en-US" sz="2000" dirty="0"/>
                  <a:t> &lt;1ft – 12 </a:t>
                </a:r>
                <a:r>
                  <a:rPr lang="en-US" sz="2000" dirty="0" err="1"/>
                  <a:t>ft</a:t>
                </a:r>
                <a:endParaRPr lang="en-US" sz="2000" dirty="0"/>
              </a:p>
            </p:txBody>
          </p:sp>
        </mc:Choice>
        <mc:Fallback xmlns="">
          <p:sp>
            <p:nvSpPr>
              <p:cNvPr id="8" name="TextBox 7"/>
              <p:cNvSpPr txBox="1">
                <a:spLocks noRot="1" noChangeAspect="1" noMove="1" noResize="1" noEditPoints="1" noAdjustHandles="1" noChangeArrowheads="1" noChangeShapeType="1" noTextEdit="1"/>
              </p:cNvSpPr>
              <p:nvPr/>
            </p:nvSpPr>
            <p:spPr>
              <a:xfrm>
                <a:off x="6303336" y="4210493"/>
                <a:ext cx="5717214" cy="2246769"/>
              </a:xfrm>
              <a:prstGeom prst="rect">
                <a:avLst/>
              </a:prstGeom>
              <a:blipFill>
                <a:blip r:embed="rId3"/>
                <a:stretch>
                  <a:fillRect l="-959" t="-1630" b="-4076"/>
                </a:stretch>
              </a:blipFill>
            </p:spPr>
            <p:txBody>
              <a:bodyPr/>
              <a:lstStyle/>
              <a:p>
                <a:r>
                  <a:rPr lang="en-US">
                    <a:noFill/>
                  </a:rPr>
                  <a:t> </a:t>
                </a:r>
              </a:p>
            </p:txBody>
          </p:sp>
        </mc:Fallback>
      </mc:AlternateContent>
    </p:spTree>
    <p:extLst>
      <p:ext uri="{BB962C8B-B14F-4D97-AF65-F5344CB8AC3E}">
        <p14:creationId xmlns:p14="http://schemas.microsoft.com/office/powerpoint/2010/main" val="14733141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54594"/>
            <a:ext cx="10515600" cy="870822"/>
          </a:xfrm>
        </p:spPr>
        <p:txBody>
          <a:bodyPr/>
          <a:lstStyle/>
          <a:p>
            <a:r>
              <a:rPr lang="en-US" u="sng" dirty="0"/>
              <a:t>About GPS Accuracy</a:t>
            </a:r>
            <a:endParaRPr lang="en-US" dirty="0"/>
          </a:p>
        </p:txBody>
      </p:sp>
      <p:sp>
        <p:nvSpPr>
          <p:cNvPr id="3" name="Content Placeholder 2"/>
          <p:cNvSpPr>
            <a:spLocks noGrp="1"/>
          </p:cNvSpPr>
          <p:nvPr>
            <p:ph idx="1"/>
          </p:nvPr>
        </p:nvSpPr>
        <p:spPr>
          <a:xfrm>
            <a:off x="831112" y="1970363"/>
            <a:ext cx="5264888" cy="3808921"/>
          </a:xfrm>
        </p:spPr>
        <p:txBody>
          <a:bodyPr>
            <a:normAutofit/>
          </a:bodyPr>
          <a:lstStyle/>
          <a:p>
            <a:pPr marL="0" indent="0" algn="ctr">
              <a:buNone/>
            </a:pPr>
            <a:r>
              <a:rPr lang="en-US" i="1" dirty="0"/>
              <a:t>Common Causes of GPS Location Errors</a:t>
            </a:r>
          </a:p>
          <a:p>
            <a:r>
              <a:rPr lang="en-US" dirty="0"/>
              <a:t>Satellite signal blockage due to buildings, bridges, trees, etc.</a:t>
            </a:r>
          </a:p>
          <a:p>
            <a:r>
              <a:rPr lang="en-US" dirty="0"/>
              <a:t>Indoor or underground use</a:t>
            </a:r>
          </a:p>
          <a:p>
            <a:r>
              <a:rPr lang="en-US" dirty="0"/>
              <a:t>Signals reflected off buildings or walls ("multipath")</a:t>
            </a:r>
          </a:p>
          <a:p>
            <a:pPr marL="0" indent="0">
              <a:buNone/>
            </a:pPr>
            <a:endParaRPr lang="en-US" i="1"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64152" y="1437993"/>
            <a:ext cx="5316722" cy="4873662"/>
          </a:xfrm>
          <a:prstGeom prst="rect">
            <a:avLst/>
          </a:prstGeom>
          <a:ln w="38100">
            <a:solidFill>
              <a:schemeClr val="tx1"/>
            </a:solidFill>
          </a:ln>
        </p:spPr>
      </p:pic>
    </p:spTree>
    <p:extLst>
      <p:ext uri="{BB962C8B-B14F-4D97-AF65-F5344CB8AC3E}">
        <p14:creationId xmlns:p14="http://schemas.microsoft.com/office/powerpoint/2010/main" val="16412085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0488" y="254594"/>
            <a:ext cx="9688033" cy="870822"/>
          </a:xfrm>
        </p:spPr>
        <p:txBody>
          <a:bodyPr/>
          <a:lstStyle/>
          <a:p>
            <a:r>
              <a:rPr lang="en-US" dirty="0"/>
              <a:t>ORWA’s field staff trains water operators to think like geographers.</a:t>
            </a:r>
          </a:p>
        </p:txBody>
      </p:sp>
      <p:sp>
        <p:nvSpPr>
          <p:cNvPr id="3" name="Content Placeholder 2"/>
          <p:cNvSpPr>
            <a:spLocks noGrp="1"/>
          </p:cNvSpPr>
          <p:nvPr>
            <p:ph idx="1"/>
          </p:nvPr>
        </p:nvSpPr>
        <p:spPr>
          <a:xfrm>
            <a:off x="838200" y="994788"/>
            <a:ext cx="10515600" cy="5526592"/>
          </a:xfrm>
        </p:spPr>
        <p:txBody>
          <a:bodyPr>
            <a:normAutofit/>
          </a:bodyPr>
          <a:lstStyle/>
          <a:p>
            <a:endParaRPr lang="en-US" b="1" dirty="0"/>
          </a:p>
          <a:p>
            <a:endParaRPr lang="en-US" b="1" dirty="0"/>
          </a:p>
          <a:p>
            <a:endParaRPr lang="en-US" b="1" dirty="0"/>
          </a:p>
          <a:p>
            <a:endParaRPr lang="en-US" b="1" dirty="0"/>
          </a:p>
          <a:p>
            <a:endParaRPr lang="en-US" b="1" dirty="0"/>
          </a:p>
          <a:p>
            <a:endParaRPr lang="en-US" dirty="0"/>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6301" y="3086242"/>
            <a:ext cx="6250382" cy="3517164"/>
          </a:xfrm>
          <a:prstGeom prst="rect">
            <a:avLst/>
          </a:prstGeom>
          <a:ln w="38100">
            <a:solidFill>
              <a:schemeClr val="tx1"/>
            </a:solidFill>
          </a:ln>
        </p:spPr>
      </p:pic>
      <p:sp>
        <p:nvSpPr>
          <p:cNvPr id="14" name="TextBox 13"/>
          <p:cNvSpPr txBox="1"/>
          <p:nvPr/>
        </p:nvSpPr>
        <p:spPr>
          <a:xfrm>
            <a:off x="356301" y="1724362"/>
            <a:ext cx="11295212" cy="1200329"/>
          </a:xfrm>
          <a:prstGeom prst="rect">
            <a:avLst/>
          </a:prstGeom>
          <a:noFill/>
        </p:spPr>
        <p:txBody>
          <a:bodyPr wrap="square" rtlCol="0">
            <a:spAutoFit/>
          </a:bodyPr>
          <a:lstStyle/>
          <a:p>
            <a:r>
              <a:rPr lang="en-US" dirty="0"/>
              <a:t>At operator renewal training events hosted at town halls and other small to large venues across Oklahoma, ORWA staff provide GIS training in a classroom setting.</a:t>
            </a:r>
          </a:p>
          <a:p>
            <a:endParaRPr lang="en-US" dirty="0"/>
          </a:p>
          <a:p>
            <a:r>
              <a:rPr lang="en-US" dirty="0"/>
              <a:t>For most, the best way to learn is by doing, so we try to make this training as interactive as possible.</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00496" y="3086242"/>
            <a:ext cx="4689552" cy="3517164"/>
          </a:xfrm>
          <a:prstGeom prst="rect">
            <a:avLst/>
          </a:prstGeom>
          <a:ln w="38100">
            <a:solidFill>
              <a:schemeClr val="tx1"/>
            </a:solidFill>
          </a:ln>
        </p:spPr>
      </p:pic>
    </p:spTree>
    <p:extLst>
      <p:ext uri="{BB962C8B-B14F-4D97-AF65-F5344CB8AC3E}">
        <p14:creationId xmlns:p14="http://schemas.microsoft.com/office/powerpoint/2010/main" val="32027736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45838" y="775858"/>
            <a:ext cx="9144000" cy="1701260"/>
          </a:xfrm>
        </p:spPr>
        <p:txBody>
          <a:bodyPr>
            <a:noAutofit/>
          </a:bodyPr>
          <a:lstStyle/>
          <a:p>
            <a:r>
              <a:rPr lang="en-US" sz="4800" dirty="0"/>
              <a:t>Would you rather play on your phone than watch a PowerPoint Presentation?</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74713" y="2477118"/>
            <a:ext cx="4286250" cy="4286250"/>
          </a:xfrm>
          <a:prstGeom prst="rect">
            <a:avLst/>
          </a:prstGeom>
        </p:spPr>
      </p:pic>
      <p:sp>
        <p:nvSpPr>
          <p:cNvPr id="7" name="TextBox 6"/>
          <p:cNvSpPr txBox="1"/>
          <p:nvPr/>
        </p:nvSpPr>
        <p:spPr>
          <a:xfrm>
            <a:off x="8300483" y="3841608"/>
            <a:ext cx="3012558" cy="923330"/>
          </a:xfrm>
          <a:prstGeom prst="rect">
            <a:avLst/>
          </a:prstGeom>
          <a:noFill/>
        </p:spPr>
        <p:txBody>
          <a:bodyPr wrap="square" rtlCol="0">
            <a:spAutoFit/>
          </a:bodyPr>
          <a:lstStyle/>
          <a:p>
            <a:r>
              <a:rPr lang="en-US" dirty="0"/>
              <a:t>Scan this QR code with the camera on your smart phone or tablet!</a:t>
            </a:r>
          </a:p>
        </p:txBody>
      </p:sp>
      <p:cxnSp>
        <p:nvCxnSpPr>
          <p:cNvPr id="9" name="Straight Arrow Connector 8"/>
          <p:cNvCxnSpPr/>
          <p:nvPr/>
        </p:nvCxnSpPr>
        <p:spPr>
          <a:xfrm flipH="1" flipV="1">
            <a:off x="7491088" y="3568357"/>
            <a:ext cx="779270" cy="435935"/>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2335193" y="4913166"/>
            <a:ext cx="732030" cy="455648"/>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70662" y="5184148"/>
            <a:ext cx="2402958" cy="369332"/>
          </a:xfrm>
          <a:prstGeom prst="rect">
            <a:avLst/>
          </a:prstGeom>
          <a:noFill/>
        </p:spPr>
        <p:txBody>
          <a:bodyPr wrap="square" rtlCol="0">
            <a:spAutoFit/>
          </a:bodyPr>
          <a:lstStyle/>
          <a:p>
            <a:r>
              <a:rPr lang="en-US" dirty="0"/>
              <a:t>Learn by doing!</a:t>
            </a:r>
          </a:p>
        </p:txBody>
      </p:sp>
      <p:sp>
        <p:nvSpPr>
          <p:cNvPr id="19" name="TextBox 18"/>
          <p:cNvSpPr txBox="1"/>
          <p:nvPr/>
        </p:nvSpPr>
        <p:spPr>
          <a:xfrm>
            <a:off x="8016949" y="5656521"/>
            <a:ext cx="3678865" cy="923330"/>
          </a:xfrm>
          <a:prstGeom prst="rect">
            <a:avLst/>
          </a:prstGeom>
          <a:noFill/>
        </p:spPr>
        <p:txBody>
          <a:bodyPr wrap="square" rtlCol="0">
            <a:spAutoFit/>
          </a:bodyPr>
          <a:lstStyle/>
          <a:p>
            <a:r>
              <a:rPr lang="en-US" dirty="0"/>
              <a:t>Or just open your phone’s browser and go to </a:t>
            </a:r>
            <a:r>
              <a:rPr lang="en-US" u="sng" dirty="0"/>
              <a:t>diamondmaps.com</a:t>
            </a:r>
          </a:p>
        </p:txBody>
      </p:sp>
    </p:spTree>
    <p:extLst>
      <p:ext uri="{BB962C8B-B14F-4D97-AF65-F5344CB8AC3E}">
        <p14:creationId xmlns:p14="http://schemas.microsoft.com/office/powerpoint/2010/main" val="25665299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45838" y="775858"/>
            <a:ext cx="9144000" cy="1701260"/>
          </a:xfrm>
        </p:spPr>
        <p:txBody>
          <a:bodyPr>
            <a:noAutofit/>
          </a:bodyPr>
          <a:lstStyle/>
          <a:p>
            <a:r>
              <a:rPr lang="en-US" sz="4800" dirty="0"/>
              <a:t>Would you rather play on your phone than watch a PowerPoint Presentation?</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1002" y="2478670"/>
            <a:ext cx="4286250" cy="4286250"/>
          </a:xfrm>
          <a:prstGeom prst="rect">
            <a:avLst/>
          </a:prstGeom>
        </p:spPr>
      </p:pic>
      <p:pic>
        <p:nvPicPr>
          <p:cNvPr id="4" name="Picture 3"/>
          <p:cNvPicPr>
            <a:picLocks noChangeAspect="1"/>
          </p:cNvPicPr>
          <p:nvPr/>
        </p:nvPicPr>
        <p:blipFill>
          <a:blip r:embed="rId3"/>
          <a:stretch>
            <a:fillRect/>
          </a:stretch>
        </p:blipFill>
        <p:spPr>
          <a:xfrm>
            <a:off x="6401532" y="2477118"/>
            <a:ext cx="5170526" cy="4298801"/>
          </a:xfrm>
          <a:prstGeom prst="rect">
            <a:avLst/>
          </a:prstGeom>
        </p:spPr>
      </p:pic>
      <p:sp>
        <p:nvSpPr>
          <p:cNvPr id="5" name="Rectangle 4"/>
          <p:cNvSpPr/>
          <p:nvPr/>
        </p:nvSpPr>
        <p:spPr>
          <a:xfrm>
            <a:off x="7400260" y="4965405"/>
            <a:ext cx="3232298" cy="34024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59377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4215" y="1271991"/>
            <a:ext cx="8317136" cy="1400530"/>
          </a:xfrm>
        </p:spPr>
        <p:txBody>
          <a:bodyPr/>
          <a:lstStyle/>
          <a:p>
            <a:r>
              <a:rPr lang="en-US" sz="2800" dirty="0"/>
              <a:t>ORWA mapping specialists are often asked by operators to help them move their inventory of digital map files to another GIS. </a:t>
            </a:r>
            <a:br>
              <a:rPr lang="en-US" sz="2800" dirty="0"/>
            </a:br>
            <a:br>
              <a:rPr lang="en-US" sz="2800" dirty="0"/>
            </a:br>
            <a:r>
              <a:rPr lang="en-US" sz="2800" dirty="0"/>
              <a:t>Quite a lot of our work involves tracking down the map files that already exist for utilities. This is often difficult for those without GIS training because the file types are unfamiliar if you don’t have a GIS background.</a:t>
            </a:r>
          </a:p>
        </p:txBody>
      </p:sp>
      <p:pic>
        <p:nvPicPr>
          <p:cNvPr id="6" name="Picture 5"/>
          <p:cNvPicPr>
            <a:picLocks noChangeAspect="1"/>
          </p:cNvPicPr>
          <p:nvPr/>
        </p:nvPicPr>
        <p:blipFill>
          <a:blip r:embed="rId2"/>
          <a:stretch>
            <a:fillRect/>
          </a:stretch>
        </p:blipFill>
        <p:spPr>
          <a:xfrm>
            <a:off x="9194554" y="1271991"/>
            <a:ext cx="2457793" cy="5334744"/>
          </a:xfrm>
          <a:prstGeom prst="rect">
            <a:avLst/>
          </a:prstGeom>
        </p:spPr>
      </p:pic>
    </p:spTree>
    <p:extLst>
      <p:ext uri="{BB962C8B-B14F-4D97-AF65-F5344CB8AC3E}">
        <p14:creationId xmlns:p14="http://schemas.microsoft.com/office/powerpoint/2010/main" val="39854474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5164" y="336550"/>
            <a:ext cx="9672786" cy="1313621"/>
          </a:xfrm>
        </p:spPr>
        <p:txBody>
          <a:bodyPr/>
          <a:lstStyle/>
          <a:p>
            <a:r>
              <a:rPr lang="en-US" sz="2800" dirty="0"/>
              <a:t>ORWA Sustainability Specialist Karen </a:t>
            </a:r>
            <a:r>
              <a:rPr lang="en-US" sz="2800" dirty="0" err="1"/>
              <a:t>Risely</a:t>
            </a:r>
            <a:r>
              <a:rPr lang="en-US" sz="2800" dirty="0"/>
              <a:t> Presents Diamond Maps to a water utility board for approval.</a:t>
            </a:r>
          </a:p>
        </p:txBody>
      </p:sp>
      <p:pic>
        <p:nvPicPr>
          <p:cNvPr id="4" name="Picture 3">
            <a:extLst>
              <a:ext uri="{FF2B5EF4-FFF2-40B4-BE49-F238E27FC236}">
                <a16:creationId xmlns:a16="http://schemas.microsoft.com/office/drawing/2014/main" id="{4A4EB600-262B-455F-9C18-2A658333B6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22617" y="1835151"/>
            <a:ext cx="5374219" cy="4030664"/>
          </a:xfrm>
          <a:prstGeom prst="rect">
            <a:avLst/>
          </a:prstGeom>
          <a:ln w="38100">
            <a:solidFill>
              <a:schemeClr val="tx1"/>
            </a:solidFill>
          </a:ln>
        </p:spPr>
      </p:pic>
      <p:pic>
        <p:nvPicPr>
          <p:cNvPr id="7" name="Picture 6">
            <a:extLst>
              <a:ext uri="{FF2B5EF4-FFF2-40B4-BE49-F238E27FC236}">
                <a16:creationId xmlns:a16="http://schemas.microsoft.com/office/drawing/2014/main" id="{4A8E4447-CBCE-6923-8C5D-F1A2B5E519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164" y="1835151"/>
            <a:ext cx="5374219" cy="4030664"/>
          </a:xfrm>
          <a:prstGeom prst="rect">
            <a:avLst/>
          </a:prstGeom>
          <a:ln w="38100">
            <a:solidFill>
              <a:schemeClr val="tx1"/>
            </a:solidFill>
          </a:ln>
        </p:spPr>
      </p:pic>
    </p:spTree>
    <p:extLst>
      <p:ext uri="{BB962C8B-B14F-4D97-AF65-F5344CB8AC3E}">
        <p14:creationId xmlns:p14="http://schemas.microsoft.com/office/powerpoint/2010/main" val="40530329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54594"/>
            <a:ext cx="10515600" cy="870822"/>
          </a:xfrm>
        </p:spPr>
        <p:txBody>
          <a:bodyPr/>
          <a:lstStyle/>
          <a:p>
            <a:r>
              <a:rPr lang="en-US" u="sng" dirty="0"/>
              <a:t>What is GIS?</a:t>
            </a:r>
            <a:endParaRPr lang="en-US" dirty="0"/>
          </a:p>
        </p:txBody>
      </p:sp>
      <p:sp>
        <p:nvSpPr>
          <p:cNvPr id="3" name="Content Placeholder 2"/>
          <p:cNvSpPr>
            <a:spLocks noGrp="1"/>
          </p:cNvSpPr>
          <p:nvPr>
            <p:ph idx="1"/>
          </p:nvPr>
        </p:nvSpPr>
        <p:spPr>
          <a:xfrm>
            <a:off x="838200" y="994788"/>
            <a:ext cx="10515600" cy="4385286"/>
          </a:xfrm>
        </p:spPr>
        <p:txBody>
          <a:bodyPr>
            <a:normAutofit/>
          </a:bodyPr>
          <a:lstStyle/>
          <a:p>
            <a:pPr marL="0" indent="0">
              <a:buNone/>
            </a:pPr>
            <a:r>
              <a:rPr lang="en-US" dirty="0"/>
              <a:t>You’ll hear GIS sometimes referred to as “Geographic Information Science” or “Geographic Information Systems”. </a:t>
            </a:r>
          </a:p>
          <a:p>
            <a:r>
              <a:rPr lang="en-US" dirty="0"/>
              <a:t>Geographic data is extremely useful in the analysis of environmental, social, political, and economic subjects –this analysis should be approached as a </a:t>
            </a:r>
            <a:r>
              <a:rPr lang="en-US" b="1" dirty="0"/>
              <a:t>science</a:t>
            </a:r>
            <a:r>
              <a:rPr lang="en-US" dirty="0"/>
              <a:t>.</a:t>
            </a:r>
          </a:p>
        </p:txBody>
      </p:sp>
      <p:pic>
        <p:nvPicPr>
          <p:cNvPr id="4" name="Picture 3"/>
          <p:cNvPicPr>
            <a:picLocks noChangeAspect="1"/>
          </p:cNvPicPr>
          <p:nvPr/>
        </p:nvPicPr>
        <p:blipFill>
          <a:blip r:embed="rId2"/>
          <a:stretch>
            <a:fillRect/>
          </a:stretch>
        </p:blipFill>
        <p:spPr>
          <a:xfrm>
            <a:off x="293207" y="3671281"/>
            <a:ext cx="3907354" cy="2721935"/>
          </a:xfrm>
          <a:prstGeom prst="rect">
            <a:avLst/>
          </a:prstGeom>
          <a:ln w="38100">
            <a:solidFill>
              <a:schemeClr val="tx1"/>
            </a:solidFill>
          </a:ln>
        </p:spPr>
      </p:pic>
      <p:pic>
        <p:nvPicPr>
          <p:cNvPr id="5" name="Picture 4"/>
          <p:cNvPicPr>
            <a:picLocks noChangeAspect="1"/>
          </p:cNvPicPr>
          <p:nvPr/>
        </p:nvPicPr>
        <p:blipFill>
          <a:blip r:embed="rId3"/>
          <a:stretch>
            <a:fillRect/>
          </a:stretch>
        </p:blipFill>
        <p:spPr>
          <a:xfrm>
            <a:off x="8125476" y="3668243"/>
            <a:ext cx="3798319" cy="2721935"/>
          </a:xfrm>
          <a:prstGeom prst="rect">
            <a:avLst/>
          </a:prstGeom>
          <a:ln w="38100">
            <a:solidFill>
              <a:schemeClr val="tx1"/>
            </a:solidFill>
          </a:ln>
        </p:spPr>
      </p:pic>
      <p:sp>
        <p:nvSpPr>
          <p:cNvPr id="6" name="TextBox 5"/>
          <p:cNvSpPr txBox="1"/>
          <p:nvPr/>
        </p:nvSpPr>
        <p:spPr>
          <a:xfrm>
            <a:off x="319913" y="2840284"/>
            <a:ext cx="3907353" cy="830997"/>
          </a:xfrm>
          <a:prstGeom prst="rect">
            <a:avLst/>
          </a:prstGeom>
          <a:noFill/>
          <a:ln w="38100">
            <a:noFill/>
          </a:ln>
        </p:spPr>
        <p:txBody>
          <a:bodyPr wrap="square" rtlCol="0">
            <a:spAutoFit/>
          </a:bodyPr>
          <a:lstStyle/>
          <a:p>
            <a:r>
              <a:rPr lang="en-US" sz="1200" dirty="0"/>
              <a:t>Optimization of placement of above ground BMPs for the control of </a:t>
            </a:r>
            <a:r>
              <a:rPr lang="en-US" sz="1200" dirty="0" err="1"/>
              <a:t>stormwater</a:t>
            </a:r>
            <a:r>
              <a:rPr lang="en-US" sz="1200" dirty="0"/>
              <a:t> runoff and pollutant reduction by analyzing multiple environmental and political parameters</a:t>
            </a:r>
          </a:p>
        </p:txBody>
      </p:sp>
      <p:sp>
        <p:nvSpPr>
          <p:cNvPr id="18" name="TextBox 17"/>
          <p:cNvSpPr txBox="1"/>
          <p:nvPr/>
        </p:nvSpPr>
        <p:spPr>
          <a:xfrm>
            <a:off x="8081210" y="2837246"/>
            <a:ext cx="3907353" cy="830997"/>
          </a:xfrm>
          <a:prstGeom prst="rect">
            <a:avLst/>
          </a:prstGeom>
          <a:noFill/>
          <a:ln w="38100">
            <a:noFill/>
          </a:ln>
        </p:spPr>
        <p:txBody>
          <a:bodyPr wrap="square" rtlCol="0">
            <a:spAutoFit/>
          </a:bodyPr>
          <a:lstStyle/>
          <a:p>
            <a:r>
              <a:rPr lang="en-US" sz="1200" dirty="0"/>
              <a:t>Optimization of placement of infiltration-based BMPs for the control of </a:t>
            </a:r>
            <a:r>
              <a:rPr lang="en-US" sz="1200" dirty="0" err="1"/>
              <a:t>stormwater</a:t>
            </a:r>
            <a:r>
              <a:rPr lang="en-US" sz="1200" dirty="0"/>
              <a:t> runoff and pollutant reduction by analyzing multiple environmental and political parameters</a:t>
            </a:r>
          </a:p>
        </p:txBody>
      </p:sp>
      <p:pic>
        <p:nvPicPr>
          <p:cNvPr id="9" name="Picture 8"/>
          <p:cNvPicPr>
            <a:picLocks noChangeAspect="1"/>
          </p:cNvPicPr>
          <p:nvPr/>
        </p:nvPicPr>
        <p:blipFill>
          <a:blip r:embed="rId4"/>
          <a:stretch>
            <a:fillRect/>
          </a:stretch>
        </p:blipFill>
        <p:spPr>
          <a:xfrm>
            <a:off x="4322321" y="2804522"/>
            <a:ext cx="3547358" cy="2353499"/>
          </a:xfrm>
          <a:prstGeom prst="rect">
            <a:avLst/>
          </a:prstGeom>
          <a:ln w="38100">
            <a:solidFill>
              <a:schemeClr val="tx1"/>
            </a:solidFill>
          </a:ln>
        </p:spPr>
      </p:pic>
      <p:sp>
        <p:nvSpPr>
          <p:cNvPr id="20" name="TextBox 19"/>
          <p:cNvSpPr txBox="1"/>
          <p:nvPr/>
        </p:nvSpPr>
        <p:spPr>
          <a:xfrm>
            <a:off x="4227266" y="5181420"/>
            <a:ext cx="3642413" cy="830997"/>
          </a:xfrm>
          <a:prstGeom prst="rect">
            <a:avLst/>
          </a:prstGeom>
          <a:noFill/>
          <a:ln w="38100">
            <a:noFill/>
          </a:ln>
        </p:spPr>
        <p:txBody>
          <a:bodyPr wrap="square" rtlCol="0">
            <a:spAutoFit/>
          </a:bodyPr>
          <a:lstStyle/>
          <a:p>
            <a:r>
              <a:rPr lang="en-US" sz="1200" dirty="0"/>
              <a:t>Optimization of placement of in-stream structures for the control of </a:t>
            </a:r>
            <a:r>
              <a:rPr lang="en-US" sz="1200" dirty="0" err="1"/>
              <a:t>stormwater</a:t>
            </a:r>
            <a:r>
              <a:rPr lang="en-US" sz="1200" dirty="0"/>
              <a:t> runoff and pollutant reduction by analyzing multiple environmental and political parameters</a:t>
            </a:r>
          </a:p>
        </p:txBody>
      </p:sp>
    </p:spTree>
    <p:extLst>
      <p:ext uri="{BB962C8B-B14F-4D97-AF65-F5344CB8AC3E}">
        <p14:creationId xmlns:p14="http://schemas.microsoft.com/office/powerpoint/2010/main" val="27797559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200" dirty="0"/>
              <a:t>ORWA Mapping Specialists Use All Available Resources to Help Water Utilities Create Maps of Their Systems</a:t>
            </a:r>
            <a:br>
              <a:rPr lang="en-US" dirty="0"/>
            </a:b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169" y="2189526"/>
            <a:ext cx="3207144" cy="4276192"/>
          </a:xfrm>
          <a:prstGeom prst="rect">
            <a:avLst/>
          </a:prstGeom>
          <a:ln w="38100">
            <a:solidFill>
              <a:schemeClr val="tx1"/>
            </a:solidFill>
          </a:ln>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70225" y="2013357"/>
            <a:ext cx="3366607" cy="4488809"/>
          </a:xfrm>
          <a:prstGeom prst="rect">
            <a:avLst/>
          </a:prstGeom>
          <a:ln w="38100">
            <a:solidFill>
              <a:schemeClr val="tx1"/>
            </a:solidFill>
          </a:ln>
        </p:spPr>
      </p:pic>
      <p:sp>
        <p:nvSpPr>
          <p:cNvPr id="8" name="TextBox 7"/>
          <p:cNvSpPr txBox="1"/>
          <p:nvPr/>
        </p:nvSpPr>
        <p:spPr>
          <a:xfrm>
            <a:off x="4342664" y="1977851"/>
            <a:ext cx="3347208" cy="4524315"/>
          </a:xfrm>
          <a:prstGeom prst="rect">
            <a:avLst/>
          </a:prstGeom>
          <a:noFill/>
        </p:spPr>
        <p:txBody>
          <a:bodyPr wrap="square" rtlCol="0">
            <a:spAutoFit/>
          </a:bodyPr>
          <a:lstStyle/>
          <a:p>
            <a:r>
              <a:rPr lang="en-US" sz="2400" dirty="0"/>
              <a:t>Sustainability Specialist Sawyer </a:t>
            </a:r>
            <a:r>
              <a:rPr lang="en-US" sz="2400" dirty="0" err="1"/>
              <a:t>Seago</a:t>
            </a:r>
            <a:r>
              <a:rPr lang="en-US" sz="2400" dirty="0"/>
              <a:t> helps systems all over Oklahoma to create maps from scratch. Trey Horton, an ORWA Circuit Rider, is a great supporter of mapping and GIS training for water utilities.</a:t>
            </a:r>
          </a:p>
        </p:txBody>
      </p:sp>
    </p:spTree>
    <p:extLst>
      <p:ext uri="{BB962C8B-B14F-4D97-AF65-F5344CB8AC3E}">
        <p14:creationId xmlns:p14="http://schemas.microsoft.com/office/powerpoint/2010/main" val="15455263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0488" y="254594"/>
            <a:ext cx="9688033" cy="870822"/>
          </a:xfrm>
        </p:spPr>
        <p:txBody>
          <a:bodyPr/>
          <a:lstStyle/>
          <a:p>
            <a:r>
              <a:rPr lang="en-US" dirty="0"/>
              <a:t>ORWA’s field staff trains water operators to think like geographers.</a:t>
            </a:r>
          </a:p>
        </p:txBody>
      </p:sp>
      <p:sp>
        <p:nvSpPr>
          <p:cNvPr id="3" name="Content Placeholder 2"/>
          <p:cNvSpPr>
            <a:spLocks noGrp="1"/>
          </p:cNvSpPr>
          <p:nvPr>
            <p:ph idx="1"/>
          </p:nvPr>
        </p:nvSpPr>
        <p:spPr>
          <a:xfrm>
            <a:off x="838200" y="994788"/>
            <a:ext cx="10515600" cy="5526592"/>
          </a:xfrm>
        </p:spPr>
        <p:txBody>
          <a:bodyPr>
            <a:normAutofit/>
          </a:bodyPr>
          <a:lstStyle/>
          <a:p>
            <a:endParaRPr lang="en-US" b="1" dirty="0"/>
          </a:p>
          <a:p>
            <a:endParaRPr lang="en-US" b="1" dirty="0"/>
          </a:p>
          <a:p>
            <a:endParaRPr lang="en-US" b="1" dirty="0"/>
          </a:p>
          <a:p>
            <a:endParaRPr lang="en-US" b="1" dirty="0"/>
          </a:p>
          <a:p>
            <a:endParaRPr lang="en-US" b="1" dirty="0"/>
          </a:p>
          <a:p>
            <a:endParaRPr lang="en-US" dirty="0"/>
          </a:p>
        </p:txBody>
      </p:sp>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0488" y="1685903"/>
            <a:ext cx="4093117" cy="4943127"/>
          </a:xfrm>
          <a:prstGeom prst="rect">
            <a:avLst/>
          </a:prstGeom>
          <a:ln w="38100">
            <a:solidFill>
              <a:schemeClr val="tx1"/>
            </a:solidFill>
          </a:ln>
        </p:spPr>
      </p:pic>
      <p:sp>
        <p:nvSpPr>
          <p:cNvPr id="4" name="TextBox 3"/>
          <p:cNvSpPr txBox="1"/>
          <p:nvPr/>
        </p:nvSpPr>
        <p:spPr>
          <a:xfrm>
            <a:off x="5384504" y="2211572"/>
            <a:ext cx="5641459" cy="2246769"/>
          </a:xfrm>
          <a:prstGeom prst="rect">
            <a:avLst/>
          </a:prstGeom>
          <a:noFill/>
        </p:spPr>
        <p:txBody>
          <a:bodyPr wrap="square" rtlCol="0">
            <a:spAutoFit/>
          </a:bodyPr>
          <a:lstStyle/>
          <a:p>
            <a:r>
              <a:rPr lang="en-US" sz="2800" dirty="0"/>
              <a:t>Sustainability Specialist Richey Kirkpatrick trains staff at the Town of Haskell to use a cloud-based GIS to map their water utility starting from scratch.</a:t>
            </a:r>
          </a:p>
        </p:txBody>
      </p:sp>
    </p:spTree>
    <p:extLst>
      <p:ext uri="{BB962C8B-B14F-4D97-AF65-F5344CB8AC3E}">
        <p14:creationId xmlns:p14="http://schemas.microsoft.com/office/powerpoint/2010/main" val="12220139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81238" y="765628"/>
            <a:ext cx="3621386" cy="2797379"/>
          </a:xfrm>
          <a:prstGeom prst="rect">
            <a:avLst/>
          </a:prstGeom>
          <a:ln w="19050">
            <a:solidFill>
              <a:schemeClr val="accent1"/>
            </a:solidFill>
          </a:ln>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49652" y="154500"/>
            <a:ext cx="3533272" cy="1621747"/>
          </a:xfrm>
          <a:prstGeom prst="rect">
            <a:avLst/>
          </a:prstGeom>
        </p:spPr>
      </p:pic>
      <p:sp>
        <p:nvSpPr>
          <p:cNvPr id="11" name="TextBox 10"/>
          <p:cNvSpPr txBox="1"/>
          <p:nvPr/>
        </p:nvSpPr>
        <p:spPr>
          <a:xfrm>
            <a:off x="318163" y="154501"/>
            <a:ext cx="8049660" cy="461665"/>
          </a:xfrm>
          <a:prstGeom prst="rect">
            <a:avLst/>
          </a:prstGeom>
          <a:noFill/>
        </p:spPr>
        <p:txBody>
          <a:bodyPr wrap="square" rtlCol="0">
            <a:spAutoFit/>
          </a:bodyPr>
          <a:lstStyle/>
          <a:p>
            <a:r>
              <a:rPr lang="en-US" sz="2400" dirty="0">
                <a:solidFill>
                  <a:srgbClr val="0070C0"/>
                </a:solidFill>
              </a:rPr>
              <a:t>Digital Mapping Training for Rural Water Systems</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84460" y="2943287"/>
            <a:ext cx="4698464" cy="3629380"/>
          </a:xfrm>
          <a:prstGeom prst="rect">
            <a:avLst/>
          </a:prstGeom>
          <a:ln w="19050" cmpd="sng">
            <a:solidFill>
              <a:schemeClr val="accent1"/>
            </a:solidFill>
          </a:ln>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1376" y="765628"/>
            <a:ext cx="4813253" cy="3718049"/>
          </a:xfrm>
          <a:prstGeom prst="rect">
            <a:avLst/>
          </a:prstGeom>
          <a:ln w="19050">
            <a:solidFill>
              <a:schemeClr val="accent1"/>
            </a:solidFill>
          </a:ln>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51420" y="3786608"/>
            <a:ext cx="3606731" cy="2786059"/>
          </a:xfrm>
          <a:prstGeom prst="rect">
            <a:avLst/>
          </a:prstGeom>
          <a:ln w="19050">
            <a:solidFill>
              <a:schemeClr val="accent1"/>
            </a:solidFill>
          </a:ln>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1377" y="4626414"/>
            <a:ext cx="2595004" cy="1946253"/>
          </a:xfrm>
          <a:prstGeom prst="rect">
            <a:avLst/>
          </a:prstGeom>
          <a:noFill/>
          <a:ln w="19050">
            <a:solidFill>
              <a:schemeClr val="accent1"/>
            </a:solidFill>
          </a:ln>
        </p:spPr>
      </p:pic>
      <p:sp>
        <p:nvSpPr>
          <p:cNvPr id="14" name="TextBox 13"/>
          <p:cNvSpPr txBox="1"/>
          <p:nvPr/>
        </p:nvSpPr>
        <p:spPr>
          <a:xfrm>
            <a:off x="9144000" y="1776246"/>
            <a:ext cx="2627038" cy="923330"/>
          </a:xfrm>
          <a:prstGeom prst="rect">
            <a:avLst/>
          </a:prstGeom>
          <a:noFill/>
        </p:spPr>
        <p:txBody>
          <a:bodyPr wrap="square" rtlCol="0">
            <a:spAutoFit/>
          </a:bodyPr>
          <a:lstStyle/>
          <a:p>
            <a:r>
              <a:rPr lang="en-US" dirty="0">
                <a:solidFill>
                  <a:srgbClr val="0070C0"/>
                </a:solidFill>
              </a:rPr>
              <a:t>Technical Assistance Services &amp; Long Range Sustainability Program</a:t>
            </a:r>
          </a:p>
        </p:txBody>
      </p:sp>
    </p:spTree>
    <p:extLst>
      <p:ext uri="{BB962C8B-B14F-4D97-AF65-F5344CB8AC3E}">
        <p14:creationId xmlns:p14="http://schemas.microsoft.com/office/powerpoint/2010/main" val="28351411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0488" y="254594"/>
            <a:ext cx="9688033" cy="870822"/>
          </a:xfrm>
        </p:spPr>
        <p:txBody>
          <a:bodyPr/>
          <a:lstStyle/>
          <a:p>
            <a:r>
              <a:rPr lang="en-US" sz="2400" dirty="0"/>
              <a:t>ORWA staff show operators how GIS can help them in the everyday management of their utilities through several of our technical services.</a:t>
            </a:r>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0487" y="1685904"/>
            <a:ext cx="5279979" cy="3959984"/>
          </a:xfrm>
          <a:prstGeom prst="rect">
            <a:avLst/>
          </a:prstGeom>
          <a:ln w="38100">
            <a:solidFill>
              <a:schemeClr val="tx1"/>
            </a:solidFill>
          </a:ln>
        </p:spPr>
      </p:pic>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58788" y="1685904"/>
            <a:ext cx="3003360" cy="4004479"/>
          </a:xfrm>
          <a:prstGeom prst="rect">
            <a:avLst/>
          </a:prstGeom>
          <a:ln w="38100">
            <a:solidFill>
              <a:schemeClr val="tx1"/>
            </a:solidFill>
          </a:ln>
        </p:spPr>
      </p:pic>
      <p:sp>
        <p:nvSpPr>
          <p:cNvPr id="4" name="TextBox 3"/>
          <p:cNvSpPr txBox="1"/>
          <p:nvPr/>
        </p:nvSpPr>
        <p:spPr>
          <a:xfrm>
            <a:off x="112655" y="5698544"/>
            <a:ext cx="7447813" cy="1015663"/>
          </a:xfrm>
          <a:prstGeom prst="rect">
            <a:avLst/>
          </a:prstGeom>
          <a:noFill/>
        </p:spPr>
        <p:txBody>
          <a:bodyPr wrap="square" rtlCol="0">
            <a:spAutoFit/>
          </a:bodyPr>
          <a:lstStyle/>
          <a:p>
            <a:r>
              <a:rPr lang="en-US" sz="2000" dirty="0"/>
              <a:t>Mapping the Grady Co RWD #1 wastewater system starting at the Lagoons. ORWA Circuit Rider Mike Black works with water operator Shon Riley.</a:t>
            </a:r>
          </a:p>
        </p:txBody>
      </p:sp>
      <p:sp>
        <p:nvSpPr>
          <p:cNvPr id="7" name="TextBox 6"/>
          <p:cNvSpPr txBox="1"/>
          <p:nvPr/>
        </p:nvSpPr>
        <p:spPr>
          <a:xfrm>
            <a:off x="9314121" y="1685904"/>
            <a:ext cx="2668772" cy="4401205"/>
          </a:xfrm>
          <a:prstGeom prst="rect">
            <a:avLst/>
          </a:prstGeom>
          <a:noFill/>
        </p:spPr>
        <p:txBody>
          <a:bodyPr wrap="square" rtlCol="0">
            <a:spAutoFit/>
          </a:bodyPr>
          <a:lstStyle/>
          <a:p>
            <a:r>
              <a:rPr lang="en-US" sz="2000" dirty="0"/>
              <a:t>ORWA Sustainability and Leak Detection Specialist Logan Davis takes advantage of a smoke test to show this water operator how to use Diamond Maps to document defects in the wastewater collection system that cause inflow and infiltration.</a:t>
            </a:r>
          </a:p>
        </p:txBody>
      </p:sp>
    </p:spTree>
    <p:extLst>
      <p:ext uri="{BB962C8B-B14F-4D97-AF65-F5344CB8AC3E}">
        <p14:creationId xmlns:p14="http://schemas.microsoft.com/office/powerpoint/2010/main" val="36126848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753" y="246198"/>
            <a:ext cx="6055584" cy="827690"/>
          </a:xfrm>
        </p:spPr>
        <p:txBody>
          <a:bodyPr/>
          <a:lstStyle/>
          <a:p>
            <a:pPr algn="ctr"/>
            <a:r>
              <a:rPr lang="en-US" sz="4000" dirty="0"/>
              <a:t>Treasures from the Hunt</a:t>
            </a: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11163" y="230598"/>
            <a:ext cx="4917218" cy="6556291"/>
          </a:xfrm>
          <a:prstGeom prst="rect">
            <a:avLst/>
          </a:prstGeom>
          <a:ln w="38100">
            <a:solidFill>
              <a:schemeClr val="tx1"/>
            </a:solidFill>
          </a:ln>
        </p:spPr>
      </p:pic>
      <p:sp>
        <p:nvSpPr>
          <p:cNvPr id="4" name="TextBox 3"/>
          <p:cNvSpPr txBox="1"/>
          <p:nvPr/>
        </p:nvSpPr>
        <p:spPr>
          <a:xfrm>
            <a:off x="861827" y="1609221"/>
            <a:ext cx="5234173" cy="3539430"/>
          </a:xfrm>
          <a:prstGeom prst="rect">
            <a:avLst/>
          </a:prstGeom>
          <a:noFill/>
        </p:spPr>
        <p:txBody>
          <a:bodyPr wrap="square" rtlCol="0">
            <a:spAutoFit/>
          </a:bodyPr>
          <a:lstStyle/>
          <a:p>
            <a:r>
              <a:rPr lang="en-US" sz="2800" dirty="0"/>
              <a:t>ORWA Sustainability and Leak Detection Specialist Logan Davis found this in a meter box while in the field showing operators at Lincoln Co RWD #4 how to collect and map GPS points in their district.</a:t>
            </a:r>
          </a:p>
        </p:txBody>
      </p:sp>
    </p:spTree>
    <p:extLst>
      <p:ext uri="{BB962C8B-B14F-4D97-AF65-F5344CB8AC3E}">
        <p14:creationId xmlns:p14="http://schemas.microsoft.com/office/powerpoint/2010/main" val="38535710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5422" y="2047591"/>
            <a:ext cx="10951535" cy="2922306"/>
          </a:xfrm>
        </p:spPr>
        <p:txBody>
          <a:bodyPr/>
          <a:lstStyle/>
          <a:p>
            <a:pPr algn="ctr"/>
            <a:r>
              <a:rPr lang="en-US" sz="4000" dirty="0"/>
              <a:t>Oklahoma Rural Water Association is rapidly developing our GIS team and technical services related to mapping for small water and wastewater utilities. Stay tuned!</a:t>
            </a:r>
          </a:p>
        </p:txBody>
      </p:sp>
      <p:sp>
        <p:nvSpPr>
          <p:cNvPr id="3" name="Content Placeholder 2"/>
          <p:cNvSpPr>
            <a:spLocks noGrp="1"/>
          </p:cNvSpPr>
          <p:nvPr>
            <p:ph idx="1"/>
          </p:nvPr>
        </p:nvSpPr>
        <p:spPr>
          <a:xfrm>
            <a:off x="1403498" y="3508744"/>
            <a:ext cx="5507665" cy="3012636"/>
          </a:xfrm>
        </p:spPr>
        <p:txBody>
          <a:bodyPr>
            <a:normAutofit/>
          </a:bodyPr>
          <a:lstStyle/>
          <a:p>
            <a:endParaRPr lang="en-US" b="1" dirty="0"/>
          </a:p>
          <a:p>
            <a:endParaRPr lang="en-US" b="1" dirty="0"/>
          </a:p>
          <a:p>
            <a:endParaRPr lang="en-US" b="1" dirty="0"/>
          </a:p>
          <a:p>
            <a:endParaRPr lang="en-US" b="1" dirty="0"/>
          </a:p>
          <a:p>
            <a:endParaRPr lang="en-US" dirty="0"/>
          </a:p>
        </p:txBody>
      </p:sp>
    </p:spTree>
    <p:extLst>
      <p:ext uri="{BB962C8B-B14F-4D97-AF65-F5344CB8AC3E}">
        <p14:creationId xmlns:p14="http://schemas.microsoft.com/office/powerpoint/2010/main" val="42351474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Sources	</a:t>
            </a:r>
          </a:p>
        </p:txBody>
      </p:sp>
      <p:sp>
        <p:nvSpPr>
          <p:cNvPr id="3" name="Content Placeholder 2"/>
          <p:cNvSpPr>
            <a:spLocks noGrp="1"/>
          </p:cNvSpPr>
          <p:nvPr>
            <p:ph idx="1"/>
          </p:nvPr>
        </p:nvSpPr>
        <p:spPr>
          <a:xfrm>
            <a:off x="838200" y="1405890"/>
            <a:ext cx="10515600" cy="4857751"/>
          </a:xfrm>
        </p:spPr>
        <p:txBody>
          <a:bodyPr>
            <a:normAutofit/>
          </a:bodyPr>
          <a:lstStyle/>
          <a:p>
            <a:pPr marL="0" indent="0">
              <a:buNone/>
            </a:pPr>
            <a:r>
              <a:rPr lang="en-US" dirty="0"/>
              <a:t>“Oklahoma Rural Water Association Maps”, diamondmaps.com, Lindsay Roland, ORWA</a:t>
            </a:r>
          </a:p>
          <a:p>
            <a:pPr marL="0" indent="0">
              <a:buNone/>
            </a:pPr>
            <a:r>
              <a:rPr lang="en-US" dirty="0"/>
              <a:t>“</a:t>
            </a:r>
            <a:r>
              <a:rPr lang="en-US" dirty="0" err="1"/>
              <a:t>Stormwater</a:t>
            </a:r>
            <a:r>
              <a:rPr lang="en-US" dirty="0"/>
              <a:t> Optimization Maps”, Oklahoma Water Survey, Lindsay Roland</a:t>
            </a:r>
          </a:p>
          <a:p>
            <a:pPr marL="0" indent="0">
              <a:buNone/>
            </a:pPr>
            <a:r>
              <a:rPr lang="en-US" u="sng" dirty="0"/>
              <a:t>GIS Company Logos</a:t>
            </a:r>
          </a:p>
          <a:p>
            <a:pPr marL="0" indent="0">
              <a:buNone/>
            </a:pPr>
            <a:r>
              <a:rPr lang="en-US" dirty="0"/>
              <a:t>https://www.esri.com</a:t>
            </a:r>
          </a:p>
          <a:p>
            <a:pPr marL="0" indent="0">
              <a:buNone/>
            </a:pPr>
            <a:r>
              <a:rPr lang="en-US" dirty="0"/>
              <a:t>https://www.qgis.org</a:t>
            </a:r>
          </a:p>
          <a:p>
            <a:pPr marL="0" indent="0">
              <a:buNone/>
            </a:pPr>
            <a:r>
              <a:rPr lang="en-US" dirty="0"/>
              <a:t>https://www.openstreetmap.org</a:t>
            </a:r>
          </a:p>
          <a:p>
            <a:pPr marL="0" indent="0">
              <a:buNone/>
            </a:pPr>
            <a:r>
              <a:rPr lang="en-US" dirty="0">
                <a:hlinkClick r:id="rId2"/>
              </a:rPr>
              <a:t>https://www.google.com/earth/versions/</a:t>
            </a:r>
            <a:endParaRPr lang="en-US" dirty="0"/>
          </a:p>
          <a:p>
            <a:pPr marL="0" indent="0">
              <a:buNone/>
            </a:pPr>
            <a:r>
              <a:rPr lang="en-US" dirty="0">
                <a:hlinkClick r:id="rId3"/>
              </a:rPr>
              <a:t>https://www.diamondmaps.com</a:t>
            </a:r>
            <a:endParaRPr lang="en-US" dirty="0"/>
          </a:p>
          <a:p>
            <a:pPr marL="0" indent="0">
              <a:buNone/>
            </a:pPr>
            <a:endParaRPr lang="en-US" dirty="0"/>
          </a:p>
        </p:txBody>
      </p:sp>
    </p:spTree>
    <p:extLst>
      <p:ext uri="{BB962C8B-B14F-4D97-AF65-F5344CB8AC3E}">
        <p14:creationId xmlns:p14="http://schemas.microsoft.com/office/powerpoint/2010/main" val="9350442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Sources	</a:t>
            </a:r>
          </a:p>
        </p:txBody>
      </p:sp>
      <p:sp>
        <p:nvSpPr>
          <p:cNvPr id="3" name="Content Placeholder 2"/>
          <p:cNvSpPr>
            <a:spLocks noGrp="1"/>
          </p:cNvSpPr>
          <p:nvPr>
            <p:ph idx="1"/>
          </p:nvPr>
        </p:nvSpPr>
        <p:spPr>
          <a:xfrm>
            <a:off x="838200" y="1405890"/>
            <a:ext cx="10515600" cy="4857751"/>
          </a:xfrm>
        </p:spPr>
        <p:txBody>
          <a:bodyPr>
            <a:normAutofit lnSpcReduction="10000"/>
          </a:bodyPr>
          <a:lstStyle/>
          <a:p>
            <a:pPr marL="0" indent="0">
              <a:buNone/>
            </a:pPr>
            <a:r>
              <a:rPr lang="en-US" u="sng" dirty="0"/>
              <a:t>Broad Street Water Tap</a:t>
            </a:r>
          </a:p>
          <a:p>
            <a:pPr marL="0" indent="0">
              <a:buNone/>
            </a:pPr>
            <a:r>
              <a:rPr lang="en-US" dirty="0"/>
              <a:t>“John Snow’s Map”, Computational and Inferential Thinking, </a:t>
            </a:r>
            <a:r>
              <a:rPr lang="en-US" dirty="0">
                <a:hlinkClick r:id="rId2"/>
              </a:rPr>
              <a:t>https://inferentialthinking.com/chapters/02/1/observation-and-visualization-john-snow-and-the-broad-street-pump.html</a:t>
            </a:r>
            <a:endParaRPr lang="en-US" dirty="0"/>
          </a:p>
          <a:p>
            <a:pPr marL="0" indent="0">
              <a:buNone/>
            </a:pPr>
            <a:endParaRPr lang="en-US" dirty="0"/>
          </a:p>
          <a:p>
            <a:pPr marL="0" indent="0">
              <a:buNone/>
            </a:pPr>
            <a:r>
              <a:rPr lang="en-US" dirty="0"/>
              <a:t>“Broad Street Pump, Historical Marker Database, </a:t>
            </a:r>
            <a:r>
              <a:rPr lang="en-US" dirty="0">
                <a:hlinkClick r:id="rId3"/>
              </a:rPr>
              <a:t>https://www.hmdb.org/m.asp?m=145183</a:t>
            </a:r>
            <a:endParaRPr lang="en-US" dirty="0"/>
          </a:p>
          <a:p>
            <a:pPr marL="0" indent="0">
              <a:buNone/>
            </a:pPr>
            <a:endParaRPr lang="en-US" dirty="0"/>
          </a:p>
          <a:p>
            <a:pPr marL="0" indent="0">
              <a:buNone/>
            </a:pPr>
            <a:r>
              <a:rPr lang="en-US" dirty="0"/>
              <a:t>“Pump Handle”, </a:t>
            </a:r>
            <a:r>
              <a:rPr lang="en-US" dirty="0">
                <a:hlinkClick r:id="rId4"/>
              </a:rPr>
              <a:t>https://www.edwardtufte.com/bboard/q-and-a-fetch-msg?msg_id=0002Je</a:t>
            </a:r>
            <a:endParaRPr lang="en-US" dirty="0"/>
          </a:p>
          <a:p>
            <a:pPr marL="0" indent="0">
              <a:buNone/>
            </a:pPr>
            <a:endParaRPr lang="en-US" dirty="0"/>
          </a:p>
          <a:p>
            <a:pPr marL="0" indent="0">
              <a:buNone/>
            </a:pPr>
            <a:r>
              <a:rPr lang="en-US" dirty="0"/>
              <a:t>“Broad Street Pump”, https://www.atlasobscura.com/places/broad-street-cholera-pump</a:t>
            </a:r>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39691929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54967" y="4343400"/>
            <a:ext cx="4657560" cy="2137787"/>
          </a:xfrm>
          <a:prstGeom prst="rect">
            <a:avLst/>
          </a:prstGeom>
        </p:spPr>
      </p:pic>
      <p:sp>
        <p:nvSpPr>
          <p:cNvPr id="5" name="TextBox 4"/>
          <p:cNvSpPr txBox="1"/>
          <p:nvPr/>
        </p:nvSpPr>
        <p:spPr>
          <a:xfrm>
            <a:off x="7150100" y="1549400"/>
            <a:ext cx="4562427" cy="2831544"/>
          </a:xfrm>
          <a:prstGeom prst="rect">
            <a:avLst/>
          </a:prstGeom>
          <a:noFill/>
        </p:spPr>
        <p:txBody>
          <a:bodyPr wrap="square" rtlCol="0">
            <a:spAutoFit/>
          </a:bodyPr>
          <a:lstStyle/>
          <a:p>
            <a:pPr fontAlgn="base"/>
            <a:r>
              <a:rPr lang="en-US" sz="2000" b="1" i="1" dirty="0"/>
              <a:t>Lindsay Roland</a:t>
            </a:r>
            <a:r>
              <a:rPr lang="en-US" sz="2000" b="1" dirty="0"/>
              <a:t> </a:t>
            </a:r>
          </a:p>
          <a:p>
            <a:pPr fontAlgn="base"/>
            <a:r>
              <a:rPr lang="en-US" sz="2000" b="1" dirty="0"/>
              <a:t>Rural Infrastructure Grant Administrator</a:t>
            </a:r>
          </a:p>
          <a:p>
            <a:pPr fontAlgn="base"/>
            <a:r>
              <a:rPr lang="en-US" sz="2000" b="1" dirty="0"/>
              <a:t>Sustainability Program Specialist</a:t>
            </a:r>
          </a:p>
          <a:p>
            <a:r>
              <a:rPr lang="en-US" sz="2000" dirty="0">
                <a:hlinkClick r:id="rId3"/>
              </a:rPr>
              <a:t>Oklahoma Rural Water Association</a:t>
            </a:r>
            <a:endParaRPr lang="en-US" sz="2000" dirty="0"/>
          </a:p>
          <a:p>
            <a:pPr fontAlgn="base"/>
            <a:r>
              <a:rPr lang="en-US" sz="2000" b="1" dirty="0"/>
              <a:t>405.413.7942 (c)</a:t>
            </a:r>
          </a:p>
          <a:p>
            <a:r>
              <a:rPr lang="en-US" sz="2000" dirty="0">
                <a:hlinkClick r:id="rId4"/>
              </a:rPr>
              <a:t>lindsayr@orwa.org</a:t>
            </a:r>
            <a:endParaRPr lang="en-US" sz="2000" dirty="0"/>
          </a:p>
          <a:p>
            <a:r>
              <a:rPr lang="en-US" sz="2000" dirty="0">
                <a:hlinkClick r:id="rId5"/>
              </a:rPr>
              <a:t>linkedin.com/in/</a:t>
            </a:r>
            <a:r>
              <a:rPr lang="en-US" sz="2000" dirty="0" err="1">
                <a:hlinkClick r:id="rId5"/>
              </a:rPr>
              <a:t>lindsayroland</a:t>
            </a:r>
            <a:endParaRPr lang="en-US" sz="2000" dirty="0"/>
          </a:p>
          <a:p>
            <a:endParaRPr lang="en-US" dirty="0"/>
          </a:p>
        </p:txBody>
      </p:sp>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9114" y="505282"/>
            <a:ext cx="5847436" cy="5847436"/>
          </a:xfrm>
          <a:prstGeom prst="rect">
            <a:avLst/>
          </a:prstGeom>
        </p:spPr>
      </p:pic>
    </p:spTree>
    <p:extLst>
      <p:ext uri="{BB962C8B-B14F-4D97-AF65-F5344CB8AC3E}">
        <p14:creationId xmlns:p14="http://schemas.microsoft.com/office/powerpoint/2010/main" val="7972303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54594"/>
            <a:ext cx="10515600" cy="870822"/>
          </a:xfrm>
        </p:spPr>
        <p:txBody>
          <a:bodyPr/>
          <a:lstStyle/>
          <a:p>
            <a:r>
              <a:rPr lang="en-US" u="sng" dirty="0"/>
              <a:t>What is GIS?</a:t>
            </a:r>
            <a:endParaRPr lang="en-US" dirty="0"/>
          </a:p>
        </p:txBody>
      </p:sp>
      <p:sp>
        <p:nvSpPr>
          <p:cNvPr id="3" name="Content Placeholder 2"/>
          <p:cNvSpPr>
            <a:spLocks noGrp="1"/>
          </p:cNvSpPr>
          <p:nvPr>
            <p:ph idx="1"/>
          </p:nvPr>
        </p:nvSpPr>
        <p:spPr>
          <a:xfrm>
            <a:off x="838200" y="994788"/>
            <a:ext cx="10515600" cy="4385286"/>
          </a:xfrm>
        </p:spPr>
        <p:txBody>
          <a:bodyPr>
            <a:normAutofit/>
          </a:bodyPr>
          <a:lstStyle/>
          <a:p>
            <a:pPr marL="0" indent="0">
              <a:buNone/>
            </a:pPr>
            <a:r>
              <a:rPr lang="en-US" dirty="0"/>
              <a:t>You’ll hear GIS sometimes referred to as “Geographic Information Science” or “Geographic Information Systems”. </a:t>
            </a:r>
          </a:p>
          <a:p>
            <a:r>
              <a:rPr lang="en-US" dirty="0"/>
              <a:t>The software we use for analysis of data spread over geographic areas are the </a:t>
            </a:r>
            <a:r>
              <a:rPr lang="en-US" b="1" dirty="0"/>
              <a:t>geographic information systems </a:t>
            </a:r>
            <a:r>
              <a:rPr lang="en-US" dirty="0"/>
              <a:t>we use to perform this analysis.</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4689" y="2670555"/>
            <a:ext cx="3880580" cy="1552232"/>
          </a:xfrm>
          <a:prstGeom prst="rect">
            <a:avLst/>
          </a:prstGeom>
          <a:ln w="38100">
            <a:solidFill>
              <a:schemeClr val="tx1"/>
            </a:solidFill>
          </a:ln>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8483" y="2701656"/>
            <a:ext cx="3924300" cy="1162050"/>
          </a:xfrm>
          <a:prstGeom prst="rect">
            <a:avLst/>
          </a:prstGeom>
          <a:ln w="38100">
            <a:solidFill>
              <a:schemeClr val="tx1"/>
            </a:solidFill>
          </a:ln>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9613" y="4816206"/>
            <a:ext cx="3935656" cy="983914"/>
          </a:xfrm>
          <a:prstGeom prst="rect">
            <a:avLst/>
          </a:prstGeom>
          <a:ln w="38100">
            <a:solidFill>
              <a:schemeClr val="tx1"/>
            </a:solidFill>
          </a:ln>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67828" y="3388952"/>
            <a:ext cx="2500987" cy="2049989"/>
          </a:xfrm>
          <a:prstGeom prst="rect">
            <a:avLst/>
          </a:prstGeom>
          <a:ln w="38100">
            <a:solidFill>
              <a:schemeClr val="tx1"/>
            </a:solidFill>
          </a:ln>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89024" y="4365425"/>
            <a:ext cx="3366921" cy="1885476"/>
          </a:xfrm>
          <a:prstGeom prst="rect">
            <a:avLst/>
          </a:prstGeom>
          <a:ln w="38100">
            <a:solidFill>
              <a:schemeClr val="tx1"/>
            </a:solidFill>
          </a:ln>
        </p:spPr>
      </p:pic>
    </p:spTree>
    <p:extLst>
      <p:ext uri="{BB962C8B-B14F-4D97-AF65-F5344CB8AC3E}">
        <p14:creationId xmlns:p14="http://schemas.microsoft.com/office/powerpoint/2010/main" val="38855444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54594"/>
            <a:ext cx="10515600" cy="870822"/>
          </a:xfrm>
        </p:spPr>
        <p:txBody>
          <a:bodyPr/>
          <a:lstStyle/>
          <a:p>
            <a:pPr algn="ctr"/>
            <a:r>
              <a:rPr lang="en-US" dirty="0"/>
              <a:t>Why do we need GIS for water utilities?</a:t>
            </a:r>
            <a:br>
              <a:rPr lang="en-US" dirty="0"/>
            </a:br>
            <a:r>
              <a:rPr lang="en-US" i="1" dirty="0"/>
              <a:t>The Story of the Broad Street Pump</a:t>
            </a:r>
          </a:p>
        </p:txBody>
      </p:sp>
      <p:sp>
        <p:nvSpPr>
          <p:cNvPr id="5" name="TextBox 4"/>
          <p:cNvSpPr txBox="1"/>
          <p:nvPr/>
        </p:nvSpPr>
        <p:spPr>
          <a:xfrm>
            <a:off x="5677786" y="1881963"/>
            <a:ext cx="5741581" cy="2862322"/>
          </a:xfrm>
          <a:prstGeom prst="rect">
            <a:avLst/>
          </a:prstGeom>
          <a:noFill/>
        </p:spPr>
        <p:txBody>
          <a:bodyPr wrap="square" rtlCol="0">
            <a:spAutoFit/>
          </a:bodyPr>
          <a:lstStyle/>
          <a:p>
            <a:r>
              <a:rPr lang="en-US" sz="2000" dirty="0"/>
              <a:t>In 1854, those living in London were constantly at risk of cholera, which afflicted the city in waves. At this time germ theory was not yet a theory, and the causes of illness were unknown. The prominent theory of the time was that cholera was caused by “miasmas” or foul odors which carried particles that were inhaled to make people sick.</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0847" y="1594884"/>
            <a:ext cx="3859175" cy="5145566"/>
          </a:xfrm>
          <a:prstGeom prst="rect">
            <a:avLst/>
          </a:prstGeom>
          <a:ln w="38100">
            <a:solidFill>
              <a:schemeClr val="tx1"/>
            </a:solidFill>
          </a:ln>
        </p:spPr>
      </p:pic>
    </p:spTree>
    <p:extLst>
      <p:ext uri="{BB962C8B-B14F-4D97-AF65-F5344CB8AC3E}">
        <p14:creationId xmlns:p14="http://schemas.microsoft.com/office/powerpoint/2010/main" val="35585622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54594"/>
            <a:ext cx="10515600" cy="870822"/>
          </a:xfrm>
        </p:spPr>
        <p:txBody>
          <a:bodyPr/>
          <a:lstStyle/>
          <a:p>
            <a:pPr algn="ctr"/>
            <a:r>
              <a:rPr lang="en-US" dirty="0"/>
              <a:t>Why do we need GIS for water utilities?</a:t>
            </a:r>
            <a:br>
              <a:rPr lang="en-US" dirty="0"/>
            </a:br>
            <a:r>
              <a:rPr lang="en-US" i="1" dirty="0"/>
              <a:t>The Story of the Broad Street Pump</a:t>
            </a:r>
          </a:p>
        </p:txBody>
      </p:sp>
      <p:sp>
        <p:nvSpPr>
          <p:cNvPr id="5" name="TextBox 4"/>
          <p:cNvSpPr txBox="1"/>
          <p:nvPr/>
        </p:nvSpPr>
        <p:spPr>
          <a:xfrm>
            <a:off x="5677786" y="1881963"/>
            <a:ext cx="5741581" cy="1323439"/>
          </a:xfrm>
          <a:prstGeom prst="rect">
            <a:avLst/>
          </a:prstGeom>
          <a:noFill/>
        </p:spPr>
        <p:txBody>
          <a:bodyPr wrap="square" rtlCol="0">
            <a:spAutoFit/>
          </a:bodyPr>
          <a:lstStyle/>
          <a:p>
            <a:r>
              <a:rPr lang="en-US" sz="2000" dirty="0"/>
              <a:t>Dr. John Snow had a strong suspicion that cholera was instead caused by something people ingested, and contaminated water was his best guess.</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0847" y="1594884"/>
            <a:ext cx="3859175" cy="5145566"/>
          </a:xfrm>
          <a:prstGeom prst="rect">
            <a:avLst/>
          </a:prstGeom>
          <a:ln w="38100">
            <a:solidFill>
              <a:schemeClr val="tx1"/>
            </a:solidFill>
          </a:ln>
        </p:spPr>
      </p:pic>
    </p:spTree>
    <p:extLst>
      <p:ext uri="{BB962C8B-B14F-4D97-AF65-F5344CB8AC3E}">
        <p14:creationId xmlns:p14="http://schemas.microsoft.com/office/powerpoint/2010/main" val="18389365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54594"/>
            <a:ext cx="10515600" cy="870822"/>
          </a:xfrm>
        </p:spPr>
        <p:txBody>
          <a:bodyPr/>
          <a:lstStyle/>
          <a:p>
            <a:pPr algn="ctr"/>
            <a:r>
              <a:rPr lang="en-US" dirty="0"/>
              <a:t>Why do we need GIS for water utilities?</a:t>
            </a:r>
            <a:br>
              <a:rPr lang="en-US" dirty="0"/>
            </a:br>
            <a:r>
              <a:rPr lang="en-US" i="1" dirty="0"/>
              <a:t>The Story of the Broad Street Pump</a:t>
            </a:r>
          </a:p>
        </p:txBody>
      </p:sp>
      <p:sp>
        <p:nvSpPr>
          <p:cNvPr id="5" name="TextBox 4"/>
          <p:cNvSpPr txBox="1"/>
          <p:nvPr/>
        </p:nvSpPr>
        <p:spPr>
          <a:xfrm>
            <a:off x="5677786" y="1881963"/>
            <a:ext cx="5741581" cy="1631216"/>
          </a:xfrm>
          <a:prstGeom prst="rect">
            <a:avLst/>
          </a:prstGeom>
          <a:noFill/>
        </p:spPr>
        <p:txBody>
          <a:bodyPr wrap="square" rtlCol="0">
            <a:spAutoFit/>
          </a:bodyPr>
          <a:lstStyle/>
          <a:p>
            <a:r>
              <a:rPr lang="en-US" sz="2000" dirty="0"/>
              <a:t>John Snow used a street map of London and began marking the locations of deaths by cholera. Each bar on this map represents one death, and multiple bars show multiple deaths at the same dwelling.</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7926" y="1881963"/>
            <a:ext cx="5159860" cy="4699591"/>
          </a:xfrm>
          <a:prstGeom prst="rect">
            <a:avLst/>
          </a:prstGeom>
          <a:ln w="38100">
            <a:solidFill>
              <a:schemeClr val="tx1"/>
            </a:solidFill>
          </a:ln>
        </p:spPr>
      </p:pic>
    </p:spTree>
    <p:extLst>
      <p:ext uri="{BB962C8B-B14F-4D97-AF65-F5344CB8AC3E}">
        <p14:creationId xmlns:p14="http://schemas.microsoft.com/office/powerpoint/2010/main" val="42194178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54594"/>
            <a:ext cx="10515600" cy="870822"/>
          </a:xfrm>
        </p:spPr>
        <p:txBody>
          <a:bodyPr/>
          <a:lstStyle/>
          <a:p>
            <a:pPr algn="ctr"/>
            <a:r>
              <a:rPr lang="en-US" dirty="0"/>
              <a:t>Why do we need GIS for water utilities?</a:t>
            </a:r>
            <a:br>
              <a:rPr lang="en-US" dirty="0"/>
            </a:br>
            <a:r>
              <a:rPr lang="en-US" i="1" dirty="0"/>
              <a:t>The Story of the Broad Street Pump</a:t>
            </a:r>
          </a:p>
        </p:txBody>
      </p:sp>
      <p:sp>
        <p:nvSpPr>
          <p:cNvPr id="5" name="TextBox 4"/>
          <p:cNvSpPr txBox="1"/>
          <p:nvPr/>
        </p:nvSpPr>
        <p:spPr>
          <a:xfrm>
            <a:off x="5677786" y="1881963"/>
            <a:ext cx="5741581" cy="1631216"/>
          </a:xfrm>
          <a:prstGeom prst="rect">
            <a:avLst/>
          </a:prstGeom>
          <a:noFill/>
        </p:spPr>
        <p:txBody>
          <a:bodyPr wrap="square" rtlCol="0">
            <a:spAutoFit/>
          </a:bodyPr>
          <a:lstStyle/>
          <a:p>
            <a:r>
              <a:rPr lang="en-US" sz="2000" dirty="0"/>
              <a:t>Through this analysis of disease using geography, Dr. Snow was able to show that there was a geographic relationship among every cholera death in the most recent outbreak. </a:t>
            </a:r>
          </a:p>
        </p:txBody>
      </p:sp>
      <p:pic>
        <p:nvPicPr>
          <p:cNvPr id="4" name="Picture 3">
            <a:extLst>
              <a:ext uri="{FF2B5EF4-FFF2-40B4-BE49-F238E27FC236}">
                <a16:creationId xmlns:a16="http://schemas.microsoft.com/office/drawing/2014/main" id="{2A8BE2CA-E7E1-9A48-7523-FC3D93BB64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7926" y="1881963"/>
            <a:ext cx="5159860" cy="4699591"/>
          </a:xfrm>
          <a:prstGeom prst="rect">
            <a:avLst/>
          </a:prstGeom>
          <a:ln w="38100">
            <a:solidFill>
              <a:schemeClr val="tx1"/>
            </a:solidFill>
          </a:ln>
        </p:spPr>
      </p:pic>
    </p:spTree>
    <p:extLst>
      <p:ext uri="{BB962C8B-B14F-4D97-AF65-F5344CB8AC3E}">
        <p14:creationId xmlns:p14="http://schemas.microsoft.com/office/powerpoint/2010/main" val="15626826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54594"/>
            <a:ext cx="10515600" cy="870822"/>
          </a:xfrm>
        </p:spPr>
        <p:txBody>
          <a:bodyPr/>
          <a:lstStyle/>
          <a:p>
            <a:pPr algn="ctr"/>
            <a:r>
              <a:rPr lang="en-US" dirty="0"/>
              <a:t>Why do we need GIS for water utilities?</a:t>
            </a:r>
            <a:br>
              <a:rPr lang="en-US" dirty="0"/>
            </a:br>
            <a:r>
              <a:rPr lang="en-US" i="1" dirty="0"/>
              <a:t>The Story of the Broad Street Pump</a:t>
            </a:r>
          </a:p>
        </p:txBody>
      </p:sp>
      <p:sp>
        <p:nvSpPr>
          <p:cNvPr id="5" name="TextBox 4"/>
          <p:cNvSpPr txBox="1"/>
          <p:nvPr/>
        </p:nvSpPr>
        <p:spPr>
          <a:xfrm>
            <a:off x="5677786" y="1881963"/>
            <a:ext cx="5741581" cy="1477328"/>
          </a:xfrm>
          <a:prstGeom prst="rect">
            <a:avLst/>
          </a:prstGeom>
          <a:noFill/>
        </p:spPr>
        <p:txBody>
          <a:bodyPr wrap="square" rtlCol="0">
            <a:spAutoFit/>
          </a:bodyPr>
          <a:lstStyle/>
          <a:p>
            <a:r>
              <a:rPr lang="en-US" dirty="0"/>
              <a:t>His investigation lead him to pinpoint the communal water tap on Broad Street as the likely source of cholera for the surrounding community.</a:t>
            </a:r>
          </a:p>
          <a:p>
            <a:endParaRPr lang="en-US" dirty="0"/>
          </a:p>
          <a:p>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7926" y="1881963"/>
            <a:ext cx="5159860" cy="4699591"/>
          </a:xfrm>
          <a:prstGeom prst="rect">
            <a:avLst/>
          </a:prstGeom>
          <a:ln w="38100">
            <a:solidFill>
              <a:schemeClr val="tx1"/>
            </a:solidFill>
          </a:ln>
        </p:spPr>
      </p:pic>
      <p:pic>
        <p:nvPicPr>
          <p:cNvPr id="4" name="Picture 3">
            <a:extLst>
              <a:ext uri="{FF2B5EF4-FFF2-40B4-BE49-F238E27FC236}">
                <a16:creationId xmlns:a16="http://schemas.microsoft.com/office/drawing/2014/main" id="{B3CBEB85-04ED-61A8-1E5D-A273218754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47655" y="2805012"/>
            <a:ext cx="2848795" cy="3798394"/>
          </a:xfrm>
          <a:prstGeom prst="rect">
            <a:avLst/>
          </a:prstGeom>
          <a:ln w="38100">
            <a:solidFill>
              <a:schemeClr val="tx1"/>
            </a:solidFill>
          </a:ln>
        </p:spPr>
      </p:pic>
    </p:spTree>
    <p:extLst>
      <p:ext uri="{BB962C8B-B14F-4D97-AF65-F5344CB8AC3E}">
        <p14:creationId xmlns:p14="http://schemas.microsoft.com/office/powerpoint/2010/main" val="395271900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15955</TotalTime>
  <Words>2487</Words>
  <Application>Microsoft Office PowerPoint</Application>
  <PresentationFormat>Widescreen</PresentationFormat>
  <Paragraphs>155</Paragraphs>
  <Slides>38</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38</vt:i4>
      </vt:variant>
    </vt:vector>
  </HeadingPairs>
  <TitlesOfParts>
    <vt:vector size="44" baseType="lpstr">
      <vt:lpstr>Arial</vt:lpstr>
      <vt:lpstr>Calibri</vt:lpstr>
      <vt:lpstr>Cambria Math</vt:lpstr>
      <vt:lpstr>Century Gothic</vt:lpstr>
      <vt:lpstr>Wingdings 3</vt:lpstr>
      <vt:lpstr>Ion</vt:lpstr>
      <vt:lpstr>Geographic Information Systems for Water &amp; Wastewater Utilities</vt:lpstr>
      <vt:lpstr>About Me</vt:lpstr>
      <vt:lpstr>What is GIS?</vt:lpstr>
      <vt:lpstr>What is GIS?</vt:lpstr>
      <vt:lpstr>Why do we need GIS for water utilities? The Story of the Broad Street Pump</vt:lpstr>
      <vt:lpstr>Why do we need GIS for water utilities? The Story of the Broad Street Pump</vt:lpstr>
      <vt:lpstr>Why do we need GIS for water utilities? The Story of the Broad Street Pump</vt:lpstr>
      <vt:lpstr>Why do we need GIS for water utilities? The Story of the Broad Street Pump</vt:lpstr>
      <vt:lpstr>Why do we need GIS for water utilities? The Story of the Broad Street Pump</vt:lpstr>
      <vt:lpstr>Why do we need GIS for water utilities? The Story of the Broad Street Pump</vt:lpstr>
      <vt:lpstr>This story is often referred to as the beginning both of epidemiology and geographic information science. This also marked the beginning of a new era of water quality management. </vt:lpstr>
      <vt:lpstr>Prior to the Clean Water Act, mapping continued to be used in the U.S. to pinpoint the sources of cholera outbreaks – sewage upstream of surface water intakes. </vt:lpstr>
      <vt:lpstr>If we recognize that water service is a public health discipline, the importance of the utilization of geographic information systems can not be overstated. The public is best served by water utilities that use GIS. </vt:lpstr>
      <vt:lpstr>Why Digital Geographic Data?</vt:lpstr>
      <vt:lpstr>Why Digital Geographic Data?</vt:lpstr>
      <vt:lpstr>Why Digital Geographic Data?</vt:lpstr>
      <vt:lpstr>Why Digital Geographic Data?</vt:lpstr>
      <vt:lpstr>Why Digital Geographic Data?</vt:lpstr>
      <vt:lpstr>Why Digital Geographic Data?</vt:lpstr>
      <vt:lpstr>Why Digital Geographic Data?</vt:lpstr>
      <vt:lpstr>Recommended Equipment</vt:lpstr>
      <vt:lpstr>About GPS Accuracy</vt:lpstr>
      <vt:lpstr>About GPS Accuracy</vt:lpstr>
      <vt:lpstr>About GPS Accuracy</vt:lpstr>
      <vt:lpstr>ORWA’s field staff trains water operators to think like geographers.</vt:lpstr>
      <vt:lpstr>Would you rather play on your phone than watch a PowerPoint Presentation?</vt:lpstr>
      <vt:lpstr>Would you rather play on your phone than watch a PowerPoint Presentation?</vt:lpstr>
      <vt:lpstr>ORWA mapping specialists are often asked by operators to help them move their inventory of digital map files to another GIS.   Quite a lot of our work involves tracking down the map files that already exist for utilities. This is often difficult for those without GIS training because the file types are unfamiliar if you don’t have a GIS background.</vt:lpstr>
      <vt:lpstr>ORWA Sustainability Specialist Karen Risely Presents Diamond Maps to a water utility board for approval.</vt:lpstr>
      <vt:lpstr>ORWA Mapping Specialists Use All Available Resources to Help Water Utilities Create Maps of Their Systems </vt:lpstr>
      <vt:lpstr>ORWA’s field staff trains water operators to think like geographers.</vt:lpstr>
      <vt:lpstr>PowerPoint Presentation</vt:lpstr>
      <vt:lpstr>ORWA staff show operators how GIS can help them in the everyday management of their utilities through several of our technical services.</vt:lpstr>
      <vt:lpstr>Treasures from the Hunt</vt:lpstr>
      <vt:lpstr>Oklahoma Rural Water Association is rapidly developing our GIS team and technical services related to mapping for small water and wastewater utilities. Stay tuned!</vt:lpstr>
      <vt:lpstr>Sources </vt:lpstr>
      <vt:lpstr>Sources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Digital Mapping for Water Utilities</dc:title>
  <dc:creator>X712</dc:creator>
  <cp:lastModifiedBy>Lindsay Roland</cp:lastModifiedBy>
  <cp:revision>72</cp:revision>
  <dcterms:created xsi:type="dcterms:W3CDTF">2022-05-29T21:23:29Z</dcterms:created>
  <dcterms:modified xsi:type="dcterms:W3CDTF">2023-08-10T20:56:13Z</dcterms:modified>
</cp:coreProperties>
</file>