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Lst>
  <p:notesMasterIdLst>
    <p:notesMasterId r:id="rId36"/>
  </p:notesMasterIdLst>
  <p:handoutMasterIdLst>
    <p:handoutMasterId r:id="rId37"/>
  </p:handoutMasterIdLst>
  <p:sldIdLst>
    <p:sldId id="261" r:id="rId5"/>
    <p:sldId id="273" r:id="rId6"/>
    <p:sldId id="280" r:id="rId7"/>
    <p:sldId id="314" r:id="rId8"/>
    <p:sldId id="329" r:id="rId9"/>
    <p:sldId id="330" r:id="rId10"/>
    <p:sldId id="333" r:id="rId11"/>
    <p:sldId id="336" r:id="rId12"/>
    <p:sldId id="335" r:id="rId13"/>
    <p:sldId id="334" r:id="rId14"/>
    <p:sldId id="332" r:id="rId15"/>
    <p:sldId id="337" r:id="rId16"/>
    <p:sldId id="338" r:id="rId17"/>
    <p:sldId id="340" r:id="rId18"/>
    <p:sldId id="339" r:id="rId19"/>
    <p:sldId id="341" r:id="rId20"/>
    <p:sldId id="342" r:id="rId21"/>
    <p:sldId id="318" r:id="rId22"/>
    <p:sldId id="343" r:id="rId23"/>
    <p:sldId id="328" r:id="rId24"/>
    <p:sldId id="323" r:id="rId25"/>
    <p:sldId id="347" r:id="rId26"/>
    <p:sldId id="324" r:id="rId27"/>
    <p:sldId id="348" r:id="rId28"/>
    <p:sldId id="352" r:id="rId29"/>
    <p:sldId id="319" r:id="rId30"/>
    <p:sldId id="346" r:id="rId31"/>
    <p:sldId id="349" r:id="rId32"/>
    <p:sldId id="351" r:id="rId33"/>
    <p:sldId id="350" r:id="rId34"/>
    <p:sldId id="32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F72829-29A5-4825-B5C2-83B1B2C8E150}">
          <p14:sldIdLst>
            <p14:sldId id="261"/>
            <p14:sldId id="273"/>
            <p14:sldId id="280"/>
            <p14:sldId id="314"/>
            <p14:sldId id="329"/>
            <p14:sldId id="330"/>
            <p14:sldId id="333"/>
            <p14:sldId id="336"/>
            <p14:sldId id="335"/>
            <p14:sldId id="334"/>
            <p14:sldId id="332"/>
            <p14:sldId id="337"/>
            <p14:sldId id="338"/>
            <p14:sldId id="340"/>
            <p14:sldId id="339"/>
            <p14:sldId id="341"/>
            <p14:sldId id="342"/>
            <p14:sldId id="318"/>
            <p14:sldId id="343"/>
            <p14:sldId id="328"/>
            <p14:sldId id="323"/>
            <p14:sldId id="347"/>
            <p14:sldId id="324"/>
            <p14:sldId id="348"/>
            <p14:sldId id="352"/>
            <p14:sldId id="319"/>
            <p14:sldId id="346"/>
            <p14:sldId id="349"/>
            <p14:sldId id="351"/>
            <p14:sldId id="350"/>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8C09"/>
    <a:srgbClr val="EEEEEE"/>
    <a:srgbClr val="87175F"/>
    <a:srgbClr val="EEC621"/>
    <a:srgbClr val="43467B"/>
    <a:srgbClr val="AEA422"/>
    <a:srgbClr val="F69E1D"/>
    <a:srgbClr val="E19E6B"/>
    <a:srgbClr val="75503A"/>
    <a:srgbClr val="DDB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70877" autoAdjust="0"/>
  </p:normalViewPr>
  <p:slideViewPr>
    <p:cSldViewPr>
      <p:cViewPr varScale="1">
        <p:scale>
          <a:sx n="77" d="100"/>
          <a:sy n="77" d="100"/>
        </p:scale>
        <p:origin x="2316" y="90"/>
      </p:cViewPr>
      <p:guideLst/>
    </p:cSldViewPr>
  </p:slideViewPr>
  <p:outlineViewPr>
    <p:cViewPr>
      <p:scale>
        <a:sx n="33" d="100"/>
        <a:sy n="33" d="100"/>
      </p:scale>
      <p:origin x="0" y="-2082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9/28/2023</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9/28/2023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314798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FRICTIONAL FORCE)</a:t>
            </a:r>
          </a:p>
          <a:p>
            <a:pPr marL="171450" indent="-171450">
              <a:buFont typeface="Arial" panose="020B0604020202020204" pitchFamily="34" charset="0"/>
              <a:buChar char="•"/>
            </a:pPr>
            <a:r>
              <a:rPr lang="en-US" dirty="0"/>
              <a:t>The frictional force is called the vertical arching factor</a:t>
            </a:r>
          </a:p>
          <a:p>
            <a:pPr marL="171450" indent="-171450">
              <a:buFont typeface="Arial" panose="020B0604020202020204" pitchFamily="34" charset="0"/>
              <a:buChar char="•"/>
            </a:pPr>
            <a:r>
              <a:rPr lang="en-US" dirty="0"/>
              <a:t>In the case of the rigid pipe the VAF value is greater than 1 which is just a mathematical way of saying that not only is the pipe carrying the weight of the soil above but is also carrying some of the weight from the soil on either side of it</a:t>
            </a:r>
          </a:p>
          <a:p>
            <a:pPr marL="171450" indent="-171450">
              <a:buFont typeface="Arial" panose="020B0604020202020204" pitchFamily="34" charset="0"/>
              <a:buChar char="•"/>
            </a:pPr>
            <a:r>
              <a:rPr lang="en-US" dirty="0"/>
              <a:t>In the case of a flexible pipe the VAF is generally less than 1, which is a way of representing that the pipe is not carrying all of the load above but is distributing some of the load into the surrounding soil envelope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201026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load a rigid pipe like the one on the left what happens is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11</a:t>
            </a:fld>
            <a:endParaRPr lang="en-US" noProof="0" dirty="0"/>
          </a:p>
        </p:txBody>
      </p:sp>
    </p:spTree>
    <p:extLst>
      <p:ext uri="{BB962C8B-B14F-4D97-AF65-F5344CB8AC3E}">
        <p14:creationId xmlns:p14="http://schemas.microsoft.com/office/powerpoint/2010/main" val="1870522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That load gets transferred through the pipe into the foundation or the bedding that it is sitting in</a:t>
            </a:r>
          </a:p>
          <a:p>
            <a:pPr marL="171450" indent="-171450">
              <a:buFont typeface="Arial" panose="020B0604020202020204" pitchFamily="34" charset="0"/>
              <a:buChar char="•"/>
            </a:pPr>
            <a:r>
              <a:rPr lang="en-US" dirty="0"/>
              <a:t>Due to how this load is transferred, the bedding area and haunching area up to the spring line of the pipe (the mid point of the pipe) are the most critical for rigid pipe</a:t>
            </a:r>
          </a:p>
          <a:p>
            <a:pPr marL="171450" indent="-171450">
              <a:buFont typeface="Arial" panose="020B0604020202020204" pitchFamily="34" charset="0"/>
              <a:buChar char="•"/>
            </a:pPr>
            <a:r>
              <a:rPr lang="en-US" dirty="0"/>
              <a:t>It’s the lower half of the support that the rigid pipe is getting</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12</a:t>
            </a:fld>
            <a:endParaRPr lang="en-US" noProof="0" dirty="0"/>
          </a:p>
        </p:txBody>
      </p:sp>
    </p:spTree>
    <p:extLst>
      <p:ext uri="{BB962C8B-B14F-4D97-AF65-F5344CB8AC3E}">
        <p14:creationId xmlns:p14="http://schemas.microsoft.com/office/powerpoint/2010/main" val="153382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Rigid pipe does rely a little on lateral support but it’s not as critical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flexible pipe obviously the foundation is critical to make sure that you don’t get settlement but imagine if this pipe was being loaded with only support on the bottom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13</a:t>
            </a:fld>
            <a:endParaRPr lang="en-US" noProof="0" dirty="0"/>
          </a:p>
        </p:txBody>
      </p:sp>
    </p:spTree>
    <p:extLst>
      <p:ext uri="{BB962C8B-B14F-4D97-AF65-F5344CB8AC3E}">
        <p14:creationId xmlns:p14="http://schemas.microsoft.com/office/powerpoint/2010/main" val="1038297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many circumstances the pipe could potentially be flattened out</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dirty="0"/>
          </a:p>
        </p:txBody>
      </p:sp>
    </p:spTree>
    <p:extLst>
      <p:ext uri="{BB962C8B-B14F-4D97-AF65-F5344CB8AC3E}">
        <p14:creationId xmlns:p14="http://schemas.microsoft.com/office/powerpoint/2010/main" val="818976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 flexible pipe also requires is this passive side soil support to control the deflection</a:t>
            </a:r>
          </a:p>
          <a:p>
            <a:pPr marL="171450" indent="-171450">
              <a:buFont typeface="Arial" panose="020B0604020202020204" pitchFamily="34" charset="0"/>
              <a:buChar char="•"/>
            </a:pPr>
            <a:r>
              <a:rPr lang="en-US" dirty="0"/>
              <a:t>To sum it up, flexible pipe is a lot more installation sensitive causing need for more consideration for the materials in the soil envelope and compaction requirements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237701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the reasons explained in the previous slides there are very different details for backfill requirements for rigid and flexible pipes </a:t>
            </a:r>
          </a:p>
          <a:p>
            <a:pPr marL="171450" indent="-171450">
              <a:buFont typeface="Arial" panose="020B0604020202020204" pitchFamily="34" charset="0"/>
              <a:buChar char="•"/>
            </a:pPr>
            <a:r>
              <a:rPr lang="en-US" dirty="0"/>
              <a:t>Be sure to consult with your engineer or project specifications to ensure you are using the correct embedment as it changes tremendously with different pipe materials and bury depths </a:t>
            </a:r>
          </a:p>
          <a:p>
            <a:pPr marL="171450" indent="-171450">
              <a:buFont typeface="Arial" panose="020B0604020202020204" pitchFamily="34" charset="0"/>
              <a:buChar char="•"/>
            </a:pPr>
            <a:r>
              <a:rPr lang="en-US" dirty="0"/>
              <a:t>On the left is ASTM C1479 which is the detail for concrete pipe</a:t>
            </a:r>
          </a:p>
          <a:p>
            <a:pPr marL="171450" indent="-171450">
              <a:buFont typeface="Arial" panose="020B0604020202020204" pitchFamily="34" charset="0"/>
              <a:buChar char="•"/>
            </a:pPr>
            <a:r>
              <a:rPr lang="en-US" dirty="0"/>
              <a:t>On the right is ASTM D2321 which is the detail for plastic pipe</a:t>
            </a:r>
          </a:p>
          <a:p>
            <a:r>
              <a:rPr lang="en-US" dirty="0"/>
              <a: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dirty="0"/>
          </a:p>
        </p:txBody>
      </p:sp>
    </p:spTree>
    <p:extLst>
      <p:ext uri="{BB962C8B-B14F-4D97-AF65-F5344CB8AC3E}">
        <p14:creationId xmlns:p14="http://schemas.microsoft.com/office/powerpoint/2010/main" val="302596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take a look at the shaded area you will see the critical zones or the structural backfill required around each of these types of pipe</a:t>
            </a:r>
          </a:p>
          <a:p>
            <a:pPr marL="171450" indent="-171450">
              <a:buFont typeface="Arial" panose="020B0604020202020204" pitchFamily="34" charset="0"/>
              <a:buChar char="•"/>
            </a:pPr>
            <a:r>
              <a:rPr lang="en-US" dirty="0"/>
              <a:t>As discussed previously the main concern with backfill around rigid pipe is the bedding area up to the spring line, while flexible pipe relies on support provided by the entire soil envelope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42161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18</a:t>
            </a:fld>
            <a:endParaRPr lang="en-US" noProof="0" dirty="0"/>
          </a:p>
        </p:txBody>
      </p:sp>
    </p:spTree>
    <p:extLst>
      <p:ext uri="{BB962C8B-B14F-4D97-AF65-F5344CB8AC3E}">
        <p14:creationId xmlns:p14="http://schemas.microsoft.com/office/powerpoint/2010/main" val="273908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discuss the different zones of the pipe embedment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19</a:t>
            </a:fld>
            <a:endParaRPr lang="en-US" noProof="0" dirty="0"/>
          </a:p>
        </p:txBody>
      </p:sp>
    </p:spTree>
    <p:extLst>
      <p:ext uri="{BB962C8B-B14F-4D97-AF65-F5344CB8AC3E}">
        <p14:creationId xmlns:p14="http://schemas.microsoft.com/office/powerpoint/2010/main" val="403768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a:t>
            </a:fld>
            <a:endParaRPr lang="en-US" noProof="0" dirty="0"/>
          </a:p>
        </p:txBody>
      </p:sp>
    </p:spTree>
    <p:extLst>
      <p:ext uri="{BB962C8B-B14F-4D97-AF65-F5344CB8AC3E}">
        <p14:creationId xmlns:p14="http://schemas.microsoft.com/office/powerpoint/2010/main" val="74491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20</a:t>
            </a:fld>
            <a:endParaRPr lang="en-US" noProof="0" dirty="0"/>
          </a:p>
        </p:txBody>
      </p:sp>
    </p:spTree>
    <p:extLst>
      <p:ext uri="{BB962C8B-B14F-4D97-AF65-F5344CB8AC3E}">
        <p14:creationId xmlns:p14="http://schemas.microsoft.com/office/powerpoint/2010/main" val="38188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ground water is encountered clean poorly graded rock is preferred to facilitate drainage with minimal risk of soil migration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21</a:t>
            </a:fld>
            <a:endParaRPr lang="en-US" noProof="0" dirty="0"/>
          </a:p>
        </p:txBody>
      </p:sp>
    </p:spTree>
    <p:extLst>
      <p:ext uri="{BB962C8B-B14F-4D97-AF65-F5344CB8AC3E}">
        <p14:creationId xmlns:p14="http://schemas.microsoft.com/office/powerpoint/2010/main" val="407895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sieve size is referring to the number of holes in a linier inch</a:t>
            </a:r>
          </a:p>
          <a:p>
            <a:pPr marL="171450" indent="-171450">
              <a:buFont typeface="Arial" panose="020B0604020202020204" pitchFamily="34" charset="0"/>
              <a:buChar char="•"/>
            </a:pPr>
            <a:r>
              <a:rPr lang="en-US" dirty="0"/>
              <a:t>LL= Liquid limit (</a:t>
            </a:r>
            <a:r>
              <a:rPr lang="en-US" b="0" i="0" dirty="0">
                <a:solidFill>
                  <a:srgbClr val="040C28"/>
                </a:solidFill>
                <a:effectLst/>
                <a:latin typeface="Google Sans"/>
              </a:rPr>
              <a:t>the moisture content at which a fine-grained soil no longer flows like a liquid</a:t>
            </a:r>
            <a:r>
              <a:rPr lang="en-US" b="0" i="0" dirty="0">
                <a:solidFill>
                  <a:srgbClr val="202124"/>
                </a:solidFill>
                <a:effectLst/>
                <a:latin typeface="Google Sans"/>
              </a:rPr>
              <a:t>)</a:t>
            </a:r>
            <a:endParaRPr lang="en-US" dirty="0"/>
          </a:p>
          <a:p>
            <a:pPr marL="171450" indent="-171450">
              <a:buFont typeface="Arial" panose="020B0604020202020204" pitchFamily="34" charset="0"/>
              <a:buChar char="•"/>
            </a:pPr>
            <a:r>
              <a:rPr lang="en-US" dirty="0"/>
              <a:t>PI= plasticity index how well a </a:t>
            </a:r>
            <a:r>
              <a:rPr lang="en-US" b="0" i="0" dirty="0">
                <a:solidFill>
                  <a:srgbClr val="040C28"/>
                </a:solidFill>
                <a:effectLst/>
                <a:latin typeface="Google Sans"/>
              </a:rPr>
              <a:t>soil can be deformed or molded without cracking, or appreciable volume change</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22</a:t>
            </a:fld>
            <a:endParaRPr lang="en-US" noProof="0" dirty="0"/>
          </a:p>
        </p:txBody>
      </p:sp>
    </p:spTree>
    <p:extLst>
      <p:ext uri="{BB962C8B-B14F-4D97-AF65-F5344CB8AC3E}">
        <p14:creationId xmlns:p14="http://schemas.microsoft.com/office/powerpoint/2010/main" val="1907834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sieve size is referring to the number of holes in a linier inch</a:t>
            </a:r>
          </a:p>
          <a:p>
            <a:pPr marL="171450" indent="-171450">
              <a:buFont typeface="Arial" panose="020B0604020202020204" pitchFamily="34" charset="0"/>
              <a:buChar char="•"/>
            </a:pPr>
            <a:r>
              <a:rPr lang="en-US" dirty="0"/>
              <a:t>LL= Liquid limit (</a:t>
            </a:r>
            <a:r>
              <a:rPr lang="en-US" b="0" i="0" dirty="0">
                <a:solidFill>
                  <a:srgbClr val="040C28"/>
                </a:solidFill>
                <a:effectLst/>
                <a:latin typeface="Google Sans"/>
              </a:rPr>
              <a:t>the moisture content at which a fine-grained soil no longer flows like a liquid</a:t>
            </a:r>
            <a:r>
              <a:rPr lang="en-US" b="0" i="0" dirty="0">
                <a:solidFill>
                  <a:srgbClr val="202124"/>
                </a:solidFill>
                <a:effectLst/>
                <a:latin typeface="Google Sans"/>
              </a:rPr>
              <a:t>)</a:t>
            </a:r>
            <a:endParaRPr lang="en-US" dirty="0"/>
          </a:p>
          <a:p>
            <a:pPr marL="171450" indent="-171450">
              <a:buFont typeface="Arial" panose="020B0604020202020204" pitchFamily="34" charset="0"/>
              <a:buChar char="•"/>
            </a:pPr>
            <a:r>
              <a:rPr lang="en-US" dirty="0"/>
              <a:t>PI= plasticity index how well a </a:t>
            </a:r>
            <a:r>
              <a:rPr lang="en-US" b="0" i="0" dirty="0">
                <a:solidFill>
                  <a:srgbClr val="040C28"/>
                </a:solidFill>
                <a:effectLst/>
                <a:latin typeface="Google Sans"/>
              </a:rPr>
              <a:t>soil can be deformed or molded without cracking, or appreciable volume change</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24</a:t>
            </a:fld>
            <a:endParaRPr lang="en-US" noProof="0" dirty="0"/>
          </a:p>
        </p:txBody>
      </p:sp>
    </p:spTree>
    <p:extLst>
      <p:ext uri="{BB962C8B-B14F-4D97-AF65-F5344CB8AC3E}">
        <p14:creationId xmlns:p14="http://schemas.microsoft.com/office/powerpoint/2010/main" val="4124692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sieve do not refer to the mesh count but are arbitrary designations that refer to the number of holes in a linier inch</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25</a:t>
            </a:fld>
            <a:endParaRPr lang="en-US" noProof="0" dirty="0"/>
          </a:p>
        </p:txBody>
      </p:sp>
    </p:spTree>
    <p:extLst>
      <p:ext uri="{BB962C8B-B14F-4D97-AF65-F5344CB8AC3E}">
        <p14:creationId xmlns:p14="http://schemas.microsoft.com/office/powerpoint/2010/main" val="654429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dirty="0"/>
          </a:p>
        </p:txBody>
      </p:sp>
    </p:spTree>
    <p:extLst>
      <p:ext uri="{BB962C8B-B14F-4D97-AF65-F5344CB8AC3E}">
        <p14:creationId xmlns:p14="http://schemas.microsoft.com/office/powerpoint/2010/main" val="466322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27</a:t>
            </a:fld>
            <a:endParaRPr lang="en-US" noProof="0" dirty="0"/>
          </a:p>
        </p:txBody>
      </p:sp>
    </p:spTree>
    <p:extLst>
      <p:ext uri="{BB962C8B-B14F-4D97-AF65-F5344CB8AC3E}">
        <p14:creationId xmlns:p14="http://schemas.microsoft.com/office/powerpoint/2010/main" val="144224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28</a:t>
            </a:fld>
            <a:endParaRPr lang="en-US" noProof="0" dirty="0"/>
          </a:p>
        </p:txBody>
      </p:sp>
    </p:spTree>
    <p:extLst>
      <p:ext uri="{BB962C8B-B14F-4D97-AF65-F5344CB8AC3E}">
        <p14:creationId xmlns:p14="http://schemas.microsoft.com/office/powerpoint/2010/main" val="3372361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dirty="0"/>
          </a:p>
        </p:txBody>
      </p:sp>
    </p:spTree>
    <p:extLst>
      <p:ext uri="{BB962C8B-B14F-4D97-AF65-F5344CB8AC3E}">
        <p14:creationId xmlns:p14="http://schemas.microsoft.com/office/powerpoint/2010/main" val="2527406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30</a:t>
            </a:fld>
            <a:endParaRPr lang="en-US" noProof="0" dirty="0"/>
          </a:p>
        </p:txBody>
      </p:sp>
    </p:spTree>
    <p:extLst>
      <p:ext uri="{BB962C8B-B14F-4D97-AF65-F5344CB8AC3E}">
        <p14:creationId xmlns:p14="http://schemas.microsoft.com/office/powerpoint/2010/main" val="391997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a:t>
            </a:fld>
            <a:endParaRPr lang="en-US" noProof="0" dirty="0"/>
          </a:p>
        </p:txBody>
      </p:sp>
    </p:spTree>
    <p:extLst>
      <p:ext uri="{BB962C8B-B14F-4D97-AF65-F5344CB8AC3E}">
        <p14:creationId xmlns:p14="http://schemas.microsoft.com/office/powerpoint/2010/main" val="352474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31</a:t>
            </a:fld>
            <a:endParaRPr lang="en-US" noProof="0" dirty="0"/>
          </a:p>
        </p:txBody>
      </p:sp>
    </p:spTree>
    <p:extLst>
      <p:ext uri="{BB962C8B-B14F-4D97-AF65-F5344CB8AC3E}">
        <p14:creationId xmlns:p14="http://schemas.microsoft.com/office/powerpoint/2010/main" val="151149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going to do a brief overview of how buried flexible and rigid pipes behave when encountering live and earth loading</a:t>
            </a:r>
          </a:p>
          <a:p>
            <a:pPr marL="171450" indent="-171450">
              <a:buFont typeface="Arial" panose="020B0604020202020204" pitchFamily="34" charset="0"/>
              <a:buChar char="•"/>
            </a:pPr>
            <a:r>
              <a:rPr lang="en-US" dirty="0"/>
              <a:t>Lets use the analogy of soil springs to illustrate how rigid and flexible pipes behave differently</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a:t>
            </a:fld>
            <a:endParaRPr lang="en-US" noProof="0" dirty="0"/>
          </a:p>
        </p:txBody>
      </p:sp>
    </p:spTree>
    <p:extLst>
      <p:ext uri="{BB962C8B-B14F-4D97-AF65-F5344CB8AC3E}">
        <p14:creationId xmlns:p14="http://schemas.microsoft.com/office/powerpoint/2010/main" val="88932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rigid pipe can be represented as a stiff spring because its not going to compress or deflect very much </a:t>
            </a:r>
          </a:p>
          <a:p>
            <a:pPr marL="171450" indent="-171450">
              <a:buFont typeface="Arial" panose="020B0604020202020204" pitchFamily="34" charset="0"/>
              <a:buChar char="•"/>
            </a:pPr>
            <a:r>
              <a:rPr lang="en-US" dirty="0"/>
              <a:t>The side soil represented as a flexible spring because relative to the pipe the side soil is more compressible</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a:t>
            </a:fld>
            <a:endParaRPr lang="en-US" noProof="0" dirty="0"/>
          </a:p>
        </p:txBody>
      </p:sp>
    </p:spTree>
    <p:extLst>
      <p:ext uri="{BB962C8B-B14F-4D97-AF65-F5344CB8AC3E}">
        <p14:creationId xmlns:p14="http://schemas.microsoft.com/office/powerpoint/2010/main" val="1062338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loaded with typical live load or earth load the side soil is a little more compressible than the middle column when looking at a rigid pipe</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a:t>
            </a:fld>
            <a:endParaRPr lang="en-US" noProof="0" dirty="0"/>
          </a:p>
        </p:txBody>
      </p:sp>
    </p:spTree>
    <p:extLst>
      <p:ext uri="{BB962C8B-B14F-4D97-AF65-F5344CB8AC3E}">
        <p14:creationId xmlns:p14="http://schemas.microsoft.com/office/powerpoint/2010/main" val="410946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happens when this occurs is you will get a frictional force or down drag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pipe in  the center column is not only carrying the load from directly above, it’s also carrying some of the load from the column beside it because of the fact the side soil is more compressible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 FRICTIONAL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you look at the plastic pipe side you situate the springs in the exact opposite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a:t>
            </a:fld>
            <a:endParaRPr lang="en-US" noProof="0" dirty="0"/>
          </a:p>
        </p:txBody>
      </p:sp>
    </p:spTree>
    <p:extLst>
      <p:ext uri="{BB962C8B-B14F-4D97-AF65-F5344CB8AC3E}">
        <p14:creationId xmlns:p14="http://schemas.microsoft.com/office/powerpoint/2010/main" val="200847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flexible pipe is going compress a little easier or more than the side soil</a:t>
            </a:r>
          </a:p>
          <a:p>
            <a:pPr marL="171450" indent="-171450">
              <a:buFont typeface="Arial" panose="020B0604020202020204" pitchFamily="34" charset="0"/>
              <a:buChar char="•"/>
            </a:pPr>
            <a:r>
              <a:rPr lang="en-US" dirty="0"/>
              <a:t>This is not a defect in the pipe, its just how the pipe was designed, to transfer some of the load to the soil, its not designed to carry much load</a:t>
            </a:r>
          </a:p>
          <a:p>
            <a:pPr marL="171450" indent="-171450">
              <a:buFont typeface="Arial" panose="020B0604020202020204" pitchFamily="34" charset="0"/>
              <a:buChar char="•"/>
            </a:pPr>
            <a:r>
              <a:rPr lang="en-US" dirty="0"/>
              <a:t>So what happens when you load the springs is the middle column, is the middle column is more compressible than the side soil</a:t>
            </a:r>
          </a:p>
          <a:p>
            <a:pPr marL="171450" indent="-171450">
              <a:buFont typeface="Arial" panose="020B0604020202020204" pitchFamily="34" charset="0"/>
              <a:buChar char="•"/>
            </a:pPr>
            <a:r>
              <a:rPr lang="en-US" dirty="0"/>
              <a:t>As the middle column compresses and the pipe deflects this applies an outward force to the side soil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dirty="0"/>
          </a:p>
        </p:txBody>
      </p:sp>
    </p:spTree>
    <p:extLst>
      <p:ext uri="{BB962C8B-B14F-4D97-AF65-F5344CB8AC3E}">
        <p14:creationId xmlns:p14="http://schemas.microsoft.com/office/powerpoint/2010/main" val="65022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combination of the outward force from the flexible pipe’s deflection and the downward shift of the soil in the middle column from the flexible pipes deflection causes a frictional force opposite of the one shown with the rigid pipe</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9</a:t>
            </a:fld>
            <a:endParaRPr lang="en-US" noProof="0" dirty="0"/>
          </a:p>
        </p:txBody>
      </p:sp>
    </p:spTree>
    <p:extLst>
      <p:ext uri="{BB962C8B-B14F-4D97-AF65-F5344CB8AC3E}">
        <p14:creationId xmlns:p14="http://schemas.microsoft.com/office/powerpoint/2010/main" val="261017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26254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2155291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54259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148865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14971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323754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176658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536208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0409251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142137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33771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1392082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477211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9464107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9640959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2700533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900304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6664319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26942956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111247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046070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91470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369565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2197681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9806680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566824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86215740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28474110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589743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1847593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622213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6095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826555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76643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0204621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005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19270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85705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157526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031722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98610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2537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3548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11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053201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6365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3891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93251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1612203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2653485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044803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32553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0499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60131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92466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61" r:id="rId3"/>
    <p:sldLayoutId id="2147483962" r:id="rId4"/>
    <p:sldLayoutId id="2147483964" r:id="rId5"/>
    <p:sldLayoutId id="2147483958" r:id="rId6"/>
    <p:sldLayoutId id="2147483963" r:id="rId7"/>
    <p:sldLayoutId id="2147483957" r:id="rId8"/>
    <p:sldLayoutId id="2147483965" r:id="rId9"/>
    <p:sldLayoutId id="2147483966" r:id="rId10"/>
    <p:sldLayoutId id="2147483996" r:id="rId11"/>
    <p:sldLayoutId id="2147483997" r:id="rId12"/>
    <p:sldLayoutId id="2147483998" r:id="rId13"/>
    <p:sldLayoutId id="2147483999" r:id="rId14"/>
    <p:sldLayoutId id="2147484000" r:id="rId15"/>
    <p:sldLayoutId id="2147484001" r:id="rId16"/>
    <p:sldLayoutId id="2147484007" r:id="rId17"/>
    <p:sldLayoutId id="2147483967" r:id="rId18"/>
    <p:sldLayoutId id="2147483968" r:id="rId19"/>
    <p:sldLayoutId id="2147483987" r:id="rId20"/>
    <p:sldLayoutId id="2147483969" r:id="rId21"/>
    <p:sldLayoutId id="2147483970" r:id="rId22"/>
    <p:sldLayoutId id="2147483971" r:id="rId23"/>
    <p:sldLayoutId id="2147483972" r:id="rId24"/>
    <p:sldLayoutId id="2147483973" r:id="rId25"/>
    <p:sldLayoutId id="2147483978" r:id="rId26"/>
    <p:sldLayoutId id="2147483974" r:id="rId27"/>
    <p:sldLayoutId id="2147483975" r:id="rId28"/>
    <p:sldLayoutId id="2147483976" r:id="rId29"/>
    <p:sldLayoutId id="2147483977" r:id="rId30"/>
    <p:sldLayoutId id="2147483988" r:id="rId31"/>
    <p:sldLayoutId id="2147483989" r:id="rId32"/>
    <p:sldLayoutId id="2147483990" r:id="rId33"/>
    <p:sldLayoutId id="2147483991" r:id="rId34"/>
    <p:sldLayoutId id="2147483992" r:id="rId35"/>
    <p:sldLayoutId id="2147483993" r:id="rId36"/>
    <p:sldLayoutId id="2147483995" r:id="rId37"/>
    <p:sldLayoutId id="2147484002" r:id="rId38"/>
    <p:sldLayoutId id="2147484003" r:id="rId39"/>
    <p:sldLayoutId id="2147484004" r:id="rId40"/>
    <p:sldLayoutId id="2147483994" r:id="rId41"/>
    <p:sldLayoutId id="2147484005" r:id="rId42"/>
    <p:sldLayoutId id="2147484006"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4008" r:id="rId52"/>
    <p:sldLayoutId id="2147484009" r:id="rId53"/>
    <p:sldLayoutId id="2147484010" r:id="rId54"/>
    <p:sldLayoutId id="2147484011" r:id="rId55"/>
    <p:sldLayoutId id="2147484012" r:id="rId5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9890287-4DB6-4C87-AEAF-17E9594F401B}"/>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1504" r="11504"/>
          <a:stretch/>
        </p:blipFill>
        <p:spPr/>
      </p:pic>
      <p:sp>
        <p:nvSpPr>
          <p:cNvPr id="285" name="Text Placeholder 284">
            <a:extLst>
              <a:ext uri="{FF2B5EF4-FFF2-40B4-BE49-F238E27FC236}">
                <a16:creationId xmlns:a16="http://schemas.microsoft.com/office/drawing/2014/main" id="{C0BF9B80-F084-4423-8C1C-E79BE829875F}"/>
              </a:ext>
              <a:ext uri="{C183D7F6-B498-43B3-948B-1728B52AA6E4}">
                <adec:decorative xmlns:adec="http://schemas.microsoft.com/office/drawing/2017/decorative" val="1"/>
              </a:ext>
            </a:extLst>
          </p:cNvPr>
          <p:cNvSpPr>
            <a:spLocks noGrp="1"/>
          </p:cNvSpPr>
          <p:nvPr>
            <p:ph type="body" sz="quarter" idx="13"/>
          </p:nvPr>
        </p:nvSpPr>
        <p:spPr>
          <a:solidFill>
            <a:schemeClr val="tx1"/>
          </a:solidFill>
        </p:spPr>
        <p:txBody>
          <a:bodyPr/>
          <a:lstStyle/>
          <a:p>
            <a:endParaRPr lang="en-US" dirty="0"/>
          </a:p>
        </p:txBody>
      </p:sp>
      <p:sp>
        <p:nvSpPr>
          <p:cNvPr id="286" name="Text Placeholder 285">
            <a:extLst>
              <a:ext uri="{FF2B5EF4-FFF2-40B4-BE49-F238E27FC236}">
                <a16:creationId xmlns:a16="http://schemas.microsoft.com/office/drawing/2014/main" id="{9626180B-FF05-48CF-BFB3-C95C9B5DAB99}"/>
              </a:ext>
              <a:ext uri="{C183D7F6-B498-43B3-948B-1728B52AA6E4}">
                <adec:decorative xmlns:adec="http://schemas.microsoft.com/office/drawing/2017/decorative" val="1"/>
              </a:ext>
            </a:extLst>
          </p:cNvPr>
          <p:cNvSpPr>
            <a:spLocks noGrp="1"/>
          </p:cNvSpPr>
          <p:nvPr>
            <p:ph type="body" sz="quarter" idx="15"/>
          </p:nvPr>
        </p:nvSpPr>
        <p:spPr>
          <a:solidFill>
            <a:schemeClr val="accent2"/>
          </a:solidFill>
        </p:spPr>
        <p:txBody>
          <a:bodyPr/>
          <a:lstStyle/>
          <a:p>
            <a:endParaRPr lang="en-US" dirty="0"/>
          </a:p>
        </p:txBody>
      </p:sp>
      <p:sp>
        <p:nvSpPr>
          <p:cNvPr id="6" name="Title 5">
            <a:extLst>
              <a:ext uri="{FF2B5EF4-FFF2-40B4-BE49-F238E27FC236}">
                <a16:creationId xmlns:a16="http://schemas.microsoft.com/office/drawing/2014/main" id="{3933031D-018B-489E-B613-2113C1CD2360}"/>
              </a:ext>
            </a:extLst>
          </p:cNvPr>
          <p:cNvSpPr>
            <a:spLocks noGrp="1"/>
          </p:cNvSpPr>
          <p:nvPr>
            <p:ph type="ctrTitle"/>
          </p:nvPr>
        </p:nvSpPr>
        <p:spPr/>
        <p:txBody>
          <a:bodyPr/>
          <a:lstStyle/>
          <a:p>
            <a:r>
              <a:rPr lang="en-US" dirty="0"/>
              <a:t>Pipeline Bedding material</a:t>
            </a:r>
          </a:p>
        </p:txBody>
      </p:sp>
      <p:sp>
        <p:nvSpPr>
          <p:cNvPr id="7" name="Subtitle 6">
            <a:extLst>
              <a:ext uri="{FF2B5EF4-FFF2-40B4-BE49-F238E27FC236}">
                <a16:creationId xmlns:a16="http://schemas.microsoft.com/office/drawing/2014/main" id="{606F8B2E-A7F5-4413-BEED-BFF7C3D9FF78}"/>
              </a:ext>
            </a:extLst>
          </p:cNvPr>
          <p:cNvSpPr>
            <a:spLocks noGrp="1"/>
          </p:cNvSpPr>
          <p:nvPr>
            <p:ph type="subTitle" idx="1"/>
          </p:nvPr>
        </p:nvSpPr>
        <p:spPr>
          <a:xfrm>
            <a:off x="4059707" y="3021998"/>
            <a:ext cx="4072586" cy="1463040"/>
          </a:xfrm>
        </p:spPr>
        <p:txBody>
          <a:bodyPr/>
          <a:lstStyle/>
          <a:p>
            <a:r>
              <a:rPr lang="en-US" dirty="0"/>
              <a:t>Ensuring Stability and Longevity</a:t>
            </a:r>
          </a:p>
        </p:txBody>
      </p:sp>
    </p:spTree>
    <p:extLst>
      <p:ext uri="{BB962C8B-B14F-4D97-AF65-F5344CB8AC3E}">
        <p14:creationId xmlns:p14="http://schemas.microsoft.com/office/powerpoint/2010/main" val="313522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10</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6F28F1AE-FAF9-3CD5-E68B-93FF6103D8EB}"/>
              </a:ext>
            </a:extLst>
          </p:cNvPr>
          <p:cNvPicPr>
            <a:picLocks noChangeAspect="1"/>
          </p:cNvPicPr>
          <p:nvPr/>
        </p:nvPicPr>
        <p:blipFill>
          <a:blip r:embed="rId4"/>
          <a:stretch>
            <a:fillRect/>
          </a:stretch>
        </p:blipFill>
        <p:spPr>
          <a:xfrm>
            <a:off x="0" y="217403"/>
            <a:ext cx="12192000" cy="6110245"/>
          </a:xfrm>
          <a:prstGeom prst="rect">
            <a:avLst/>
          </a:prstGeom>
        </p:spPr>
      </p:pic>
    </p:spTree>
    <p:extLst>
      <p:ext uri="{BB962C8B-B14F-4D97-AF65-F5344CB8AC3E}">
        <p14:creationId xmlns:p14="http://schemas.microsoft.com/office/powerpoint/2010/main" val="3973024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11</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0F00CF6D-B3B0-1773-5678-C13C7E783EF9}"/>
              </a:ext>
            </a:extLst>
          </p:cNvPr>
          <p:cNvPicPr>
            <a:picLocks noChangeAspect="1"/>
          </p:cNvPicPr>
          <p:nvPr/>
        </p:nvPicPr>
        <p:blipFill>
          <a:blip r:embed="rId4"/>
          <a:stretch>
            <a:fillRect/>
          </a:stretch>
        </p:blipFill>
        <p:spPr>
          <a:xfrm>
            <a:off x="0" y="457200"/>
            <a:ext cx="12192000" cy="5882990"/>
          </a:xfrm>
          <a:prstGeom prst="rect">
            <a:avLst/>
          </a:prstGeom>
        </p:spPr>
      </p:pic>
    </p:spTree>
    <p:extLst>
      <p:ext uri="{BB962C8B-B14F-4D97-AF65-F5344CB8AC3E}">
        <p14:creationId xmlns:p14="http://schemas.microsoft.com/office/powerpoint/2010/main" val="153122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12</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8C934489-7AFE-1A09-E679-EEF7C14FD4B9}"/>
              </a:ext>
            </a:extLst>
          </p:cNvPr>
          <p:cNvPicPr>
            <a:picLocks noChangeAspect="1"/>
          </p:cNvPicPr>
          <p:nvPr/>
        </p:nvPicPr>
        <p:blipFill>
          <a:blip r:embed="rId4"/>
          <a:stretch>
            <a:fillRect/>
          </a:stretch>
        </p:blipFill>
        <p:spPr>
          <a:xfrm>
            <a:off x="0" y="465190"/>
            <a:ext cx="12192000" cy="5870449"/>
          </a:xfrm>
          <a:prstGeom prst="rect">
            <a:avLst/>
          </a:prstGeom>
        </p:spPr>
      </p:pic>
    </p:spTree>
    <p:extLst>
      <p:ext uri="{BB962C8B-B14F-4D97-AF65-F5344CB8AC3E}">
        <p14:creationId xmlns:p14="http://schemas.microsoft.com/office/powerpoint/2010/main" val="3996447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13</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EE46E170-0A79-F626-EE05-CF716FD97D76}"/>
              </a:ext>
            </a:extLst>
          </p:cNvPr>
          <p:cNvPicPr>
            <a:picLocks noChangeAspect="1"/>
          </p:cNvPicPr>
          <p:nvPr/>
        </p:nvPicPr>
        <p:blipFill>
          <a:blip r:embed="rId4"/>
          <a:stretch>
            <a:fillRect/>
          </a:stretch>
        </p:blipFill>
        <p:spPr>
          <a:xfrm>
            <a:off x="0" y="466852"/>
            <a:ext cx="12192000" cy="5870448"/>
          </a:xfrm>
          <a:prstGeom prst="rect">
            <a:avLst/>
          </a:prstGeom>
        </p:spPr>
      </p:pic>
    </p:spTree>
    <p:extLst>
      <p:ext uri="{BB962C8B-B14F-4D97-AF65-F5344CB8AC3E}">
        <p14:creationId xmlns:p14="http://schemas.microsoft.com/office/powerpoint/2010/main" val="2547089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14</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F0EC537F-ED7E-177D-8AD5-8172239DA26F}"/>
              </a:ext>
            </a:extLst>
          </p:cNvPr>
          <p:cNvPicPr>
            <a:picLocks noChangeAspect="1"/>
          </p:cNvPicPr>
          <p:nvPr/>
        </p:nvPicPr>
        <p:blipFill>
          <a:blip r:embed="rId4"/>
          <a:stretch>
            <a:fillRect/>
          </a:stretch>
        </p:blipFill>
        <p:spPr>
          <a:xfrm>
            <a:off x="0" y="517525"/>
            <a:ext cx="12192000" cy="5822950"/>
          </a:xfrm>
          <a:prstGeom prst="rect">
            <a:avLst/>
          </a:prstGeom>
        </p:spPr>
      </p:pic>
    </p:spTree>
    <p:extLst>
      <p:ext uri="{BB962C8B-B14F-4D97-AF65-F5344CB8AC3E}">
        <p14:creationId xmlns:p14="http://schemas.microsoft.com/office/powerpoint/2010/main" val="379756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15</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41A04FB8-C4FC-1036-74F0-F7938AF31F2E}"/>
              </a:ext>
            </a:extLst>
          </p:cNvPr>
          <p:cNvPicPr>
            <a:picLocks noChangeAspect="1"/>
          </p:cNvPicPr>
          <p:nvPr/>
        </p:nvPicPr>
        <p:blipFill>
          <a:blip r:embed="rId4"/>
          <a:stretch>
            <a:fillRect/>
          </a:stretch>
        </p:blipFill>
        <p:spPr>
          <a:xfrm>
            <a:off x="0" y="523875"/>
            <a:ext cx="12192000" cy="5810250"/>
          </a:xfrm>
          <a:prstGeom prst="rect">
            <a:avLst/>
          </a:prstGeom>
        </p:spPr>
      </p:pic>
    </p:spTree>
    <p:extLst>
      <p:ext uri="{BB962C8B-B14F-4D97-AF65-F5344CB8AC3E}">
        <p14:creationId xmlns:p14="http://schemas.microsoft.com/office/powerpoint/2010/main" val="4017136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16</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10" name="Picture 9">
            <a:extLst>
              <a:ext uri="{FF2B5EF4-FFF2-40B4-BE49-F238E27FC236}">
                <a16:creationId xmlns:a16="http://schemas.microsoft.com/office/drawing/2014/main" id="{89AD22AA-6D35-CE4C-98D0-43540C0A2AF3}"/>
              </a:ext>
            </a:extLst>
          </p:cNvPr>
          <p:cNvPicPr>
            <a:picLocks noChangeAspect="1"/>
          </p:cNvPicPr>
          <p:nvPr/>
        </p:nvPicPr>
        <p:blipFill>
          <a:blip r:embed="rId4"/>
          <a:stretch>
            <a:fillRect/>
          </a:stretch>
        </p:blipFill>
        <p:spPr>
          <a:xfrm>
            <a:off x="0" y="469392"/>
            <a:ext cx="12192000" cy="5910720"/>
          </a:xfrm>
          <a:prstGeom prst="rect">
            <a:avLst/>
          </a:prstGeom>
        </p:spPr>
      </p:pic>
    </p:spTree>
    <p:extLst>
      <p:ext uri="{BB962C8B-B14F-4D97-AF65-F5344CB8AC3E}">
        <p14:creationId xmlns:p14="http://schemas.microsoft.com/office/powerpoint/2010/main" val="4061503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17</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4C588922-2401-34DD-FD09-C21E51064EE2}"/>
              </a:ext>
            </a:extLst>
          </p:cNvPr>
          <p:cNvPicPr>
            <a:picLocks noChangeAspect="1"/>
          </p:cNvPicPr>
          <p:nvPr/>
        </p:nvPicPr>
        <p:blipFill>
          <a:blip r:embed="rId4"/>
          <a:stretch>
            <a:fillRect/>
          </a:stretch>
        </p:blipFill>
        <p:spPr>
          <a:xfrm>
            <a:off x="0" y="457200"/>
            <a:ext cx="12192000" cy="5911850"/>
          </a:xfrm>
          <a:prstGeom prst="rect">
            <a:avLst/>
          </a:prstGeom>
        </p:spPr>
      </p:pic>
    </p:spTree>
    <p:extLst>
      <p:ext uri="{BB962C8B-B14F-4D97-AF65-F5344CB8AC3E}">
        <p14:creationId xmlns:p14="http://schemas.microsoft.com/office/powerpoint/2010/main" val="1056822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Criteria</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1" y="2786932"/>
            <a:ext cx="7376160" cy="3540716"/>
          </a:xfrm>
        </p:spPr>
        <p:txBody>
          <a:bodyPr>
            <a:normAutofit fontScale="92500"/>
          </a:bodyPr>
          <a:lstStyle/>
          <a:p>
            <a:r>
              <a:rPr lang="en-US" b="0" i="0" dirty="0">
                <a:solidFill>
                  <a:srgbClr val="374151"/>
                </a:solidFill>
                <a:effectLst/>
                <a:latin typeface="Söhne"/>
              </a:rPr>
              <a:t>To function effectively as a flexible pipe when buried, it's crucial for the pipe to be more pliable than the surrounding embedment soil. </a:t>
            </a:r>
          </a:p>
          <a:p>
            <a:r>
              <a:rPr lang="en-US" b="0" i="0" dirty="0">
                <a:solidFill>
                  <a:srgbClr val="374151"/>
                </a:solidFill>
                <a:effectLst/>
                <a:latin typeface="Söhne"/>
              </a:rPr>
              <a:t>This characteristic is what enables flexible pipes to bear external loads. When subjected to soil loads, the pipe naturally undergoes deflection. </a:t>
            </a:r>
            <a:endParaRPr lang="en-US" dirty="0">
              <a:solidFill>
                <a:srgbClr val="374151"/>
              </a:solidFill>
              <a:latin typeface="Söhne"/>
            </a:endParaRPr>
          </a:p>
          <a:p>
            <a:r>
              <a:rPr lang="en-US" b="0" i="0" dirty="0">
                <a:solidFill>
                  <a:srgbClr val="374151"/>
                </a:solidFill>
                <a:effectLst/>
                <a:latin typeface="Söhne"/>
              </a:rPr>
              <a:t>This deflection involves compression of the vertical diameter and expansion of the horizontal diameter in both directions.</a:t>
            </a:r>
          </a:p>
          <a:p>
            <a:r>
              <a:rPr lang="en-US" b="0" i="0" dirty="0">
                <a:solidFill>
                  <a:srgbClr val="374151"/>
                </a:solidFill>
                <a:effectLst/>
                <a:latin typeface="Söhne"/>
              </a:rPr>
              <a:t>As the horizontal diameter expands, it encounters resistance from the soil support at the sides of the pipe. Simultaneously, the compression of the vertical diameter relieves the pipe of the majority of the vertical soil load, which is then distributed to the surrounding soil through an arching mechanism over the pipe.</a:t>
            </a:r>
            <a:endParaRPr lang="en-US" dirty="0"/>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18</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spTree>
    <p:extLst>
      <p:ext uri="{BB962C8B-B14F-4D97-AF65-F5344CB8AC3E}">
        <p14:creationId xmlns:p14="http://schemas.microsoft.com/office/powerpoint/2010/main" val="23156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19</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18BD3054-8F09-1E07-D817-1DF4121984C1}"/>
              </a:ext>
            </a:extLst>
          </p:cNvPr>
          <p:cNvPicPr>
            <a:picLocks noChangeAspect="1"/>
          </p:cNvPicPr>
          <p:nvPr/>
        </p:nvPicPr>
        <p:blipFill>
          <a:blip r:embed="rId4"/>
          <a:stretch>
            <a:fillRect/>
          </a:stretch>
        </p:blipFill>
        <p:spPr>
          <a:xfrm>
            <a:off x="0" y="457200"/>
            <a:ext cx="12192000" cy="5870448"/>
          </a:xfrm>
          <a:prstGeom prst="rect">
            <a:avLst/>
          </a:prstGeom>
        </p:spPr>
      </p:pic>
    </p:spTree>
    <p:extLst>
      <p:ext uri="{BB962C8B-B14F-4D97-AF65-F5344CB8AC3E}">
        <p14:creationId xmlns:p14="http://schemas.microsoft.com/office/powerpoint/2010/main" val="4265815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Importance of pipe bedding</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457200" y="2663952"/>
            <a:ext cx="10288693" cy="2517648"/>
          </a:xfrm>
        </p:spPr>
        <p:txBody>
          <a:bodyPr/>
          <a:lstStyle/>
          <a:p>
            <a:r>
              <a:rPr lang="en-US" dirty="0"/>
              <a:t>Proper bedding of a pipeline in a trench can be paramount in preventing pipeline failure. </a:t>
            </a:r>
          </a:p>
          <a:p>
            <a:r>
              <a:rPr lang="en-US" dirty="0"/>
              <a:t>Appropriate bedding material is essential for the stability and durability of pipelines. </a:t>
            </a:r>
          </a:p>
          <a:p>
            <a:r>
              <a:rPr lang="en-US" dirty="0"/>
              <a:t>Proper bedding is essential to assure the pipe does not inordinately deflect</a:t>
            </a:r>
          </a:p>
          <a:p>
            <a:r>
              <a:rPr lang="en-US" dirty="0"/>
              <a:t>Bedding must be designed to support the respective pipeline materials installed and control its interactions with external loading upon the pipeline</a:t>
            </a:r>
          </a:p>
          <a:p>
            <a:r>
              <a:rPr lang="en-US" dirty="0"/>
              <a:t>Proper bedding during pipe installation saves money long-term</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spTree>
    <p:extLst>
      <p:ext uri="{BB962C8B-B14F-4D97-AF65-F5344CB8AC3E}">
        <p14:creationId xmlns:p14="http://schemas.microsoft.com/office/powerpoint/2010/main" val="1074725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2384286"/>
            <a:ext cx="10837333" cy="3943362"/>
          </a:xfrm>
        </p:spPr>
        <p:txBody>
          <a:bodyPr>
            <a:normAutofit/>
          </a:bodyPr>
          <a:lstStyle/>
          <a:p>
            <a:r>
              <a:rPr lang="en-US" sz="2000" b="0" i="0" dirty="0">
                <a:effectLst/>
                <a:latin typeface="Söhne"/>
              </a:rPr>
              <a:t>The use of proper embedment materials is crucial in pipeline construction. </a:t>
            </a:r>
          </a:p>
          <a:p>
            <a:r>
              <a:rPr lang="en-US" sz="2000" b="0" i="0" dirty="0">
                <a:effectLst/>
                <a:latin typeface="Söhne"/>
              </a:rPr>
              <a:t>These materials can either be imported, like crushed stone, or the native soil excavated from the trench. </a:t>
            </a:r>
          </a:p>
          <a:p>
            <a:r>
              <a:rPr lang="en-US" sz="2000" b="0" i="0" dirty="0">
                <a:effectLst/>
                <a:latin typeface="Söhne"/>
              </a:rPr>
              <a:t>They should possess qualities such as strength, stiffness, uniform contact around the pipe, and stability to prevent deformation due to earth pressures.	</a:t>
            </a:r>
            <a:r>
              <a:rPr lang="en-US" b="0" i="0" dirty="0">
                <a:effectLst/>
                <a:latin typeface="Söhne"/>
              </a:rPr>
              <a:t> 		</a:t>
            </a:r>
          </a:p>
          <a:p>
            <a:r>
              <a:rPr lang="en-US" sz="2000" b="0" i="0" dirty="0">
                <a:effectLst/>
                <a:latin typeface="Söhne"/>
              </a:rPr>
              <a:t>Materials with larger grains, like gravel, offer higher stiffness and support strength. </a:t>
            </a:r>
          </a:p>
          <a:p>
            <a:r>
              <a:rPr lang="en-US" sz="2000" b="0" i="0" dirty="0">
                <a:effectLst/>
                <a:latin typeface="Söhne"/>
              </a:rPr>
              <a:t>Density also plays a significant role, with denser soil providing better stiffness and support.</a:t>
            </a:r>
            <a:endParaRPr lang="en-US" sz="2000" dirty="0"/>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20</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spTree>
    <p:extLst>
      <p:ext uri="{BB962C8B-B14F-4D97-AF65-F5344CB8AC3E}">
        <p14:creationId xmlns:p14="http://schemas.microsoft.com/office/powerpoint/2010/main" val="3425872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2947498-A21C-B1A3-DA61-3CF794ADF096}"/>
              </a:ext>
            </a:extLst>
          </p:cNvPr>
          <p:cNvSpPr>
            <a:spLocks noGrp="1"/>
          </p:cNvSpPr>
          <p:nvPr>
            <p:ph type="subTitle" idx="1"/>
          </p:nvPr>
        </p:nvSpPr>
        <p:spPr>
          <a:xfrm>
            <a:off x="4681987" y="457200"/>
            <a:ext cx="7069830" cy="1371602"/>
          </a:xfrm>
        </p:spPr>
        <p:txBody>
          <a:bodyPr>
            <a:noAutofit/>
          </a:bodyPr>
          <a:lstStyle/>
          <a:p>
            <a:pPr algn="ctr"/>
            <a:r>
              <a:rPr lang="en-US" sz="3600" b="1" dirty="0">
                <a:solidFill>
                  <a:schemeClr val="tx1"/>
                </a:solidFill>
                <a:latin typeface="+mj-lt"/>
              </a:rPr>
              <a:t>Class I and Class II Materials</a:t>
            </a:r>
          </a:p>
        </p:txBody>
      </p:sp>
      <p:sp>
        <p:nvSpPr>
          <p:cNvPr id="20" name="TextBox 19">
            <a:extLst>
              <a:ext uri="{FF2B5EF4-FFF2-40B4-BE49-F238E27FC236}">
                <a16:creationId xmlns:a16="http://schemas.microsoft.com/office/drawing/2014/main" id="{8CCF474F-884D-E8DD-E1AB-B64533211007}"/>
              </a:ext>
            </a:extLst>
          </p:cNvPr>
          <p:cNvSpPr txBox="1"/>
          <p:nvPr/>
        </p:nvSpPr>
        <p:spPr>
          <a:xfrm>
            <a:off x="4706738" y="2568108"/>
            <a:ext cx="7238999" cy="3954929"/>
          </a:xfrm>
          <a:prstGeom prst="rect">
            <a:avLst/>
          </a:prstGeom>
          <a:solidFill>
            <a:schemeClr val="bg1"/>
          </a:solidFill>
        </p:spPr>
        <p:txBody>
          <a:bodyPr wrap="square" rtlCol="0">
            <a:spAutoFit/>
          </a:bodyPr>
          <a:lstStyle/>
          <a:p>
            <a:pPr marL="228600" marR="0" lvl="0" indent="-22860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öhne"/>
                <a:ea typeface="+mn-ea"/>
                <a:cs typeface="+mn-cs"/>
              </a:rPr>
              <a:t>Class I and II soils, which include manufactured aggregates like crushed stone and natural sands and gravels, offer strong embedment support. </a:t>
            </a:r>
          </a:p>
          <a:p>
            <a:pPr marL="228600" marR="0" lvl="0" indent="-22860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öhne"/>
                <a:ea typeface="+mn-ea"/>
                <a:cs typeface="+mn-cs"/>
              </a:rPr>
              <a:t>These materials are often preferred when they are readily available. </a:t>
            </a:r>
          </a:p>
          <a:p>
            <a:pPr marL="228600" marR="0" lvl="0" indent="-22860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öhne"/>
                <a:ea typeface="+mn-ea"/>
                <a:cs typeface="+mn-cs"/>
              </a:rPr>
              <a:t>The maximum aggregate size of Class I and II materials should be compatible with the pipe size.</a:t>
            </a:r>
          </a:p>
          <a:p>
            <a:pPr marL="228600" marR="0" lvl="0" indent="-22860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öhne"/>
                <a:ea typeface="+mn-ea"/>
                <a:cs typeface="+mn-cs"/>
              </a:rPr>
              <a:t>When pipes are located below the groundwater level, the potential for side support loss due to soil migration must be considered, especially with fine sand, silts, and dispersive clays. This issue is more critical when a groundwater gradient exists from outside to inside the trench.</a:t>
            </a:r>
          </a:p>
        </p:txBody>
      </p:sp>
      <p:pic>
        <p:nvPicPr>
          <p:cNvPr id="3" name="Picture 2">
            <a:extLst>
              <a:ext uri="{FF2B5EF4-FFF2-40B4-BE49-F238E27FC236}">
                <a16:creationId xmlns:a16="http://schemas.microsoft.com/office/drawing/2014/main" id="{1D992EFD-2825-A35A-9C88-7FA8E34BF92B}"/>
              </a:ext>
            </a:extLst>
          </p:cNvPr>
          <p:cNvPicPr>
            <a:picLocks noChangeAspect="1"/>
          </p:cNvPicPr>
          <p:nvPr/>
        </p:nvPicPr>
        <p:blipFill>
          <a:blip r:embed="rId3"/>
          <a:stretch>
            <a:fillRect/>
          </a:stretch>
        </p:blipFill>
        <p:spPr>
          <a:xfrm>
            <a:off x="152400" y="2743200"/>
            <a:ext cx="3733800" cy="3977309"/>
          </a:xfrm>
          <a:prstGeom prst="rect">
            <a:avLst/>
          </a:prstGeom>
        </p:spPr>
      </p:pic>
      <p:pic>
        <p:nvPicPr>
          <p:cNvPr id="5" name="Picture 4">
            <a:extLst>
              <a:ext uri="{FF2B5EF4-FFF2-40B4-BE49-F238E27FC236}">
                <a16:creationId xmlns:a16="http://schemas.microsoft.com/office/drawing/2014/main" id="{DC9C2936-8F09-AA95-649B-B508137AC5F5}"/>
              </a:ext>
            </a:extLst>
          </p:cNvPr>
          <p:cNvPicPr>
            <a:picLocks noChangeAspect="1"/>
          </p:cNvPicPr>
          <p:nvPr/>
        </p:nvPicPr>
        <p:blipFill>
          <a:blip r:embed="rId4"/>
          <a:stretch>
            <a:fillRect/>
          </a:stretch>
        </p:blipFill>
        <p:spPr>
          <a:xfrm>
            <a:off x="63500" y="137491"/>
            <a:ext cx="3911600" cy="2486495"/>
          </a:xfrm>
          <a:prstGeom prst="rect">
            <a:avLst/>
          </a:prstGeom>
        </p:spPr>
      </p:pic>
      <p:pic>
        <p:nvPicPr>
          <p:cNvPr id="7" name="Picture 6">
            <a:extLst>
              <a:ext uri="{FF2B5EF4-FFF2-40B4-BE49-F238E27FC236}">
                <a16:creationId xmlns:a16="http://schemas.microsoft.com/office/drawing/2014/main" id="{67809624-4B45-EC45-4D87-D7432319D57B}"/>
              </a:ext>
            </a:extLst>
          </p:cNvPr>
          <p:cNvPicPr>
            <a:picLocks noChangeAspect="1"/>
          </p:cNvPicPr>
          <p:nvPr/>
        </p:nvPicPr>
        <p:blipFill>
          <a:blip r:embed="rId5"/>
          <a:stretch>
            <a:fillRect/>
          </a:stretch>
        </p:blipFill>
        <p:spPr>
          <a:xfrm rot="5400000">
            <a:off x="776052" y="897720"/>
            <a:ext cx="2486495" cy="966037"/>
          </a:xfrm>
          <a:prstGeom prst="rect">
            <a:avLst/>
          </a:prstGeom>
        </p:spPr>
      </p:pic>
    </p:spTree>
    <p:extLst>
      <p:ext uri="{BB962C8B-B14F-4D97-AF65-F5344CB8AC3E}">
        <p14:creationId xmlns:p14="http://schemas.microsoft.com/office/powerpoint/2010/main" val="145019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22</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10" name="Picture 9">
            <a:extLst>
              <a:ext uri="{FF2B5EF4-FFF2-40B4-BE49-F238E27FC236}">
                <a16:creationId xmlns:a16="http://schemas.microsoft.com/office/drawing/2014/main" id="{130B6393-62C6-9019-B53B-C87BED077C3D}"/>
              </a:ext>
            </a:extLst>
          </p:cNvPr>
          <p:cNvPicPr>
            <a:picLocks noChangeAspect="1"/>
          </p:cNvPicPr>
          <p:nvPr/>
        </p:nvPicPr>
        <p:blipFill>
          <a:blip r:embed="rId4"/>
          <a:stretch>
            <a:fillRect/>
          </a:stretch>
        </p:blipFill>
        <p:spPr>
          <a:xfrm>
            <a:off x="-2" y="457200"/>
            <a:ext cx="12192002" cy="5882640"/>
          </a:xfrm>
          <a:prstGeom prst="rect">
            <a:avLst/>
          </a:prstGeom>
        </p:spPr>
      </p:pic>
      <p:pic>
        <p:nvPicPr>
          <p:cNvPr id="14" name="Picture 13">
            <a:extLst>
              <a:ext uri="{FF2B5EF4-FFF2-40B4-BE49-F238E27FC236}">
                <a16:creationId xmlns:a16="http://schemas.microsoft.com/office/drawing/2014/main" id="{7B312E06-F412-AB41-26C5-9BEB3356CC60}"/>
              </a:ext>
            </a:extLst>
          </p:cNvPr>
          <p:cNvPicPr>
            <a:picLocks noChangeAspect="1"/>
          </p:cNvPicPr>
          <p:nvPr/>
        </p:nvPicPr>
        <p:blipFill>
          <a:blip r:embed="rId5"/>
          <a:stretch>
            <a:fillRect/>
          </a:stretch>
        </p:blipFill>
        <p:spPr>
          <a:xfrm>
            <a:off x="690562" y="485775"/>
            <a:ext cx="10810875" cy="5886450"/>
          </a:xfrm>
          <a:prstGeom prst="rect">
            <a:avLst/>
          </a:prstGeom>
        </p:spPr>
      </p:pic>
    </p:spTree>
    <p:extLst>
      <p:ext uri="{BB962C8B-B14F-4D97-AF65-F5344CB8AC3E}">
        <p14:creationId xmlns:p14="http://schemas.microsoft.com/office/powerpoint/2010/main" val="1215923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2947498-A21C-B1A3-DA61-3CF794ADF096}"/>
              </a:ext>
            </a:extLst>
          </p:cNvPr>
          <p:cNvSpPr>
            <a:spLocks noGrp="1"/>
          </p:cNvSpPr>
          <p:nvPr>
            <p:ph type="subTitle" idx="1"/>
          </p:nvPr>
        </p:nvSpPr>
        <p:spPr>
          <a:xfrm>
            <a:off x="5257800" y="1799500"/>
            <a:ext cx="7069830" cy="1371602"/>
          </a:xfrm>
        </p:spPr>
        <p:txBody>
          <a:bodyPr>
            <a:noAutofit/>
          </a:bodyPr>
          <a:lstStyle/>
          <a:p>
            <a:pPr algn="ctr"/>
            <a:r>
              <a:rPr lang="en-US" sz="3600" b="1" dirty="0">
                <a:solidFill>
                  <a:schemeClr val="tx1"/>
                </a:solidFill>
                <a:latin typeface="+mj-lt"/>
              </a:rPr>
              <a:t>Class III, IVA, IVB, and V Materials</a:t>
            </a:r>
          </a:p>
        </p:txBody>
      </p:sp>
      <p:sp>
        <p:nvSpPr>
          <p:cNvPr id="20" name="TextBox 19">
            <a:extLst>
              <a:ext uri="{FF2B5EF4-FFF2-40B4-BE49-F238E27FC236}">
                <a16:creationId xmlns:a16="http://schemas.microsoft.com/office/drawing/2014/main" id="{8CCF474F-884D-E8DD-E1AB-B64533211007}"/>
              </a:ext>
            </a:extLst>
          </p:cNvPr>
          <p:cNvSpPr txBox="1"/>
          <p:nvPr/>
        </p:nvSpPr>
        <p:spPr>
          <a:xfrm>
            <a:off x="1524000" y="3442123"/>
            <a:ext cx="10363200" cy="2667397"/>
          </a:xfrm>
          <a:prstGeom prst="rect">
            <a:avLst/>
          </a:prstGeom>
          <a:solidFill>
            <a:schemeClr val="bg1"/>
          </a:solidFill>
        </p:spPr>
        <p:txBody>
          <a:bodyPr wrap="square" rtlCol="0">
            <a:spAutoFit/>
          </a:bodyPr>
          <a:lstStyle/>
          <a:p>
            <a:pPr marL="228600" marR="0" lvl="0" indent="-22860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öhne"/>
                <a:ea typeface="+mn-ea"/>
                <a:cs typeface="+mn-cs"/>
              </a:rPr>
              <a:t>Class III and Class IVA materials provide less supporting stiffness than Class I and Class II material for a given density or compaction level, in part because of the increased clay content.</a:t>
            </a:r>
          </a:p>
          <a:p>
            <a:pPr marL="228600" marR="0" lvl="0" indent="-22860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lang="en-US" sz="2000" b="1" dirty="0">
                <a:solidFill>
                  <a:prstClr val="black"/>
                </a:solidFill>
                <a:latin typeface="Söhne"/>
              </a:rPr>
              <a:t>In addition, they require greater compaction effort to attain densities and their moisture content must be closely controlled within the optimum limit, especially for Class IVA soil, which is typically to applications with pressure pipe at shallow cover. </a:t>
            </a:r>
          </a:p>
          <a:p>
            <a:pPr marL="228600" marR="0" lvl="0" indent="-228600"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öhne"/>
                <a:ea typeface="+mn-ea"/>
                <a:cs typeface="+mn-cs"/>
              </a:rPr>
              <a:t>Class IVB and Class V materials offer only minimal support for a buried pipe and are often difficult to properly place and compact.  Where the embedment material becomes saturated, provide sufficient depth to avoid floatation. </a:t>
            </a:r>
          </a:p>
        </p:txBody>
      </p:sp>
      <p:pic>
        <p:nvPicPr>
          <p:cNvPr id="3" name="Picture 2">
            <a:extLst>
              <a:ext uri="{FF2B5EF4-FFF2-40B4-BE49-F238E27FC236}">
                <a16:creationId xmlns:a16="http://schemas.microsoft.com/office/drawing/2014/main" id="{46A81876-241C-0743-1B50-4B56B2B071C4}"/>
              </a:ext>
            </a:extLst>
          </p:cNvPr>
          <p:cNvPicPr>
            <a:picLocks noChangeAspect="1"/>
          </p:cNvPicPr>
          <p:nvPr/>
        </p:nvPicPr>
        <p:blipFill>
          <a:blip r:embed="rId2"/>
          <a:stretch>
            <a:fillRect/>
          </a:stretch>
        </p:blipFill>
        <p:spPr>
          <a:xfrm>
            <a:off x="5857241" y="76200"/>
            <a:ext cx="6055359" cy="2135086"/>
          </a:xfrm>
          <a:prstGeom prst="rect">
            <a:avLst/>
          </a:prstGeom>
        </p:spPr>
      </p:pic>
      <p:pic>
        <p:nvPicPr>
          <p:cNvPr id="5" name="Picture 4">
            <a:extLst>
              <a:ext uri="{FF2B5EF4-FFF2-40B4-BE49-F238E27FC236}">
                <a16:creationId xmlns:a16="http://schemas.microsoft.com/office/drawing/2014/main" id="{6403F1AD-D432-2656-0106-BDAC9DCCB9A7}"/>
              </a:ext>
            </a:extLst>
          </p:cNvPr>
          <p:cNvPicPr>
            <a:picLocks noChangeAspect="1"/>
          </p:cNvPicPr>
          <p:nvPr/>
        </p:nvPicPr>
        <p:blipFill>
          <a:blip r:embed="rId3"/>
          <a:stretch>
            <a:fillRect/>
          </a:stretch>
        </p:blipFill>
        <p:spPr>
          <a:xfrm>
            <a:off x="-21330" y="0"/>
            <a:ext cx="4826000" cy="3226894"/>
          </a:xfrm>
          <a:prstGeom prst="rect">
            <a:avLst/>
          </a:prstGeom>
        </p:spPr>
      </p:pic>
    </p:spTree>
    <p:extLst>
      <p:ext uri="{BB962C8B-B14F-4D97-AF65-F5344CB8AC3E}">
        <p14:creationId xmlns:p14="http://schemas.microsoft.com/office/powerpoint/2010/main" val="3888167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24</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4" name="Picture 3">
            <a:extLst>
              <a:ext uri="{FF2B5EF4-FFF2-40B4-BE49-F238E27FC236}">
                <a16:creationId xmlns:a16="http://schemas.microsoft.com/office/drawing/2014/main" id="{8BA7EED7-9DEA-8620-38DC-F11DEE8311C9}"/>
              </a:ext>
            </a:extLst>
          </p:cNvPr>
          <p:cNvPicPr>
            <a:picLocks noChangeAspect="1"/>
          </p:cNvPicPr>
          <p:nvPr/>
        </p:nvPicPr>
        <p:blipFill>
          <a:blip r:embed="rId4"/>
          <a:stretch>
            <a:fillRect/>
          </a:stretch>
        </p:blipFill>
        <p:spPr>
          <a:xfrm>
            <a:off x="-2" y="457200"/>
            <a:ext cx="12192002" cy="5882640"/>
          </a:xfrm>
          <a:prstGeom prst="rect">
            <a:avLst/>
          </a:prstGeom>
        </p:spPr>
      </p:pic>
      <p:pic>
        <p:nvPicPr>
          <p:cNvPr id="7" name="Picture 6">
            <a:extLst>
              <a:ext uri="{FF2B5EF4-FFF2-40B4-BE49-F238E27FC236}">
                <a16:creationId xmlns:a16="http://schemas.microsoft.com/office/drawing/2014/main" id="{A7540F09-4280-D43C-B0A7-C2A1E5932324}"/>
              </a:ext>
            </a:extLst>
          </p:cNvPr>
          <p:cNvPicPr>
            <a:picLocks noChangeAspect="1"/>
          </p:cNvPicPr>
          <p:nvPr/>
        </p:nvPicPr>
        <p:blipFill>
          <a:blip r:embed="rId5"/>
          <a:stretch>
            <a:fillRect/>
          </a:stretch>
        </p:blipFill>
        <p:spPr>
          <a:xfrm>
            <a:off x="1133897" y="1534847"/>
            <a:ext cx="10805160" cy="5170753"/>
          </a:xfrm>
          <a:prstGeom prst="rect">
            <a:avLst/>
          </a:prstGeom>
        </p:spPr>
      </p:pic>
      <p:pic>
        <p:nvPicPr>
          <p:cNvPr id="11" name="Picture 10">
            <a:extLst>
              <a:ext uri="{FF2B5EF4-FFF2-40B4-BE49-F238E27FC236}">
                <a16:creationId xmlns:a16="http://schemas.microsoft.com/office/drawing/2014/main" id="{03F2F143-F3F1-51AA-B0B7-BF824E28C09E}"/>
              </a:ext>
            </a:extLst>
          </p:cNvPr>
          <p:cNvPicPr>
            <a:picLocks noChangeAspect="1"/>
          </p:cNvPicPr>
          <p:nvPr/>
        </p:nvPicPr>
        <p:blipFill>
          <a:blip r:embed="rId6"/>
          <a:stretch>
            <a:fillRect/>
          </a:stretch>
        </p:blipFill>
        <p:spPr>
          <a:xfrm>
            <a:off x="6277098" y="906512"/>
            <a:ext cx="2004686" cy="628335"/>
          </a:xfrm>
          <a:prstGeom prst="rect">
            <a:avLst/>
          </a:prstGeom>
        </p:spPr>
      </p:pic>
      <p:pic>
        <p:nvPicPr>
          <p:cNvPr id="15" name="Picture 14">
            <a:extLst>
              <a:ext uri="{FF2B5EF4-FFF2-40B4-BE49-F238E27FC236}">
                <a16:creationId xmlns:a16="http://schemas.microsoft.com/office/drawing/2014/main" id="{DC9FC3D4-13FC-1B7D-00B6-F833D3891FAE}"/>
              </a:ext>
            </a:extLst>
          </p:cNvPr>
          <p:cNvPicPr>
            <a:picLocks noChangeAspect="1"/>
          </p:cNvPicPr>
          <p:nvPr/>
        </p:nvPicPr>
        <p:blipFill>
          <a:blip r:embed="rId7"/>
          <a:stretch>
            <a:fillRect/>
          </a:stretch>
        </p:blipFill>
        <p:spPr>
          <a:xfrm>
            <a:off x="8288446" y="956157"/>
            <a:ext cx="1500514" cy="560192"/>
          </a:xfrm>
          <a:prstGeom prst="rect">
            <a:avLst/>
          </a:prstGeom>
        </p:spPr>
      </p:pic>
    </p:spTree>
    <p:extLst>
      <p:ext uri="{BB962C8B-B14F-4D97-AF65-F5344CB8AC3E}">
        <p14:creationId xmlns:p14="http://schemas.microsoft.com/office/powerpoint/2010/main" val="4112358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25</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a:xfrm>
            <a:off x="0" y="0"/>
            <a:ext cx="8839200" cy="457200"/>
          </a:xfrm>
        </p:spPr>
      </p:pic>
      <p:pic>
        <p:nvPicPr>
          <p:cNvPr id="4" name="Picture 3">
            <a:extLst>
              <a:ext uri="{FF2B5EF4-FFF2-40B4-BE49-F238E27FC236}">
                <a16:creationId xmlns:a16="http://schemas.microsoft.com/office/drawing/2014/main" id="{8BA7EED7-9DEA-8620-38DC-F11DEE8311C9}"/>
              </a:ext>
            </a:extLst>
          </p:cNvPr>
          <p:cNvPicPr>
            <a:picLocks noChangeAspect="1"/>
          </p:cNvPicPr>
          <p:nvPr/>
        </p:nvPicPr>
        <p:blipFill>
          <a:blip r:embed="rId4"/>
          <a:stretch>
            <a:fillRect/>
          </a:stretch>
        </p:blipFill>
        <p:spPr>
          <a:xfrm>
            <a:off x="-2" y="457200"/>
            <a:ext cx="12192002" cy="5882640"/>
          </a:xfrm>
          <a:prstGeom prst="rect">
            <a:avLst/>
          </a:prstGeom>
        </p:spPr>
      </p:pic>
      <p:pic>
        <p:nvPicPr>
          <p:cNvPr id="6" name="Picture 5">
            <a:extLst>
              <a:ext uri="{FF2B5EF4-FFF2-40B4-BE49-F238E27FC236}">
                <a16:creationId xmlns:a16="http://schemas.microsoft.com/office/drawing/2014/main" id="{D320145C-845A-B005-CA5C-E270289AD2E3}"/>
              </a:ext>
            </a:extLst>
          </p:cNvPr>
          <p:cNvPicPr>
            <a:picLocks noChangeAspect="1"/>
          </p:cNvPicPr>
          <p:nvPr/>
        </p:nvPicPr>
        <p:blipFill>
          <a:blip r:embed="rId5"/>
          <a:stretch>
            <a:fillRect/>
          </a:stretch>
        </p:blipFill>
        <p:spPr>
          <a:xfrm>
            <a:off x="5146073" y="457200"/>
            <a:ext cx="7078063" cy="6420592"/>
          </a:xfrm>
          <a:prstGeom prst="rect">
            <a:avLst/>
          </a:prstGeom>
        </p:spPr>
      </p:pic>
      <p:pic>
        <p:nvPicPr>
          <p:cNvPr id="8" name="Picture 7">
            <a:extLst>
              <a:ext uri="{FF2B5EF4-FFF2-40B4-BE49-F238E27FC236}">
                <a16:creationId xmlns:a16="http://schemas.microsoft.com/office/drawing/2014/main" id="{E23779EB-819E-85CA-F105-9211234E0B15}"/>
              </a:ext>
            </a:extLst>
          </p:cNvPr>
          <p:cNvPicPr>
            <a:picLocks noChangeAspect="1"/>
          </p:cNvPicPr>
          <p:nvPr/>
        </p:nvPicPr>
        <p:blipFill>
          <a:blip r:embed="rId6"/>
          <a:srcRect/>
          <a:stretch/>
        </p:blipFill>
        <p:spPr>
          <a:xfrm>
            <a:off x="0" y="0"/>
            <a:ext cx="4706461" cy="2819400"/>
          </a:xfrm>
          <a:prstGeom prst="rect">
            <a:avLst/>
          </a:prstGeom>
        </p:spPr>
      </p:pic>
      <p:pic>
        <p:nvPicPr>
          <p:cNvPr id="17" name="Picture 16">
            <a:extLst>
              <a:ext uri="{FF2B5EF4-FFF2-40B4-BE49-F238E27FC236}">
                <a16:creationId xmlns:a16="http://schemas.microsoft.com/office/drawing/2014/main" id="{C567097F-911D-C376-BF27-F5BA69CDAFCD}"/>
              </a:ext>
            </a:extLst>
          </p:cNvPr>
          <p:cNvPicPr>
            <a:picLocks noChangeAspect="1"/>
          </p:cNvPicPr>
          <p:nvPr/>
        </p:nvPicPr>
        <p:blipFill>
          <a:blip r:embed="rId7"/>
          <a:stretch>
            <a:fillRect/>
          </a:stretch>
        </p:blipFill>
        <p:spPr>
          <a:xfrm>
            <a:off x="71146" y="3733800"/>
            <a:ext cx="5113027" cy="1908644"/>
          </a:xfrm>
          <a:prstGeom prst="rect">
            <a:avLst/>
          </a:prstGeom>
        </p:spPr>
      </p:pic>
    </p:spTree>
    <p:extLst>
      <p:ext uri="{BB962C8B-B14F-4D97-AF65-F5344CB8AC3E}">
        <p14:creationId xmlns:p14="http://schemas.microsoft.com/office/powerpoint/2010/main" val="3992346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Benefits of proper bedding</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1" y="2786932"/>
            <a:ext cx="7376160" cy="3540716"/>
          </a:xfrm>
        </p:spPr>
        <p:txBody>
          <a:bodyPr>
            <a:normAutofit fontScale="92500" lnSpcReduction="20000"/>
          </a:bodyPr>
          <a:lstStyle/>
          <a:p>
            <a:r>
              <a:rPr lang="en-US" b="0" i="0" dirty="0">
                <a:solidFill>
                  <a:srgbClr val="374151"/>
                </a:solidFill>
                <a:effectLst/>
                <a:latin typeface="Söhne"/>
              </a:rPr>
              <a:t>Ensuring the correct placement of a pipeline within a trench is of utmost importance in preventing pipeline failures. </a:t>
            </a:r>
            <a:endParaRPr lang="en-US" b="0" i="0" dirty="0">
              <a:effectLst/>
              <a:latin typeface="Söhne"/>
            </a:endParaRPr>
          </a:p>
          <a:p>
            <a:r>
              <a:rPr lang="en-US" b="0" i="0" dirty="0">
                <a:effectLst/>
                <a:latin typeface="Söhne"/>
              </a:rPr>
              <a:t>Consequently, achieving a balance in the design, harmonizing the inherent strength of the pipeline material with the trench construction, becomes essential in many instances for a successful construction outcome.	</a:t>
            </a:r>
            <a:br>
              <a:rPr lang="en-US" b="0" i="0" dirty="0">
                <a:effectLst/>
                <a:latin typeface="Söhne"/>
              </a:rPr>
            </a:br>
            <a:r>
              <a:rPr lang="en-US" b="0" i="0" dirty="0">
                <a:effectLst/>
                <a:latin typeface="Söhne"/>
              </a:rPr>
              <a:t>  	</a:t>
            </a:r>
          </a:p>
          <a:p>
            <a:r>
              <a:rPr lang="en-US" b="0" i="0" dirty="0">
                <a:effectLst/>
                <a:latin typeface="Söhne"/>
              </a:rPr>
              <a:t>For instance, a flexible pipe such as PVC, due to its lower stiffness, requires thorough support from the surrounding soil to maintain integrity. </a:t>
            </a:r>
          </a:p>
          <a:p>
            <a:r>
              <a:rPr lang="en-US" b="0" i="0" dirty="0">
                <a:effectLst/>
                <a:latin typeface="Söhne"/>
              </a:rPr>
              <a:t>On the other hand, more robust pipe materials like ductile iron (DI) can endure comparable external loads with less need for extensive bedding support.</a:t>
            </a:r>
            <a:endParaRPr lang="en-US" dirty="0"/>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26</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spTree>
    <p:extLst>
      <p:ext uri="{BB962C8B-B14F-4D97-AF65-F5344CB8AC3E}">
        <p14:creationId xmlns:p14="http://schemas.microsoft.com/office/powerpoint/2010/main" val="82427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Potential RISKS OF Improper embedment</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2384286"/>
            <a:ext cx="10119359" cy="3943362"/>
          </a:xfrm>
        </p:spPr>
        <p:txBody>
          <a:bodyPr>
            <a:normAutofit/>
          </a:bodyPr>
          <a:lstStyle/>
          <a:p>
            <a:pPr lvl="1"/>
            <a:r>
              <a:rPr lang="en-US" b="0" i="0" dirty="0">
                <a:effectLst/>
                <a:latin typeface="Söhne"/>
              </a:rPr>
              <a:t>Additional costs  associated with water loss/gain due to leaks and infiltration </a:t>
            </a:r>
            <a:r>
              <a:rPr lang="en-US" dirty="0">
                <a:latin typeface="Söhne"/>
              </a:rPr>
              <a:t>cause by poor pipe installation practices</a:t>
            </a:r>
            <a:r>
              <a:rPr lang="en-US" b="0" i="0" dirty="0">
                <a:effectLst/>
                <a:latin typeface="Söhne"/>
              </a:rPr>
              <a:t>.</a:t>
            </a:r>
          </a:p>
          <a:p>
            <a:pPr lvl="1"/>
            <a:r>
              <a:rPr lang="en-US" dirty="0">
                <a:latin typeface="Söhne"/>
              </a:rPr>
              <a:t>Public risk due to damage of adjacent infrastructure caused by leaks and soil migration</a:t>
            </a:r>
            <a:endParaRPr lang="en-US" b="0" i="0" dirty="0">
              <a:effectLst/>
              <a:latin typeface="Söhne"/>
            </a:endParaRPr>
          </a:p>
          <a:p>
            <a:pPr lvl="1"/>
            <a:r>
              <a:rPr lang="en-US" dirty="0">
                <a:latin typeface="Söhne"/>
              </a:rPr>
              <a:t>Contamination of drinking water and other public health concerns</a:t>
            </a:r>
          </a:p>
          <a:p>
            <a:pPr lvl="1"/>
            <a:r>
              <a:rPr lang="en-US" dirty="0">
                <a:latin typeface="Söhne"/>
              </a:rPr>
              <a:t>Effects to wildlife from direct contact and damaged ecosystems</a:t>
            </a:r>
          </a:p>
          <a:p>
            <a:pPr lvl="1"/>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27</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spTree>
    <p:extLst>
      <p:ext uri="{BB962C8B-B14F-4D97-AF65-F5344CB8AC3E}">
        <p14:creationId xmlns:p14="http://schemas.microsoft.com/office/powerpoint/2010/main" val="2668877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1905000"/>
            <a:ext cx="12192001" cy="424732"/>
          </a:xfrm>
          <a:solidFill>
            <a:schemeClr val="tx1"/>
          </a:solidFill>
        </p:spPr>
        <p:txBody>
          <a:bodyPr/>
          <a:lstStyle/>
          <a:p>
            <a:r>
              <a:rPr lang="en-US" dirty="0"/>
              <a:t>Preventing leaks</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28</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972E9346-539B-BCA4-2D0C-84279425A6A4}"/>
              </a:ext>
            </a:extLst>
          </p:cNvPr>
          <p:cNvPicPr>
            <a:picLocks noChangeAspect="1"/>
          </p:cNvPicPr>
          <p:nvPr/>
        </p:nvPicPr>
        <p:blipFill>
          <a:blip r:embed="rId4"/>
          <a:stretch>
            <a:fillRect/>
          </a:stretch>
        </p:blipFill>
        <p:spPr>
          <a:xfrm>
            <a:off x="2514600" y="2536245"/>
            <a:ext cx="6553200" cy="4257459"/>
          </a:xfrm>
          <a:prstGeom prst="rect">
            <a:avLst/>
          </a:prstGeom>
        </p:spPr>
      </p:pic>
    </p:spTree>
    <p:extLst>
      <p:ext uri="{BB962C8B-B14F-4D97-AF65-F5344CB8AC3E}">
        <p14:creationId xmlns:p14="http://schemas.microsoft.com/office/powerpoint/2010/main" val="2639984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2358285" y="1807154"/>
            <a:ext cx="7772400" cy="424732"/>
          </a:xfrm>
          <a:solidFill>
            <a:schemeClr val="tx1"/>
          </a:solidFill>
        </p:spPr>
        <p:txBody>
          <a:bodyPr/>
          <a:lstStyle/>
          <a:p>
            <a:r>
              <a:rPr lang="en-US" dirty="0"/>
              <a:t>Soil Migration</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29</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8" name="Picture 7">
            <a:extLst>
              <a:ext uri="{FF2B5EF4-FFF2-40B4-BE49-F238E27FC236}">
                <a16:creationId xmlns:a16="http://schemas.microsoft.com/office/drawing/2014/main" id="{F56EA2FD-53DE-DBE5-0F76-ABB2BF2F74FC}"/>
              </a:ext>
            </a:extLst>
          </p:cNvPr>
          <p:cNvPicPr>
            <a:picLocks noChangeAspect="1"/>
          </p:cNvPicPr>
          <p:nvPr/>
        </p:nvPicPr>
        <p:blipFill>
          <a:blip r:embed="rId4"/>
          <a:stretch>
            <a:fillRect/>
          </a:stretch>
        </p:blipFill>
        <p:spPr>
          <a:xfrm>
            <a:off x="2438400" y="2272335"/>
            <a:ext cx="7682389" cy="3962399"/>
          </a:xfrm>
          <a:prstGeom prst="rect">
            <a:avLst/>
          </a:prstGeom>
        </p:spPr>
      </p:pic>
    </p:spTree>
    <p:extLst>
      <p:ext uri="{BB962C8B-B14F-4D97-AF65-F5344CB8AC3E}">
        <p14:creationId xmlns:p14="http://schemas.microsoft.com/office/powerpoint/2010/main" val="248727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228599" y="2144770"/>
            <a:ext cx="11734800" cy="1206753"/>
          </a:xfrm>
        </p:spPr>
        <p:txBody>
          <a:bodyPr>
            <a:normAutofit/>
          </a:bodyPr>
          <a:lstStyle/>
          <a:p>
            <a:pPr algn="ctr"/>
            <a:r>
              <a:rPr lang="en-US" sz="4800" dirty="0"/>
              <a:t>Objectives</a:t>
            </a:r>
          </a:p>
        </p:txBody>
      </p:sp>
      <p:sp>
        <p:nvSpPr>
          <p:cNvPr id="34" name="Text Placeholder 33">
            <a:extLst>
              <a:ext uri="{FF2B5EF4-FFF2-40B4-BE49-F238E27FC236}">
                <a16:creationId xmlns:a16="http://schemas.microsoft.com/office/drawing/2014/main" id="{29455ACD-CCC6-4BEC-AA79-DC1C69D087DF}"/>
              </a:ext>
              <a:ext uri="{C183D7F6-B498-43B3-948B-1728B52AA6E4}">
                <adec:decorative xmlns:adec="http://schemas.microsoft.com/office/drawing/2017/decorative" val="1"/>
              </a:ext>
            </a:extLst>
          </p:cNvPr>
          <p:cNvSpPr>
            <a:spLocks noGrp="1"/>
          </p:cNvSpPr>
          <p:nvPr>
            <p:ph type="body" sz="quarter" idx="20"/>
          </p:nvPr>
        </p:nvSpPr>
        <p:spPr>
          <a:xfrm>
            <a:off x="304800" y="2812327"/>
            <a:ext cx="11734800" cy="3740873"/>
          </a:xfrm>
        </p:spPr>
        <p:txBody>
          <a:bodyPr/>
          <a:lstStyle/>
          <a:p>
            <a:endParaRPr lang="en-US" dirty="0"/>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9"/>
          </p:nvPr>
        </p:nvSpPr>
        <p:spPr>
          <a:xfrm>
            <a:off x="2209800" y="2892063"/>
            <a:ext cx="8247716" cy="3581400"/>
          </a:xfrm>
        </p:spPr>
        <p:txBody>
          <a:bodyPr>
            <a:normAutofit/>
          </a:bodyPr>
          <a:lstStyle/>
          <a:p>
            <a:endParaRPr lang="en-US" dirty="0">
              <a:solidFill>
                <a:schemeClr val="tx1"/>
              </a:solidFill>
            </a:endParaRPr>
          </a:p>
          <a:p>
            <a:pPr marL="457200" indent="-457200">
              <a:buFont typeface="Arial" panose="020B0604020202020204" pitchFamily="34" charset="0"/>
              <a:buChar char="•"/>
            </a:pPr>
            <a:r>
              <a:rPr lang="en-US" dirty="0">
                <a:solidFill>
                  <a:schemeClr val="tx1"/>
                </a:solidFill>
              </a:rPr>
              <a:t>Understand the role of bedding material and external loading forces effects on the pipe</a:t>
            </a:r>
          </a:p>
          <a:p>
            <a:pPr marL="457200" indent="-457200">
              <a:buFont typeface="Arial" panose="020B0604020202020204" pitchFamily="34" charset="0"/>
              <a:buChar char="•"/>
            </a:pPr>
            <a:r>
              <a:rPr lang="en-US" dirty="0">
                <a:solidFill>
                  <a:schemeClr val="tx1"/>
                </a:solidFill>
              </a:rPr>
              <a:t>Types/Classes of bedding material</a:t>
            </a:r>
          </a:p>
          <a:p>
            <a:pPr marL="457200" indent="-457200">
              <a:buFont typeface="Arial" panose="020B0604020202020204" pitchFamily="34" charset="0"/>
              <a:buChar char="•"/>
            </a:pPr>
            <a:r>
              <a:rPr lang="en-US" dirty="0">
                <a:solidFill>
                  <a:schemeClr val="tx1"/>
                </a:solidFill>
              </a:rPr>
              <a:t>Benefits of proper bedding</a:t>
            </a:r>
          </a:p>
          <a:p>
            <a:pPr marL="457200" indent="-457200">
              <a:buFont typeface="Arial" panose="020B0604020202020204" pitchFamily="34" charset="0"/>
              <a:buChar char="•"/>
            </a:pPr>
            <a:r>
              <a:rPr lang="en-US" dirty="0">
                <a:solidFill>
                  <a:schemeClr val="tx1"/>
                </a:solidFill>
              </a:rPr>
              <a:t>Environmental and public health considerations</a:t>
            </a:r>
          </a:p>
        </p:txBody>
      </p:sp>
      <p:sp>
        <p:nvSpPr>
          <p:cNvPr id="2" name="Slide Number Placeholder 1">
            <a:extLst>
              <a:ext uri="{FF2B5EF4-FFF2-40B4-BE49-F238E27FC236}">
                <a16:creationId xmlns:a16="http://schemas.microsoft.com/office/drawing/2014/main" id="{7A6C6147-EB04-429F-9D41-52F18DE2322C}"/>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32" name="Text Placeholder 119">
            <a:extLst>
              <a:ext uri="{FF2B5EF4-FFF2-40B4-BE49-F238E27FC236}">
                <a16:creationId xmlns:a16="http://schemas.microsoft.com/office/drawing/2014/main" id="{D9043C6D-0761-489D-8401-7F976D80BA5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sp>
        <p:nvSpPr>
          <p:cNvPr id="40" name="Freeform: Shape 39">
            <a:extLst>
              <a:ext uri="{FF2B5EF4-FFF2-40B4-BE49-F238E27FC236}">
                <a16:creationId xmlns:a16="http://schemas.microsoft.com/office/drawing/2014/main" id="{CD5E95B5-674E-4A3A-A7C5-83CFC41142E0}"/>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6">
            <a:extLst>
              <a:ext uri="{FF2B5EF4-FFF2-40B4-BE49-F238E27FC236}">
                <a16:creationId xmlns:a16="http://schemas.microsoft.com/office/drawing/2014/main" id="{A3332BA5-E906-536C-2733-95A94101798A}"/>
              </a:ext>
            </a:extLst>
          </p:cNvPr>
          <p:cNvPicPr>
            <a:picLocks noGrp="1" noChangeAspect="1"/>
          </p:cNvPicPr>
          <p:nvPr>
            <p:ph type="pic" sz="quarter" idx="17"/>
          </p:nvPr>
        </p:nvPicPr>
        <p:blipFill>
          <a:blip r:embed="rId3"/>
          <a:srcRect t="36556" b="36556"/>
          <a:stretch>
            <a:fillRect/>
          </a:stretch>
        </p:blipFill>
        <p:spPr>
          <a:xfrm>
            <a:off x="0" y="112976"/>
            <a:ext cx="12191999" cy="2084919"/>
          </a:xfrm>
        </p:spPr>
      </p:pic>
    </p:spTree>
    <p:extLst>
      <p:ext uri="{BB962C8B-B14F-4D97-AF65-F5344CB8AC3E}">
        <p14:creationId xmlns:p14="http://schemas.microsoft.com/office/powerpoint/2010/main" val="2956204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290406" y="341218"/>
            <a:ext cx="10805160" cy="707886"/>
          </a:xfrm>
        </p:spPr>
        <p:txBody>
          <a:bodyPr/>
          <a:lstStyle/>
          <a:p>
            <a:r>
              <a:rPr lang="en-US" dirty="0"/>
              <a:t>Role of bedding material</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0" y="1106831"/>
            <a:ext cx="12192001" cy="424732"/>
          </a:xfrm>
          <a:solidFill>
            <a:schemeClr val="tx1"/>
          </a:solidFill>
        </p:spPr>
        <p:txBody>
          <a:bodyPr/>
          <a:lstStyle/>
          <a:p>
            <a:r>
              <a:rPr lang="en-US" dirty="0"/>
              <a:t>Excessive soil migration could lead to sinkholes</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30</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3988B29C-EC45-5557-3EFA-A3B8BEB528FC}"/>
              </a:ext>
            </a:extLst>
          </p:cNvPr>
          <p:cNvPicPr>
            <a:picLocks noChangeAspect="1"/>
          </p:cNvPicPr>
          <p:nvPr/>
        </p:nvPicPr>
        <p:blipFill>
          <a:blip r:embed="rId4"/>
          <a:stretch>
            <a:fillRect/>
          </a:stretch>
        </p:blipFill>
        <p:spPr>
          <a:xfrm>
            <a:off x="2286000" y="2146558"/>
            <a:ext cx="7136772" cy="4074752"/>
          </a:xfrm>
          <a:prstGeom prst="rect">
            <a:avLst/>
          </a:prstGeom>
        </p:spPr>
      </p:pic>
      <p:sp>
        <p:nvSpPr>
          <p:cNvPr id="4" name="Rectangle 3">
            <a:extLst>
              <a:ext uri="{FF2B5EF4-FFF2-40B4-BE49-F238E27FC236}">
                <a16:creationId xmlns:a16="http://schemas.microsoft.com/office/drawing/2014/main" id="{D21F7233-5683-5178-E45E-4A3E0FC55B69}"/>
              </a:ext>
            </a:extLst>
          </p:cNvPr>
          <p:cNvSpPr/>
          <p:nvPr/>
        </p:nvSpPr>
        <p:spPr>
          <a:xfrm>
            <a:off x="4800600" y="4191000"/>
            <a:ext cx="1295400" cy="838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488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Conclusion</a:t>
            </a:r>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31</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sp>
        <p:nvSpPr>
          <p:cNvPr id="5" name="Content Placeholder 4">
            <a:extLst>
              <a:ext uri="{FF2B5EF4-FFF2-40B4-BE49-F238E27FC236}">
                <a16:creationId xmlns:a16="http://schemas.microsoft.com/office/drawing/2014/main" id="{D7F72F65-3DB2-3914-AD67-FC67EB28D800}"/>
              </a:ext>
            </a:extLst>
          </p:cNvPr>
          <p:cNvSpPr>
            <a:spLocks noGrp="1"/>
          </p:cNvSpPr>
          <p:nvPr>
            <p:ph sz="quarter" idx="13"/>
          </p:nvPr>
        </p:nvSpPr>
        <p:spPr>
          <a:xfrm>
            <a:off x="1447800" y="3581400"/>
            <a:ext cx="8475133" cy="1908048"/>
          </a:xfrm>
        </p:spPr>
        <p:txBody>
          <a:bodyPr/>
          <a:lstStyle/>
          <a:p>
            <a:r>
              <a:rPr lang="en-US" sz="2000" b="0" i="0" dirty="0">
                <a:solidFill>
                  <a:srgbClr val="374151"/>
                </a:solidFill>
                <a:effectLst/>
                <a:latin typeface="Söhne"/>
              </a:rPr>
              <a:t>In summary, pipeline bedding is a critical component of pipeline infrastructure that ensures structural integrity, protects against environmental factors, and enhances the overall safety and longevity of the pipeline system.</a:t>
            </a:r>
            <a:endParaRPr lang="en-US" sz="2000" dirty="0"/>
          </a:p>
          <a:p>
            <a:endParaRPr lang="en-US" dirty="0"/>
          </a:p>
        </p:txBody>
      </p:sp>
    </p:spTree>
    <p:extLst>
      <p:ext uri="{BB962C8B-B14F-4D97-AF65-F5344CB8AC3E}">
        <p14:creationId xmlns:p14="http://schemas.microsoft.com/office/powerpoint/2010/main" val="150779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7" name="Picture 6">
            <a:extLst>
              <a:ext uri="{FF2B5EF4-FFF2-40B4-BE49-F238E27FC236}">
                <a16:creationId xmlns:a16="http://schemas.microsoft.com/office/drawing/2014/main" id="{6F62DF57-44ED-B6B8-1D79-0F65ABF882E0}"/>
              </a:ext>
            </a:extLst>
          </p:cNvPr>
          <p:cNvPicPr>
            <a:picLocks noChangeAspect="1"/>
          </p:cNvPicPr>
          <p:nvPr/>
        </p:nvPicPr>
        <p:blipFill>
          <a:blip r:embed="rId4"/>
          <a:stretch>
            <a:fillRect/>
          </a:stretch>
        </p:blipFill>
        <p:spPr>
          <a:xfrm>
            <a:off x="0" y="532206"/>
            <a:ext cx="12192000" cy="5793588"/>
          </a:xfrm>
          <a:prstGeom prst="rect">
            <a:avLst/>
          </a:prstGeom>
        </p:spPr>
      </p:pic>
    </p:spTree>
    <p:extLst>
      <p:ext uri="{BB962C8B-B14F-4D97-AF65-F5344CB8AC3E}">
        <p14:creationId xmlns:p14="http://schemas.microsoft.com/office/powerpoint/2010/main" val="47129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5</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FF5B948A-90D8-E7FB-0537-2E6410CFD3F6}"/>
              </a:ext>
            </a:extLst>
          </p:cNvPr>
          <p:cNvPicPr>
            <a:picLocks noChangeAspect="1"/>
          </p:cNvPicPr>
          <p:nvPr/>
        </p:nvPicPr>
        <p:blipFill>
          <a:blip r:embed="rId4"/>
          <a:stretch>
            <a:fillRect/>
          </a:stretch>
        </p:blipFill>
        <p:spPr>
          <a:xfrm>
            <a:off x="0" y="527355"/>
            <a:ext cx="12192000" cy="5803290"/>
          </a:xfrm>
          <a:prstGeom prst="rect">
            <a:avLst/>
          </a:prstGeom>
        </p:spPr>
      </p:pic>
    </p:spTree>
    <p:extLst>
      <p:ext uri="{BB962C8B-B14F-4D97-AF65-F5344CB8AC3E}">
        <p14:creationId xmlns:p14="http://schemas.microsoft.com/office/powerpoint/2010/main" val="3142691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6</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6" name="Picture 5">
            <a:extLst>
              <a:ext uri="{FF2B5EF4-FFF2-40B4-BE49-F238E27FC236}">
                <a16:creationId xmlns:a16="http://schemas.microsoft.com/office/drawing/2014/main" id="{1E9C3E2F-4CCC-C703-45EB-E4188C4E0CC6}"/>
              </a:ext>
            </a:extLst>
          </p:cNvPr>
          <p:cNvPicPr>
            <a:picLocks noChangeAspect="1"/>
          </p:cNvPicPr>
          <p:nvPr/>
        </p:nvPicPr>
        <p:blipFill>
          <a:blip r:embed="rId4"/>
          <a:stretch>
            <a:fillRect/>
          </a:stretch>
        </p:blipFill>
        <p:spPr>
          <a:xfrm>
            <a:off x="0" y="512831"/>
            <a:ext cx="12192000" cy="5832337"/>
          </a:xfrm>
          <a:prstGeom prst="rect">
            <a:avLst/>
          </a:prstGeom>
        </p:spPr>
      </p:pic>
    </p:spTree>
    <p:extLst>
      <p:ext uri="{BB962C8B-B14F-4D97-AF65-F5344CB8AC3E}">
        <p14:creationId xmlns:p14="http://schemas.microsoft.com/office/powerpoint/2010/main" val="194607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7</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90CB174D-ADA9-99DF-CE4B-F4EBF8EACCAC}"/>
              </a:ext>
            </a:extLst>
          </p:cNvPr>
          <p:cNvPicPr>
            <a:picLocks noChangeAspect="1"/>
          </p:cNvPicPr>
          <p:nvPr/>
        </p:nvPicPr>
        <p:blipFill>
          <a:blip r:embed="rId4"/>
          <a:stretch>
            <a:fillRect/>
          </a:stretch>
        </p:blipFill>
        <p:spPr>
          <a:xfrm>
            <a:off x="0" y="469392"/>
            <a:ext cx="12192000" cy="5880608"/>
          </a:xfrm>
          <a:prstGeom prst="rect">
            <a:avLst/>
          </a:prstGeom>
        </p:spPr>
      </p:pic>
    </p:spTree>
    <p:extLst>
      <p:ext uri="{BB962C8B-B14F-4D97-AF65-F5344CB8AC3E}">
        <p14:creationId xmlns:p14="http://schemas.microsoft.com/office/powerpoint/2010/main" val="32777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8</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p:pic>
      <p:pic>
        <p:nvPicPr>
          <p:cNvPr id="5" name="Picture 4">
            <a:extLst>
              <a:ext uri="{FF2B5EF4-FFF2-40B4-BE49-F238E27FC236}">
                <a16:creationId xmlns:a16="http://schemas.microsoft.com/office/drawing/2014/main" id="{EF361BC1-E332-20C6-800B-2A4220C0E886}"/>
              </a:ext>
            </a:extLst>
          </p:cNvPr>
          <p:cNvPicPr>
            <a:picLocks noChangeAspect="1"/>
          </p:cNvPicPr>
          <p:nvPr/>
        </p:nvPicPr>
        <p:blipFill>
          <a:blip r:embed="rId4"/>
          <a:stretch>
            <a:fillRect/>
          </a:stretch>
        </p:blipFill>
        <p:spPr>
          <a:xfrm>
            <a:off x="0" y="466852"/>
            <a:ext cx="12192000" cy="5870448"/>
          </a:xfrm>
          <a:prstGeom prst="rect">
            <a:avLst/>
          </a:prstGeom>
        </p:spPr>
      </p:pic>
    </p:spTree>
    <p:extLst>
      <p:ext uri="{BB962C8B-B14F-4D97-AF65-F5344CB8AC3E}">
        <p14:creationId xmlns:p14="http://schemas.microsoft.com/office/powerpoint/2010/main" val="3725202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Role of bedding material</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548640" y="3429000"/>
            <a:ext cx="10288693" cy="2898648"/>
          </a:xfrm>
        </p:spPr>
        <p:txBody>
          <a:bodyPr/>
          <a:lstStyle/>
          <a:p>
            <a:r>
              <a:rPr lang="en-US" dirty="0"/>
              <a:t>When a pipeline is installed in a trench, proper bedding of the pipeline is essential to assure the pipe does not inordinately deflect.</a:t>
            </a:r>
          </a:p>
          <a:p>
            <a:pPr lvl="1"/>
            <a:r>
              <a:rPr lang="en-US" dirty="0"/>
              <a:t>Bedding is the material installed in the bottom of the trench on which the pipe is laid.</a:t>
            </a:r>
          </a:p>
          <a:p>
            <a:r>
              <a:rPr lang="en-US" dirty="0"/>
              <a:t>The bedding must be designed to support the respective pipeline material installed and control its interaction with external loading upon the pipeline.</a:t>
            </a:r>
          </a:p>
          <a:p>
            <a:r>
              <a:rPr lang="en-US" dirty="0"/>
              <a:t>Various pipe materials require a specific type of bedding to not deflect and not fail. </a:t>
            </a:r>
          </a:p>
          <a:p>
            <a:endParaRPr lang="en-US"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a:xfrm>
            <a:off x="-1" y="457200"/>
            <a:ext cx="12192001" cy="5870448"/>
          </a:xfrm>
          <a:solidFill>
            <a:schemeClr val="tx1"/>
          </a:solidFill>
        </p:spPr>
        <p:txBody>
          <a:bodyPr/>
          <a:lstStyle/>
          <a:p>
            <a:endParaRPr lang="en-US" dirty="0"/>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9</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6" name="Picture Placeholder 15">
            <a:extLst>
              <a:ext uri="{FF2B5EF4-FFF2-40B4-BE49-F238E27FC236}">
                <a16:creationId xmlns:a16="http://schemas.microsoft.com/office/drawing/2014/main" id="{D979B535-941C-C0C6-03C2-4CCBA5ECE3FD}"/>
              </a:ext>
            </a:extLst>
          </p:cNvPr>
          <p:cNvPicPr>
            <a:picLocks noGrp="1" noChangeAspect="1"/>
          </p:cNvPicPr>
          <p:nvPr>
            <p:ph type="pic" sz="quarter" idx="15"/>
          </p:nvPr>
        </p:nvPicPr>
        <p:blipFill>
          <a:blip r:embed="rId3"/>
          <a:srcRect t="47256" b="47256"/>
          <a:stretch>
            <a:fillRect/>
          </a:stretch>
        </p:blipFill>
        <p:spPr>
          <a:xfrm>
            <a:off x="0" y="0"/>
            <a:ext cx="8329286" cy="498348"/>
          </a:xfrm>
        </p:spPr>
      </p:pic>
      <p:pic>
        <p:nvPicPr>
          <p:cNvPr id="5" name="Picture 4">
            <a:extLst>
              <a:ext uri="{FF2B5EF4-FFF2-40B4-BE49-F238E27FC236}">
                <a16:creationId xmlns:a16="http://schemas.microsoft.com/office/drawing/2014/main" id="{1BE7BA65-85C6-5FE9-784C-9845994F036B}"/>
              </a:ext>
            </a:extLst>
          </p:cNvPr>
          <p:cNvPicPr>
            <a:picLocks noChangeAspect="1"/>
          </p:cNvPicPr>
          <p:nvPr/>
        </p:nvPicPr>
        <p:blipFill>
          <a:blip r:embed="rId4"/>
          <a:stretch>
            <a:fillRect/>
          </a:stretch>
        </p:blipFill>
        <p:spPr>
          <a:xfrm>
            <a:off x="0" y="498348"/>
            <a:ext cx="12192000" cy="5845302"/>
          </a:xfrm>
          <a:prstGeom prst="rect">
            <a:avLst/>
          </a:prstGeom>
        </p:spPr>
      </p:pic>
    </p:spTree>
    <p:extLst>
      <p:ext uri="{BB962C8B-B14F-4D97-AF65-F5344CB8AC3E}">
        <p14:creationId xmlns:p14="http://schemas.microsoft.com/office/powerpoint/2010/main" val="956482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6D9CC-0D9D-4BFE-B3F3-26F480BF8C8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06BD98-E608-40A1-98A8-93D597621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classic block presentation</Template>
  <TotalTime>919</TotalTime>
  <Words>3299</Words>
  <Application>Microsoft Office PowerPoint</Application>
  <PresentationFormat>Widescreen</PresentationFormat>
  <Paragraphs>244</Paragraphs>
  <Slides>31</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Google Sans</vt:lpstr>
      <vt:lpstr>Söhne</vt:lpstr>
      <vt:lpstr>Tw Cen MT</vt:lpstr>
      <vt:lpstr>Tw Cen MT Condensed</vt:lpstr>
      <vt:lpstr>Wingdings 3</vt:lpstr>
      <vt:lpstr>ModernClassicBlock-3</vt:lpstr>
      <vt:lpstr>Pipeline Bedding material</vt:lpstr>
      <vt:lpstr>Importance of pipe bedding</vt:lpstr>
      <vt:lpstr>Objectives</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Role of bedding material</vt:lpstr>
      <vt:lpstr>Criteria</vt:lpstr>
      <vt:lpstr>Role of bedding material</vt:lpstr>
      <vt:lpstr>Role of bedding material</vt:lpstr>
      <vt:lpstr>PowerPoint Presentation</vt:lpstr>
      <vt:lpstr>Role of bedding material</vt:lpstr>
      <vt:lpstr>PowerPoint Presentation</vt:lpstr>
      <vt:lpstr>Role of bedding material</vt:lpstr>
      <vt:lpstr>Role of bedding material</vt:lpstr>
      <vt:lpstr>Benefits of proper bedding</vt:lpstr>
      <vt:lpstr>Potential RISKS OF Improper embedment</vt:lpstr>
      <vt:lpstr>Role of bedding material</vt:lpstr>
      <vt:lpstr>Role of bedding material</vt:lpstr>
      <vt:lpstr>Role of bedding material</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Pipeline Bedding material</dc:title>
  <dc:creator>Brian Boedecker3</dc:creator>
  <cp:lastModifiedBy>Johnny Johnson</cp:lastModifiedBy>
  <cp:revision>8</cp:revision>
  <dcterms:created xsi:type="dcterms:W3CDTF">2023-09-15T16:12:43Z</dcterms:created>
  <dcterms:modified xsi:type="dcterms:W3CDTF">2023-09-28T16:18:16Z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