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handoutMasterIdLst>
    <p:handoutMasterId r:id="rId102"/>
  </p:handoutMasterIdLst>
  <p:sldIdLst>
    <p:sldId id="256" r:id="rId3"/>
    <p:sldId id="258" r:id="rId4"/>
    <p:sldId id="281" r:id="rId5"/>
    <p:sldId id="351" r:id="rId6"/>
    <p:sldId id="329" r:id="rId7"/>
    <p:sldId id="456" r:id="rId8"/>
    <p:sldId id="330" r:id="rId9"/>
    <p:sldId id="369" r:id="rId10"/>
    <p:sldId id="355" r:id="rId11"/>
    <p:sldId id="480" r:id="rId12"/>
    <p:sldId id="463" r:id="rId13"/>
    <p:sldId id="466" r:id="rId14"/>
    <p:sldId id="486" r:id="rId15"/>
    <p:sldId id="411" r:id="rId16"/>
    <p:sldId id="410" r:id="rId17"/>
    <p:sldId id="434" r:id="rId18"/>
    <p:sldId id="415" r:id="rId19"/>
    <p:sldId id="416" r:id="rId20"/>
    <p:sldId id="417" r:id="rId21"/>
    <p:sldId id="412" r:id="rId22"/>
    <p:sldId id="481" r:id="rId23"/>
    <p:sldId id="464" r:id="rId24"/>
    <p:sldId id="478" r:id="rId25"/>
    <p:sldId id="299" r:id="rId26"/>
    <p:sldId id="479" r:id="rId27"/>
    <p:sldId id="300" r:id="rId28"/>
    <p:sldId id="482" r:id="rId29"/>
    <p:sldId id="483" r:id="rId30"/>
    <p:sldId id="301" r:id="rId31"/>
    <p:sldId id="302" r:id="rId32"/>
    <p:sldId id="303" r:id="rId33"/>
    <p:sldId id="304" r:id="rId34"/>
    <p:sldId id="413" r:id="rId35"/>
    <p:sldId id="306" r:id="rId36"/>
    <p:sldId id="273" r:id="rId37"/>
    <p:sldId id="274" r:id="rId38"/>
    <p:sldId id="275" r:id="rId39"/>
    <p:sldId id="473" r:id="rId40"/>
    <p:sldId id="491" r:id="rId41"/>
    <p:sldId id="492" r:id="rId42"/>
    <p:sldId id="493" r:id="rId43"/>
    <p:sldId id="494" r:id="rId44"/>
    <p:sldId id="495" r:id="rId45"/>
    <p:sldId id="496" r:id="rId46"/>
    <p:sldId id="472" r:id="rId47"/>
    <p:sldId id="497" r:id="rId48"/>
    <p:sldId id="498" r:id="rId49"/>
    <p:sldId id="269" r:id="rId50"/>
    <p:sldId id="477" r:id="rId51"/>
    <p:sldId id="467" r:id="rId52"/>
    <p:sldId id="470" r:id="rId53"/>
    <p:sldId id="418" r:id="rId54"/>
    <p:sldId id="462" r:id="rId55"/>
    <p:sldId id="293" r:id="rId56"/>
    <p:sldId id="292" r:id="rId57"/>
    <p:sldId id="474" r:id="rId58"/>
    <p:sldId id="295" r:id="rId59"/>
    <p:sldId id="487" r:id="rId60"/>
    <p:sldId id="435" r:id="rId61"/>
    <p:sldId id="400" r:id="rId62"/>
    <p:sldId id="475" r:id="rId63"/>
    <p:sldId id="476" r:id="rId64"/>
    <p:sldId id="488" r:id="rId65"/>
    <p:sldId id="489" r:id="rId66"/>
    <p:sldId id="490" r:id="rId67"/>
    <p:sldId id="405" r:id="rId68"/>
    <p:sldId id="438" r:id="rId69"/>
    <p:sldId id="423" r:id="rId70"/>
    <p:sldId id="426" r:id="rId71"/>
    <p:sldId id="436" r:id="rId72"/>
    <p:sldId id="428" r:id="rId73"/>
    <p:sldId id="453" r:id="rId74"/>
    <p:sldId id="387" r:id="rId75"/>
    <p:sldId id="388" r:id="rId76"/>
    <p:sldId id="389" r:id="rId77"/>
    <p:sldId id="290" r:id="rId78"/>
    <p:sldId id="323" r:id="rId79"/>
    <p:sldId id="324" r:id="rId80"/>
    <p:sldId id="325" r:id="rId81"/>
    <p:sldId id="326" r:id="rId82"/>
    <p:sldId id="327" r:id="rId83"/>
    <p:sldId id="439" r:id="rId84"/>
    <p:sldId id="440" r:id="rId85"/>
    <p:sldId id="308" r:id="rId86"/>
    <p:sldId id="499" r:id="rId87"/>
    <p:sldId id="454" r:id="rId88"/>
    <p:sldId id="455" r:id="rId89"/>
    <p:sldId id="452" r:id="rId90"/>
    <p:sldId id="500" r:id="rId91"/>
    <p:sldId id="501" r:id="rId92"/>
    <p:sldId id="484" r:id="rId93"/>
    <p:sldId id="441" r:id="rId94"/>
    <p:sldId id="442" r:id="rId95"/>
    <p:sldId id="443" r:id="rId96"/>
    <p:sldId id="444" r:id="rId97"/>
    <p:sldId id="445" r:id="rId98"/>
    <p:sldId id="278" r:id="rId99"/>
    <p:sldId id="471" r:id="rId100"/>
    <p:sldId id="279"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619" autoAdjust="0"/>
    <p:restoredTop sz="94660"/>
  </p:normalViewPr>
  <p:slideViewPr>
    <p:cSldViewPr snapToGrid="0">
      <p:cViewPr varScale="1">
        <p:scale>
          <a:sx n="103" d="100"/>
          <a:sy n="103" d="100"/>
        </p:scale>
        <p:origin x="114" y="3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'Nature LWD Cases'!$C$36</c:f>
              <c:strCache>
                <c:ptCount val="1"/>
                <c:pt idx="0">
                  <c:v>RecordCount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4AE-4711-A1DF-F81CB8BCC60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4AE-4711-A1DF-F81CB8BCC604}"/>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4AE-4711-A1DF-F81CB8BCC604}"/>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4AE-4711-A1DF-F81CB8BCC604}"/>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4AE-4711-A1DF-F81CB8BCC604}"/>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4AE-4711-A1DF-F81CB8BCC60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'Nature LWD Cases'!$B$37:$B$42</c:f>
              <c:strCache>
                <c:ptCount val="6"/>
                <c:pt idx="0">
                  <c:v>Strains</c:v>
                </c:pt>
                <c:pt idx="1">
                  <c:v>Sprains</c:v>
                </c:pt>
                <c:pt idx="2">
                  <c:v>Fractures</c:v>
                </c:pt>
                <c:pt idx="3">
                  <c:v>Bruises, contusions</c:v>
                </c:pt>
                <c:pt idx="4">
                  <c:v>Soreness, pain, hurt—nonspecified injury</c:v>
                </c:pt>
                <c:pt idx="5">
                  <c:v>Sprains and bruises</c:v>
                </c:pt>
              </c:strCache>
            </c:strRef>
          </c:cat>
          <c:val>
            <c:numRef>
              <c:f>'Nature LWD Cases'!$C$37:$C$42</c:f>
              <c:numCache>
                <c:formatCode>General</c:formatCode>
                <c:ptCount val="6"/>
                <c:pt idx="0">
                  <c:v>124</c:v>
                </c:pt>
                <c:pt idx="1">
                  <c:v>66</c:v>
                </c:pt>
                <c:pt idx="2">
                  <c:v>51</c:v>
                </c:pt>
                <c:pt idx="3">
                  <c:v>31</c:v>
                </c:pt>
                <c:pt idx="4">
                  <c:v>31</c:v>
                </c:pt>
                <c:pt idx="5">
                  <c:v>20</c:v>
                </c:pt>
              </c:numCache>
            </c:numRef>
          </c:val>
          <c:extLst>
            <c:ext xmlns:c16="http://schemas.microsoft.com/office/drawing/2014/chart" uri="{C3380CC4-5D6E-409C-BE32-E72D297353CC}">
              <c16:uniqueId val="{0000000C-04AE-4711-A1DF-F81CB8BCC60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'Nature LWD Cases'!$C$36</c:f>
              <c:strCache>
                <c:ptCount val="1"/>
                <c:pt idx="0">
                  <c:v>RecordCount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F8C-4DAE-A1E5-FB8ABE5202C0}"/>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F8C-4DAE-A1E5-FB8ABE5202C0}"/>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F8C-4DAE-A1E5-FB8ABE5202C0}"/>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F8C-4DAE-A1E5-FB8ABE5202C0}"/>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AF8C-4DAE-A1E5-FB8ABE5202C0}"/>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'Nature LWD Cases'!$B$37:$B$41</c:f>
              <c:strCache>
                <c:ptCount val="5"/>
                <c:pt idx="0">
                  <c:v>Strains</c:v>
                </c:pt>
                <c:pt idx="1">
                  <c:v>Sprains</c:v>
                </c:pt>
                <c:pt idx="2">
                  <c:v>Fractures</c:v>
                </c:pt>
                <c:pt idx="3">
                  <c:v>Soreness, pain, hurt—nonspecified injury</c:v>
                </c:pt>
                <c:pt idx="4">
                  <c:v>Traumatic injuries and disorders, unspecified</c:v>
                </c:pt>
              </c:strCache>
            </c:strRef>
          </c:cat>
          <c:val>
            <c:numRef>
              <c:f>'Nature LWD Cases'!$C$37:$C$41</c:f>
              <c:numCache>
                <c:formatCode>General</c:formatCode>
                <c:ptCount val="5"/>
                <c:pt idx="0">
                  <c:v>52</c:v>
                </c:pt>
                <c:pt idx="1">
                  <c:v>33</c:v>
                </c:pt>
                <c:pt idx="2">
                  <c:v>19</c:v>
                </c:pt>
                <c:pt idx="3">
                  <c:v>14</c:v>
                </c:pt>
                <c:pt idx="4">
                  <c:v>13</c:v>
                </c:pt>
              </c:numCache>
            </c:numRef>
          </c:val>
          <c:extLst>
            <c:ext xmlns:c16="http://schemas.microsoft.com/office/drawing/2014/chart" uri="{C3380CC4-5D6E-409C-BE32-E72D297353CC}">
              <c16:uniqueId val="{0000000A-AF8C-4DAE-A1E5-FB8ABE5202C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0000044893591285E-2"/>
          <c:y val="0.81520375940131951"/>
          <c:w val="0.89999991021281744"/>
          <c:h val="0.1704900889534730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'Nature LWD Cases'!$C$36</c:f>
              <c:strCache>
                <c:ptCount val="1"/>
                <c:pt idx="0">
                  <c:v>RecordCount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8E3-4015-A171-979FCE8CE47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8E3-4015-A171-979FCE8CE474}"/>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8E3-4015-A171-979FCE8CE474}"/>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48E3-4015-A171-979FCE8CE474}"/>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48E3-4015-A171-979FCE8CE474}"/>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'Nature LWD Cases'!$B$37:$B$41</c:f>
              <c:strCache>
                <c:ptCount val="5"/>
                <c:pt idx="0">
                  <c:v>Strains</c:v>
                </c:pt>
                <c:pt idx="1">
                  <c:v>Sprains</c:v>
                </c:pt>
                <c:pt idx="2">
                  <c:v>Major tears to muscles, tendons, ligaments</c:v>
                </c:pt>
                <c:pt idx="3">
                  <c:v>Bruises, contusions</c:v>
                </c:pt>
                <c:pt idx="4">
                  <c:v>Fractures</c:v>
                </c:pt>
              </c:strCache>
            </c:strRef>
          </c:cat>
          <c:val>
            <c:numRef>
              <c:f>'Nature LWD Cases'!$C$37:$C$41</c:f>
              <c:numCache>
                <c:formatCode>General</c:formatCode>
                <c:ptCount val="5"/>
                <c:pt idx="0">
                  <c:v>346</c:v>
                </c:pt>
                <c:pt idx="1">
                  <c:v>157</c:v>
                </c:pt>
                <c:pt idx="2">
                  <c:v>70</c:v>
                </c:pt>
                <c:pt idx="3">
                  <c:v>58</c:v>
                </c:pt>
                <c:pt idx="4">
                  <c:v>46</c:v>
                </c:pt>
              </c:numCache>
            </c:numRef>
          </c:val>
          <c:extLst>
            <c:ext xmlns:c16="http://schemas.microsoft.com/office/drawing/2014/chart" uri="{C3380CC4-5D6E-409C-BE32-E72D297353CC}">
              <c16:uniqueId val="{0000000A-48E3-4015-A171-979FCE8CE47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3742960096089684E-2"/>
          <c:y val="0.84896413173289076"/>
          <c:w val="0.8925140798078206"/>
          <c:h val="0.1381823978300912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'Nature LWD Cases'!$C$36</c:f>
              <c:strCache>
                <c:ptCount val="1"/>
                <c:pt idx="0">
                  <c:v>RecordCount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84D-4DAD-85F6-878C85F56C16}"/>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84D-4DAD-85F6-878C85F56C16}"/>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84D-4DAD-85F6-878C85F56C1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84D-4DAD-85F6-878C85F56C16}"/>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D84D-4DAD-85F6-878C85F56C16}"/>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'Nature LWD Cases'!$B$37:$B$41</c:f>
              <c:strCache>
                <c:ptCount val="5"/>
                <c:pt idx="0">
                  <c:v>Strains</c:v>
                </c:pt>
                <c:pt idx="1">
                  <c:v>Sprains</c:v>
                </c:pt>
                <c:pt idx="2">
                  <c:v>Bruises, contusions</c:v>
                </c:pt>
                <c:pt idx="3">
                  <c:v>Fractures</c:v>
                </c:pt>
                <c:pt idx="4">
                  <c:v>Sprains, strains, tears, unspecified</c:v>
                </c:pt>
              </c:strCache>
            </c:strRef>
          </c:cat>
          <c:val>
            <c:numRef>
              <c:f>'Nature LWD Cases'!$C$37:$C$41</c:f>
              <c:numCache>
                <c:formatCode>General</c:formatCode>
                <c:ptCount val="5"/>
                <c:pt idx="0">
                  <c:v>210</c:v>
                </c:pt>
                <c:pt idx="1">
                  <c:v>83</c:v>
                </c:pt>
                <c:pt idx="2">
                  <c:v>59</c:v>
                </c:pt>
                <c:pt idx="3">
                  <c:v>44</c:v>
                </c:pt>
                <c:pt idx="4">
                  <c:v>38</c:v>
                </c:pt>
              </c:numCache>
            </c:numRef>
          </c:val>
          <c:extLst>
            <c:ext xmlns:c16="http://schemas.microsoft.com/office/drawing/2014/chart" uri="{C3380CC4-5D6E-409C-BE32-E72D297353CC}">
              <c16:uniqueId val="{0000000A-D84D-4DAD-85F6-878C85F56C1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696516119447333E-2"/>
          <c:y val="0.87614920530767004"/>
          <c:w val="0.84606967761105334"/>
          <c:h val="0.10996190580344126"/>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F62FEB3-5F1C-48C4-9838-3317552C6A34}" type="datetimeFigureOut">
              <a:rPr lang="en-US" smtClean="0"/>
              <a:t>8/25/2023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EAC9BB3-BCA0-4568-A082-9766277FA40B}" type="slidenum">
              <a:rPr lang="en-US" smtClean="0"/>
              <a:t>‹#›</a:t>
            </a:fld>
            <a:endParaRPr lang="en-US"/>
          </a:p>
        </p:txBody>
      </p:sp>
    </p:spTree>
    <p:extLst>
      <p:ext uri="{BB962C8B-B14F-4D97-AF65-F5344CB8AC3E}">
        <p14:creationId xmlns:p14="http://schemas.microsoft.com/office/powerpoint/2010/main" val="26322382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908766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411221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39834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29964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102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1082844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3421216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1004735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241141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235360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198062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899982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63711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78739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1705470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926581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1258402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2292896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1120413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93161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3122920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9631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BEF93-5185-461A-8174-EC350BA2F0EF}"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1408792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2997269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3162670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46F55D-A16C-42A8-B120-A0543A6BC2E8}" type="datetimeFigureOut">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CD1DE-7FE2-4680-BA38-4D31B8E3C9B4}" type="slidenum">
              <a:rPr lang="en-US" smtClean="0"/>
              <a:t>‹#›</a:t>
            </a:fld>
            <a:endParaRPr lang="en-US" dirty="0"/>
          </a:p>
        </p:txBody>
      </p:sp>
    </p:spTree>
    <p:extLst>
      <p:ext uri="{BB962C8B-B14F-4D97-AF65-F5344CB8AC3E}">
        <p14:creationId xmlns:p14="http://schemas.microsoft.com/office/powerpoint/2010/main" val="244482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FBEF93-5185-461A-8174-EC350BA2F0EF}"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132291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FBEF93-5185-461A-8174-EC350BA2F0EF}" type="datetimeFigureOut">
              <a:rPr lang="en-US" smtClean="0"/>
              <a:pPr/>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3693604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FBEF93-5185-461A-8174-EC350BA2F0EF}"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1351184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BEF93-5185-461A-8174-EC350BA2F0EF}" type="datetimeFigureOut">
              <a:rPr lang="en-US" smtClean="0"/>
              <a:pPr/>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1896321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FBEF93-5185-461A-8174-EC350BA2F0EF}"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275879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BEF93-5185-461A-8174-EC350BA2F0EF}"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4F2-BDF3-4B1C-BFF1-0387E8BB3901}" type="slidenum">
              <a:rPr lang="en-US" smtClean="0"/>
              <a:pPr/>
              <a:t>‹#›</a:t>
            </a:fld>
            <a:endParaRPr lang="en-US"/>
          </a:p>
        </p:txBody>
      </p:sp>
    </p:spTree>
    <p:extLst>
      <p:ext uri="{BB962C8B-B14F-4D97-AF65-F5344CB8AC3E}">
        <p14:creationId xmlns:p14="http://schemas.microsoft.com/office/powerpoint/2010/main" val="396950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FBEF93-5185-461A-8174-EC350BA2F0EF}" type="datetimeFigureOut">
              <a:rPr lang="en-US" smtClean="0"/>
              <a:pPr/>
              <a:t>8/25/2023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A5164F2-BDF3-4B1C-BFF1-0387E8BB3901}" type="slidenum">
              <a:rPr lang="en-US" smtClean="0"/>
              <a:pPr/>
              <a:t>‹#›</a:t>
            </a:fld>
            <a:endParaRPr lang="en-US"/>
          </a:p>
        </p:txBody>
      </p:sp>
    </p:spTree>
    <p:extLst>
      <p:ext uri="{BB962C8B-B14F-4D97-AF65-F5344CB8AC3E}">
        <p14:creationId xmlns:p14="http://schemas.microsoft.com/office/powerpoint/2010/main" val="247590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46F55D-A16C-42A8-B120-A0543A6BC2E8}" type="datetimeFigureOut">
              <a:rPr lang="en-US" smtClean="0"/>
              <a:t>8/25/2023</a:t>
            </a:fld>
            <a:endParaRPr lang="en-US" dirty="0"/>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C88CD1DE-7FE2-4680-BA38-4D31B8E3C9B4}" type="slidenum">
              <a:rPr lang="en-US" smtClean="0"/>
              <a:t>‹#›</a:t>
            </a:fld>
            <a:endParaRPr lang="en-US" dirty="0"/>
          </a:p>
        </p:txBody>
      </p:sp>
    </p:spTree>
    <p:extLst>
      <p:ext uri="{BB962C8B-B14F-4D97-AF65-F5344CB8AC3E}">
        <p14:creationId xmlns:p14="http://schemas.microsoft.com/office/powerpoint/2010/main" val="13170308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hyperlink" Target="mailto:Eric.Williams@labor.ok.gov"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oklahoma.gov/labor/safety-and-health/workplace-safety/peosh/forms-and-publication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osha.gov/coronavirus" TargetMode="External"/><Relationship Id="rId2" Type="http://schemas.openxmlformats.org/officeDocument/2006/relationships/hyperlink" Target="https://www.osha.gov/coronavirus/ets" TargetMode="External"/><Relationship Id="rId1" Type="http://schemas.openxmlformats.org/officeDocument/2006/relationships/slideLayout" Target="../slideLayouts/slideLayout23.xml"/><Relationship Id="rId5" Type="http://schemas.openxmlformats.org/officeDocument/2006/relationships/hyperlink" Target="https://www.osha.gov/laws-regs/standardinterpretations/2020-05-19" TargetMode="External"/><Relationship Id="rId4" Type="http://schemas.openxmlformats.org/officeDocument/2006/relationships/hyperlink" Target="https://www.osha.gov/coronavirus/standard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ok.gov/odol/documents/OSHAFederalSmallBusinessHandbook.pdf" TargetMode="External"/><Relationship Id="rId2" Type="http://schemas.openxmlformats.org/officeDocument/2006/relationships/hyperlink" Target="http://www.osha.gov/pls/oshaweb/owastand.display_standard_group?p_toc_level=1&amp;p_part_number=1904" TargetMode="External"/><Relationship Id="rId1" Type="http://schemas.openxmlformats.org/officeDocument/2006/relationships/slideLayout" Target="../slideLayouts/slideLayout2.xml"/><Relationship Id="rId6" Type="http://schemas.openxmlformats.org/officeDocument/2006/relationships/hyperlink" Target="mailto:Eric.Williams@labor.ok.gov" TargetMode="External"/><Relationship Id="rId5" Type="http://schemas.openxmlformats.org/officeDocument/2006/relationships/hyperlink" Target="https://www.youtube.com/watch?v=lhJdLRUXz8s" TargetMode="External"/><Relationship Id="rId4" Type="http://schemas.openxmlformats.org/officeDocument/2006/relationships/hyperlink" Target="https://www.osha.gov/recordkeeping/index.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peosh@labor.ok.gov" TargetMode="External"/><Relationship Id="rId2" Type="http://schemas.openxmlformats.org/officeDocument/2006/relationships/hyperlink" Target="https://oklahoma.gov/labor/safety-and-health/workplace-safety/peosh.html" TargetMode="External"/><Relationship Id="rId1" Type="http://schemas.openxmlformats.org/officeDocument/2006/relationships/slideLayout" Target="../slideLayouts/slideLayout2.xml"/><Relationship Id="rId5" Type="http://schemas.openxmlformats.org/officeDocument/2006/relationships/hyperlink" Target="https://oklahoma.gov/labor/safety-and-health/workplace-safety/peosh/public-sector-ok300-forms.html" TargetMode="External"/><Relationship Id="rId4" Type="http://schemas.openxmlformats.org/officeDocument/2006/relationships/hyperlink" Target="mailto:Eric.Williams@labor.ok.gov"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9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facebook.com/OKDOL" TargetMode="External"/><Relationship Id="rId2" Type="http://schemas.openxmlformats.org/officeDocument/2006/relationships/hyperlink" Target="http://www.oklahoma.gov/labor"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www.oklahoma.gov/labor" TargetMode="External"/><Relationship Id="rId2" Type="http://schemas.openxmlformats.org/officeDocument/2006/relationships/hyperlink" Target="mailto:John.Dyer@labor.ok.gov" TargetMode="External"/><Relationship Id="rId1" Type="http://schemas.openxmlformats.org/officeDocument/2006/relationships/slideLayout" Target="../slideLayouts/slideLayout7.xml"/><Relationship Id="rId4" Type="http://schemas.openxmlformats.org/officeDocument/2006/relationships/hyperlink" Target="mailto:Eric.Williams@labor.ok.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43200"/>
            <a:ext cx="9144000" cy="1646302"/>
          </a:xfrm>
        </p:spPr>
        <p:txBody>
          <a:bodyPr anchor="ctr"/>
          <a:lstStyle/>
          <a:p>
            <a:r>
              <a:rPr lang="en-US" sz="9000" dirty="0"/>
              <a:t>PEOSH</a:t>
            </a:r>
          </a:p>
        </p:txBody>
      </p:sp>
      <p:sp>
        <p:nvSpPr>
          <p:cNvPr id="3" name="Subtitle 2"/>
          <p:cNvSpPr>
            <a:spLocks noGrp="1"/>
          </p:cNvSpPr>
          <p:nvPr>
            <p:ph type="subTitle" idx="1"/>
          </p:nvPr>
        </p:nvSpPr>
        <p:spPr>
          <a:xfrm>
            <a:off x="0" y="4114800"/>
            <a:ext cx="9144000" cy="1096899"/>
          </a:xfrm>
        </p:spPr>
        <p:txBody>
          <a:bodyPr>
            <a:normAutofit/>
          </a:bodyPr>
          <a:lstStyle/>
          <a:p>
            <a:r>
              <a:rPr lang="en-US" sz="3200" dirty="0">
                <a:solidFill>
                  <a:schemeClr val="bg1">
                    <a:lumMod val="50000"/>
                  </a:schemeClr>
                </a:solidFill>
              </a:rPr>
              <a:t>Workplace Safety for Public Employees</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960146" y="175949"/>
            <a:ext cx="2298700" cy="2298700"/>
          </a:xfrm>
          <a:prstGeom prst="ellipse">
            <a:avLst/>
          </a:prstGeom>
          <a:ln w="63500" cap="rnd">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41090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B55F-D08C-940F-3834-72BE5979E3C5}"/>
              </a:ext>
            </a:extLst>
          </p:cNvPr>
          <p:cNvSpPr>
            <a:spLocks noGrp="1"/>
          </p:cNvSpPr>
          <p:nvPr>
            <p:ph type="title"/>
          </p:nvPr>
        </p:nvSpPr>
        <p:spPr>
          <a:xfrm>
            <a:off x="291830" y="430179"/>
            <a:ext cx="9173182" cy="1320800"/>
          </a:xfrm>
        </p:spPr>
        <p:txBody>
          <a:bodyPr>
            <a:normAutofit/>
          </a:bodyPr>
          <a:lstStyle/>
          <a:p>
            <a:pPr algn="ctr"/>
            <a:r>
              <a:rPr lang="en-US" sz="3200" dirty="0"/>
              <a:t>Annual Public Sector Survey</a:t>
            </a:r>
          </a:p>
        </p:txBody>
      </p:sp>
      <p:sp>
        <p:nvSpPr>
          <p:cNvPr id="3" name="Content Placeholder 2">
            <a:extLst>
              <a:ext uri="{FF2B5EF4-FFF2-40B4-BE49-F238E27FC236}">
                <a16:creationId xmlns:a16="http://schemas.microsoft.com/office/drawing/2014/main" id="{6039937F-BAE4-675D-71D5-3E0390A29E3C}"/>
              </a:ext>
            </a:extLst>
          </p:cNvPr>
          <p:cNvSpPr>
            <a:spLocks noGrp="1"/>
          </p:cNvSpPr>
          <p:nvPr>
            <p:ph idx="1"/>
          </p:nvPr>
        </p:nvSpPr>
        <p:spPr>
          <a:xfrm>
            <a:off x="291830" y="1750979"/>
            <a:ext cx="9173182" cy="4290383"/>
          </a:xfrm>
        </p:spPr>
        <p:txBody>
          <a:bodyPr>
            <a:normAutofit/>
          </a:bodyPr>
          <a:lstStyle/>
          <a:p>
            <a:pPr>
              <a:buFont typeface="Wingdings" panose="05000000000000000000" pitchFamily="2" charset="2"/>
              <a:buChar char="Ø"/>
            </a:pPr>
            <a:r>
              <a:rPr lang="en-US" sz="2000" dirty="0"/>
              <a:t>If I do not have any occupational injuries or illnesses to report on the OK300 series forms, do I still need to respond to the Public Sector Survey?</a:t>
            </a:r>
            <a:endParaRPr lang="en-US" sz="1800" dirty="0"/>
          </a:p>
          <a:p>
            <a:pPr lvl="1">
              <a:buFont typeface="Wingdings" panose="05000000000000000000" pitchFamily="2" charset="2"/>
              <a:buChar char="Ø"/>
            </a:pPr>
            <a:r>
              <a:rPr lang="en-US" sz="2000" dirty="0"/>
              <a:t>Answer: Yes, all public sector employers are required to submit an annual response to the Public Sector Survey for each establishment within an agency, regardless of any work-related injuries or illnesses occurring. </a:t>
            </a:r>
          </a:p>
          <a:p>
            <a:pPr lvl="2">
              <a:buFont typeface="Wingdings" panose="05000000000000000000" pitchFamily="2" charset="2"/>
              <a:buChar char="Ø"/>
            </a:pPr>
            <a:r>
              <a:rPr lang="en-US" sz="1800" dirty="0"/>
              <a:t>You must maintain an OK 300A in your records as well and answer all questions within section 1 of the OK 300A.</a:t>
            </a:r>
          </a:p>
          <a:p>
            <a:pPr lvl="2">
              <a:buFont typeface="Wingdings" panose="05000000000000000000" pitchFamily="2" charset="2"/>
              <a:buChar char="Ø"/>
            </a:pPr>
            <a:endParaRPr lang="en-US" sz="1600" dirty="0"/>
          </a:p>
        </p:txBody>
      </p:sp>
    </p:spTree>
    <p:extLst>
      <p:ext uri="{BB962C8B-B14F-4D97-AF65-F5344CB8AC3E}">
        <p14:creationId xmlns:p14="http://schemas.microsoft.com/office/powerpoint/2010/main" val="321763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28800"/>
            <a:ext cx="9688749" cy="4572000"/>
          </a:xfrm>
        </p:spPr>
        <p:txBody>
          <a:bodyPr>
            <a:normAutofit/>
          </a:bodyPr>
          <a:lstStyle/>
          <a:p>
            <a:pPr marL="457200" algn="ctr">
              <a:buFont typeface="Wingdings" pitchFamily="2" charset="2"/>
              <a:buChar char="Ø"/>
              <a:defRPr/>
            </a:pPr>
            <a:r>
              <a:rPr lang="en-US" sz="3200" dirty="0">
                <a:solidFill>
                  <a:schemeClr val="tx1"/>
                </a:solidFill>
              </a:rPr>
              <a:t>IF YOU DO NOT RESPOND TO THE ANNUAL SURVEY OF OCCUPATIONAL INJURIES AND ILLNESSES, YOU WILL BE PUT ON THE NON-RESPONDERS LIST AND HAVE A 100% CHANCE THAT YOUR FACILITIES WILL BE INSPECTED BY ODOL.</a:t>
            </a:r>
            <a:endParaRPr lang="en-US" sz="3200" u="sng" dirty="0">
              <a:solidFill>
                <a:schemeClr val="tx1"/>
              </a:solidFill>
            </a:endParaRPr>
          </a:p>
        </p:txBody>
      </p:sp>
      <p:sp>
        <p:nvSpPr>
          <p:cNvPr id="4" name="Rectangle 3"/>
          <p:cNvSpPr>
            <a:spLocks noChangeArrowheads="1"/>
          </p:cNvSpPr>
          <p:nvPr/>
        </p:nvSpPr>
        <p:spPr bwMode="auto">
          <a:xfrm>
            <a:off x="0" y="457198"/>
            <a:ext cx="9688748"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Annual Public Sector Survey</a:t>
            </a:r>
          </a:p>
        </p:txBody>
      </p:sp>
    </p:spTree>
    <p:extLst>
      <p:ext uri="{BB962C8B-B14F-4D97-AF65-F5344CB8AC3E}">
        <p14:creationId xmlns:p14="http://schemas.microsoft.com/office/powerpoint/2010/main" val="410629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val 6"/>
          <p:cNvSpPr/>
          <p:nvPr/>
        </p:nvSpPr>
        <p:spPr>
          <a:xfrm>
            <a:off x="4191001" y="4953001"/>
            <a:ext cx="1442301" cy="473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Trebuchet MS" panose="020B0603020202020204"/>
            </a:endParaRPr>
          </a:p>
        </p:txBody>
      </p:sp>
      <p:sp>
        <p:nvSpPr>
          <p:cNvPr id="4" name="Title 3">
            <a:extLst>
              <a:ext uri="{FF2B5EF4-FFF2-40B4-BE49-F238E27FC236}">
                <a16:creationId xmlns:a16="http://schemas.microsoft.com/office/drawing/2014/main" id="{CDCD0B68-9E3B-7D7B-6842-D4999CB4FCE7}"/>
              </a:ext>
            </a:extLst>
          </p:cNvPr>
          <p:cNvSpPr>
            <a:spLocks noGrp="1"/>
          </p:cNvSpPr>
          <p:nvPr>
            <p:ph type="title"/>
          </p:nvPr>
        </p:nvSpPr>
        <p:spPr>
          <a:xfrm>
            <a:off x="87547" y="83432"/>
            <a:ext cx="9299644" cy="634908"/>
          </a:xfrm>
        </p:spPr>
        <p:txBody>
          <a:bodyPr>
            <a:normAutofit fontScale="90000"/>
          </a:bodyPr>
          <a:lstStyle/>
          <a:p>
            <a:pPr algn="ctr"/>
            <a:r>
              <a:rPr lang="en-US" dirty="0"/>
              <a:t>Public Sector Survey Home Page</a:t>
            </a:r>
          </a:p>
        </p:txBody>
      </p:sp>
      <p:sp>
        <p:nvSpPr>
          <p:cNvPr id="9" name="Content Placeholder 8">
            <a:extLst>
              <a:ext uri="{FF2B5EF4-FFF2-40B4-BE49-F238E27FC236}">
                <a16:creationId xmlns:a16="http://schemas.microsoft.com/office/drawing/2014/main" id="{26892928-F74E-F0AC-E48D-97D93BDBFE22}"/>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966C35B-6CC1-4B89-A4F8-DF7E87674530}"/>
              </a:ext>
            </a:extLst>
          </p:cNvPr>
          <p:cNvPicPr>
            <a:picLocks noChangeAspect="1"/>
          </p:cNvPicPr>
          <p:nvPr/>
        </p:nvPicPr>
        <p:blipFill>
          <a:blip r:embed="rId2"/>
          <a:stretch>
            <a:fillRect/>
          </a:stretch>
        </p:blipFill>
        <p:spPr>
          <a:xfrm>
            <a:off x="87547" y="816637"/>
            <a:ext cx="10535055" cy="5862672"/>
          </a:xfrm>
          <a:prstGeom prst="rect">
            <a:avLst/>
          </a:prstGeom>
        </p:spPr>
      </p:pic>
      <p:sp>
        <p:nvSpPr>
          <p:cNvPr id="8" name="Oval 7">
            <a:extLst>
              <a:ext uri="{FF2B5EF4-FFF2-40B4-BE49-F238E27FC236}">
                <a16:creationId xmlns:a16="http://schemas.microsoft.com/office/drawing/2014/main" id="{9C067FE3-486F-4E72-8F1C-1A7F78FECD40}"/>
              </a:ext>
            </a:extLst>
          </p:cNvPr>
          <p:cNvSpPr/>
          <p:nvPr/>
        </p:nvSpPr>
        <p:spPr>
          <a:xfrm>
            <a:off x="4839471" y="4953001"/>
            <a:ext cx="1202818" cy="473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rebuchet MS" panose="020B0603020202020204"/>
            </a:endParaRPr>
          </a:p>
        </p:txBody>
      </p:sp>
      <p:sp>
        <p:nvSpPr>
          <p:cNvPr id="2" name="TextBox 1">
            <a:extLst>
              <a:ext uri="{FF2B5EF4-FFF2-40B4-BE49-F238E27FC236}">
                <a16:creationId xmlns:a16="http://schemas.microsoft.com/office/drawing/2014/main" id="{8ED0DFC4-38C0-4FE5-665B-77B7207AD5FE}"/>
              </a:ext>
            </a:extLst>
          </p:cNvPr>
          <p:cNvSpPr txBox="1"/>
          <p:nvPr/>
        </p:nvSpPr>
        <p:spPr>
          <a:xfrm>
            <a:off x="6767541" y="4075890"/>
            <a:ext cx="3234129" cy="1015663"/>
          </a:xfrm>
          <a:prstGeom prst="rect">
            <a:avLst/>
          </a:prstGeom>
          <a:noFill/>
        </p:spPr>
        <p:txBody>
          <a:bodyPr wrap="square" rtlCol="0">
            <a:spAutoFit/>
          </a:bodyPr>
          <a:lstStyle/>
          <a:p>
            <a:r>
              <a:rPr lang="en-US" sz="2000" dirty="0">
                <a:solidFill>
                  <a:srgbClr val="FF0000"/>
                </a:solidFill>
              </a:rPr>
              <a:t>Select this option for the first login attempt of each year.</a:t>
            </a:r>
          </a:p>
        </p:txBody>
      </p:sp>
      <p:cxnSp>
        <p:nvCxnSpPr>
          <p:cNvPr id="5" name="Connector: Elbow 4">
            <a:extLst>
              <a:ext uri="{FF2B5EF4-FFF2-40B4-BE49-F238E27FC236}">
                <a16:creationId xmlns:a16="http://schemas.microsoft.com/office/drawing/2014/main" id="{5CA2F77C-A677-63EE-8743-4EC2A854E27A}"/>
              </a:ext>
            </a:extLst>
          </p:cNvPr>
          <p:cNvCxnSpPr>
            <a:cxnSpLocks/>
            <a:endCxn id="8" idx="6"/>
          </p:cNvCxnSpPr>
          <p:nvPr/>
        </p:nvCxnSpPr>
        <p:spPr>
          <a:xfrm rot="10800000" flipV="1">
            <a:off x="6042290" y="4953000"/>
            <a:ext cx="805983" cy="236849"/>
          </a:xfrm>
          <a:prstGeom prst="bentConnector3">
            <a:avLst/>
          </a:prstGeom>
          <a:ln w="28575">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9979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3464" y="304801"/>
            <a:ext cx="9212093" cy="1027888"/>
          </a:xfrm>
        </p:spPr>
        <p:txBody>
          <a:bodyPr>
            <a:normAutofit fontScale="90000"/>
          </a:bodyPr>
          <a:lstStyle/>
          <a:p>
            <a:pPr algn="ctr"/>
            <a:r>
              <a:rPr lang="en-US" sz="3200" dirty="0"/>
              <a:t>Annual Public Sector Survey</a:t>
            </a:r>
            <a:br>
              <a:rPr lang="en-US" sz="3200" dirty="0"/>
            </a:br>
            <a:r>
              <a:rPr lang="en-US" sz="3200" dirty="0"/>
              <a:t>Changes to List of Facilities (Refinement)</a:t>
            </a:r>
          </a:p>
        </p:txBody>
      </p:sp>
      <p:sp>
        <p:nvSpPr>
          <p:cNvPr id="3" name="Content Placeholder 2"/>
          <p:cNvSpPr>
            <a:spLocks noGrp="1"/>
          </p:cNvSpPr>
          <p:nvPr>
            <p:ph idx="1"/>
          </p:nvPr>
        </p:nvSpPr>
        <p:spPr>
          <a:xfrm>
            <a:off x="496111" y="1488333"/>
            <a:ext cx="9124544" cy="4683868"/>
          </a:xfrm>
        </p:spPr>
        <p:txBody>
          <a:bodyPr>
            <a:normAutofit/>
          </a:bodyPr>
          <a:lstStyle/>
          <a:p>
            <a:pPr>
              <a:buFont typeface="Wingdings" panose="05000000000000000000" pitchFamily="2" charset="2"/>
              <a:buChar char="Ø"/>
            </a:pPr>
            <a:r>
              <a:rPr lang="en-US" sz="2400" dirty="0"/>
              <a:t>If you have a new facility, or consolidate with another entity, you need to notify the Public Sector Survey prior to the start of the survey year so your Survey can be updated.</a:t>
            </a:r>
          </a:p>
          <a:p>
            <a:pPr>
              <a:buFont typeface="Wingdings" panose="05000000000000000000" pitchFamily="2" charset="2"/>
              <a:buChar char="Ø"/>
            </a:pPr>
            <a:r>
              <a:rPr lang="en-US" sz="2400" dirty="0"/>
              <a:t>Also notify the Public Sector Survey if your facilities are not properly broken down into individual facilities.  </a:t>
            </a:r>
          </a:p>
          <a:p>
            <a:pPr>
              <a:buFont typeface="Wingdings" panose="05000000000000000000" pitchFamily="2" charset="2"/>
              <a:buChar char="Ø"/>
            </a:pPr>
            <a:r>
              <a:rPr lang="en-US" sz="2400" dirty="0"/>
              <a:t>Note: Changes cannot be made while the survey is active, unless necessary.</a:t>
            </a:r>
            <a:endParaRPr lang="en-US" sz="2000" dirty="0"/>
          </a:p>
          <a:p>
            <a:pPr lvl="4">
              <a:buFont typeface="Wingdings" panose="05000000000000000000" pitchFamily="2" charset="2"/>
              <a:buChar char="Ø"/>
            </a:pPr>
            <a:r>
              <a:rPr lang="en-US" sz="2000" dirty="0">
                <a:solidFill>
                  <a:srgbClr val="FF0000"/>
                </a:solidFill>
              </a:rPr>
              <a:t>Eric Williams – 405-521-6568</a:t>
            </a:r>
          </a:p>
          <a:p>
            <a:pPr lvl="4">
              <a:buFont typeface="Wingdings" panose="05000000000000000000" pitchFamily="2" charset="2"/>
              <a:buChar char="Ø"/>
            </a:pPr>
            <a:r>
              <a:rPr lang="en-US" sz="2000" dirty="0">
                <a:solidFill>
                  <a:srgbClr val="FF0000"/>
                </a:solidFill>
                <a:hlinkClick r:id="rId2"/>
              </a:rPr>
              <a:t>Eric.Williams@labor.ok.gov</a:t>
            </a:r>
            <a:r>
              <a:rPr lang="en-US" sz="2000" dirty="0">
                <a:solidFill>
                  <a:srgbClr val="FF0000"/>
                </a:solidFill>
              </a:rPr>
              <a:t> </a:t>
            </a:r>
          </a:p>
          <a:p>
            <a:pPr lvl="4"/>
            <a:endParaRPr lang="en-US" sz="2000" dirty="0">
              <a:solidFill>
                <a:srgbClr val="FF0000"/>
              </a:solidFill>
            </a:endParaRPr>
          </a:p>
          <a:p>
            <a:pPr lvl="4"/>
            <a:endParaRPr lang="en-US" sz="2000" dirty="0">
              <a:solidFill>
                <a:srgbClr val="FF0000"/>
              </a:solidFill>
            </a:endParaRPr>
          </a:p>
        </p:txBody>
      </p:sp>
    </p:spTree>
    <p:extLst>
      <p:ext uri="{BB962C8B-B14F-4D97-AF65-F5344CB8AC3E}">
        <p14:creationId xmlns:p14="http://schemas.microsoft.com/office/powerpoint/2010/main" val="1274254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550640"/>
            <a:ext cx="9659566" cy="1370114"/>
          </a:xfrm>
        </p:spPr>
        <p:txBody>
          <a:bodyPr>
            <a:normAutofit fontScale="90000"/>
          </a:bodyPr>
          <a:lstStyle/>
          <a:p>
            <a:pPr algn="ctr"/>
            <a:r>
              <a:rPr lang="en-US" dirty="0">
                <a:solidFill>
                  <a:schemeClr val="tx1">
                    <a:lumMod val="75000"/>
                    <a:lumOff val="25000"/>
                  </a:schemeClr>
                </a:solidFill>
              </a:rPr>
              <a:t>Keep in Mind: The Recordkeeping System &amp; Workers Compensation Systems are completely separate systems.</a:t>
            </a:r>
          </a:p>
        </p:txBody>
      </p:sp>
      <p:sp>
        <p:nvSpPr>
          <p:cNvPr id="3" name="Subtitle 2"/>
          <p:cNvSpPr>
            <a:spLocks noGrp="1"/>
          </p:cNvSpPr>
          <p:nvPr>
            <p:ph type="subTitle" idx="4294967295"/>
          </p:nvPr>
        </p:nvSpPr>
        <p:spPr>
          <a:xfrm>
            <a:off x="1248382" y="3657600"/>
            <a:ext cx="7162800" cy="2438400"/>
          </a:xfrm>
        </p:spPr>
        <p:txBody>
          <a:bodyPr>
            <a:noAutofit/>
          </a:bodyPr>
          <a:lstStyle/>
          <a:p>
            <a:pPr marL="45720" indent="0" algn="ctr">
              <a:buNone/>
            </a:pPr>
            <a:r>
              <a:rPr lang="en-US" sz="2400" b="1" dirty="0">
                <a:solidFill>
                  <a:schemeClr val="tx1"/>
                </a:solidFill>
              </a:rPr>
              <a:t>One has no bearing upon the other!</a:t>
            </a:r>
          </a:p>
          <a:p>
            <a:pPr marL="45720" indent="0" algn="ctr">
              <a:buNone/>
            </a:pPr>
            <a:r>
              <a:rPr lang="en-US" sz="2400" dirty="0">
                <a:solidFill>
                  <a:srgbClr val="FF0000"/>
                </a:solidFill>
              </a:rPr>
              <a:t>You may have cases that are compensable, but not recordable. </a:t>
            </a:r>
          </a:p>
          <a:p>
            <a:pPr marL="45720" indent="0" algn="ctr">
              <a:buNone/>
            </a:pPr>
            <a:r>
              <a:rPr lang="en-US" sz="2400" dirty="0">
                <a:solidFill>
                  <a:srgbClr val="FF0000"/>
                </a:solidFill>
              </a:rPr>
              <a:t>You may have cases that are recordable, but not compensable.</a:t>
            </a:r>
          </a:p>
        </p:txBody>
      </p:sp>
      <p:sp>
        <p:nvSpPr>
          <p:cNvPr id="5" name="Rectangle 4"/>
          <p:cNvSpPr>
            <a:spLocks noChangeArrowheads="1"/>
          </p:cNvSpPr>
          <p:nvPr/>
        </p:nvSpPr>
        <p:spPr bwMode="auto">
          <a:xfrm>
            <a:off x="-1" y="457200"/>
            <a:ext cx="9659566"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Recordkeeping Basics</a:t>
            </a:r>
          </a:p>
        </p:txBody>
      </p:sp>
    </p:spTree>
    <p:extLst>
      <p:ext uri="{BB962C8B-B14F-4D97-AF65-F5344CB8AC3E}">
        <p14:creationId xmlns:p14="http://schemas.microsoft.com/office/powerpoint/2010/main" val="146394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34247"/>
            <a:ext cx="9679021" cy="4766553"/>
          </a:xfrm>
        </p:spPr>
        <p:txBody>
          <a:bodyPr>
            <a:noAutofit/>
          </a:bodyPr>
          <a:lstStyle/>
          <a:p>
            <a:pPr marL="457200">
              <a:buFont typeface="Wingdings" pitchFamily="2" charset="2"/>
              <a:buChar char="Ø"/>
              <a:defRPr/>
            </a:pPr>
            <a:r>
              <a:rPr lang="en-US" sz="2000" dirty="0"/>
              <a:t>The Oklahoma Occupational Health &amp; Safety Act of 1970 adopts the Federal OSHA Recordkeeping requirements, with a few minor variations: (Shown under </a:t>
            </a:r>
            <a:r>
              <a:rPr lang="en-US" sz="2000" i="1" dirty="0"/>
              <a:t>380:40-1-5. Recordkeeping</a:t>
            </a:r>
            <a:r>
              <a:rPr lang="en-US" sz="2000" dirty="0"/>
              <a:t>)</a:t>
            </a:r>
          </a:p>
          <a:p>
            <a:pPr marL="914400" lvl="2">
              <a:buFont typeface="Wingdings" pitchFamily="2" charset="2"/>
              <a:buChar char="Ø"/>
              <a:defRPr/>
            </a:pPr>
            <a:r>
              <a:rPr lang="en-US" sz="1800" dirty="0"/>
              <a:t>Must use OK Forms</a:t>
            </a:r>
          </a:p>
          <a:p>
            <a:pPr marL="914400" lvl="2">
              <a:buFont typeface="Wingdings" pitchFamily="2" charset="2"/>
              <a:buChar char="Ø"/>
              <a:defRPr/>
            </a:pPr>
            <a:r>
              <a:rPr lang="en-US" sz="1800" dirty="0"/>
              <a:t>Must notify Oklahoma Department of Labor if there is a fatality of one or more employee(s), or catastrophe (</a:t>
            </a:r>
            <a:r>
              <a:rPr lang="en-US" sz="1800" i="1" dirty="0"/>
              <a:t>hospitalization of five or more workers for treatment</a:t>
            </a:r>
            <a:r>
              <a:rPr lang="en-US" sz="1800" dirty="0"/>
              <a:t>) within </a:t>
            </a:r>
            <a:r>
              <a:rPr lang="en-US" sz="1800" b="1" dirty="0"/>
              <a:t>48</a:t>
            </a:r>
            <a:r>
              <a:rPr lang="en-US" sz="1800" dirty="0"/>
              <a:t> hours</a:t>
            </a:r>
          </a:p>
          <a:p>
            <a:pPr marL="1371600" lvl="3">
              <a:buFont typeface="Wingdings" pitchFamily="2" charset="2"/>
              <a:buChar char="Ø"/>
              <a:defRPr/>
            </a:pPr>
            <a:r>
              <a:rPr lang="en-US" sz="1600" dirty="0"/>
              <a:t>Must be within the work environment, and can include heart attacks, loss of consciousness, cancer or exposures, vehicle accidents (MVA), violence, etc. We may use the DC or ME reports to determine if an investigation is required.</a:t>
            </a:r>
          </a:p>
          <a:p>
            <a:pPr marL="914400" lvl="2">
              <a:buFont typeface="Wingdings" pitchFamily="2" charset="2"/>
              <a:buChar char="Ø"/>
              <a:defRPr/>
            </a:pPr>
            <a:r>
              <a:rPr lang="en-US" sz="1800" dirty="0"/>
              <a:t>Fatality &amp; catastrophe report must be in writing on forms prescribed by the Commissioner</a:t>
            </a:r>
          </a:p>
          <a:p>
            <a:pPr marL="1371600" lvl="3">
              <a:buFont typeface="Wingdings" pitchFamily="2" charset="2"/>
              <a:buChar char="Ø"/>
              <a:defRPr/>
            </a:pPr>
            <a:r>
              <a:rPr lang="en-US" sz="1800" dirty="0">
                <a:solidFill>
                  <a:schemeClr val="tx2"/>
                </a:solidFill>
                <a:hlinkClick r:id="rId2"/>
              </a:rPr>
              <a:t>https://oklahoma.gov/labor/safety-and-health/workplace-safety/peosh/forms-and-publications.html</a:t>
            </a:r>
            <a:endParaRPr lang="en-US" sz="1800" dirty="0">
              <a:solidFill>
                <a:schemeClr val="tx2"/>
              </a:solidFill>
            </a:endParaRPr>
          </a:p>
          <a:p>
            <a:pPr marL="914400" lvl="2">
              <a:buFont typeface="Wingdings" pitchFamily="2" charset="2"/>
              <a:buChar char="Ø"/>
              <a:defRPr/>
            </a:pPr>
            <a:r>
              <a:rPr lang="en-US" sz="2000" dirty="0"/>
              <a:t>Other exceptions are shown under 380:40-1-5(a)(1)-(6).</a:t>
            </a:r>
          </a:p>
        </p:txBody>
      </p:sp>
      <p:sp>
        <p:nvSpPr>
          <p:cNvPr id="4" name="Rectangle 3"/>
          <p:cNvSpPr>
            <a:spLocks noChangeArrowheads="1"/>
          </p:cNvSpPr>
          <p:nvPr/>
        </p:nvSpPr>
        <p:spPr bwMode="auto">
          <a:xfrm>
            <a:off x="0" y="457200"/>
            <a:ext cx="967902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Recordkeeping Basics</a:t>
            </a:r>
          </a:p>
        </p:txBody>
      </p:sp>
    </p:spTree>
    <p:extLst>
      <p:ext uri="{BB962C8B-B14F-4D97-AF65-F5344CB8AC3E}">
        <p14:creationId xmlns:p14="http://schemas.microsoft.com/office/powerpoint/2010/main" val="1397259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28800"/>
            <a:ext cx="9688749" cy="4572000"/>
          </a:xfrm>
        </p:spPr>
        <p:txBody>
          <a:bodyPr>
            <a:normAutofit/>
          </a:bodyPr>
          <a:lstStyle/>
          <a:p>
            <a:pPr marL="457200">
              <a:buFont typeface="Wingdings" pitchFamily="2" charset="2"/>
              <a:buChar char="Ø"/>
              <a:defRPr/>
            </a:pPr>
            <a:r>
              <a:rPr lang="en-US" sz="2400" dirty="0"/>
              <a:t>There are three recordkeeping forms required by PEOSH to be used:</a:t>
            </a:r>
          </a:p>
          <a:p>
            <a:pPr marL="914400" lvl="1">
              <a:buFont typeface="Wingdings" pitchFamily="2" charset="2"/>
              <a:buChar char="Ø"/>
              <a:defRPr/>
            </a:pPr>
            <a:r>
              <a:rPr lang="en-US" sz="2400" b="1" dirty="0">
                <a:solidFill>
                  <a:srgbClr val="FF0000"/>
                </a:solidFill>
              </a:rPr>
              <a:t>OK301</a:t>
            </a:r>
            <a:r>
              <a:rPr lang="en-US" sz="2400" dirty="0">
                <a:solidFill>
                  <a:schemeClr val="tx1"/>
                </a:solidFill>
              </a:rPr>
              <a:t> </a:t>
            </a:r>
            <a:r>
              <a:rPr lang="en-US" sz="2400" dirty="0"/>
              <a:t>– First Notice of Injury and Incident Report (may use alternative form if it meets the requirements)</a:t>
            </a:r>
          </a:p>
          <a:p>
            <a:pPr marL="914400" lvl="1">
              <a:buFont typeface="Wingdings" pitchFamily="2" charset="2"/>
              <a:buChar char="Ø"/>
              <a:defRPr/>
            </a:pPr>
            <a:r>
              <a:rPr lang="en-US" sz="2400" b="1" dirty="0">
                <a:solidFill>
                  <a:srgbClr val="FF0000"/>
                </a:solidFill>
              </a:rPr>
              <a:t>OK300</a:t>
            </a:r>
            <a:r>
              <a:rPr lang="en-US" sz="2400" dirty="0">
                <a:solidFill>
                  <a:schemeClr val="tx1"/>
                </a:solidFill>
              </a:rPr>
              <a:t> </a:t>
            </a:r>
            <a:r>
              <a:rPr lang="en-US" sz="2400" dirty="0"/>
              <a:t>– Log of Work-Related Injuries and Illnesses </a:t>
            </a:r>
          </a:p>
          <a:p>
            <a:pPr marL="914400" lvl="1">
              <a:buFont typeface="Wingdings" pitchFamily="2" charset="2"/>
              <a:buChar char="Ø"/>
              <a:defRPr/>
            </a:pPr>
            <a:r>
              <a:rPr lang="en-US" sz="2400" b="1" dirty="0">
                <a:solidFill>
                  <a:srgbClr val="FF0000"/>
                </a:solidFill>
              </a:rPr>
              <a:t>OK300A</a:t>
            </a:r>
            <a:r>
              <a:rPr lang="en-US" sz="2400" dirty="0">
                <a:solidFill>
                  <a:schemeClr val="tx1"/>
                </a:solidFill>
              </a:rPr>
              <a:t> </a:t>
            </a:r>
            <a:r>
              <a:rPr lang="en-US" sz="2400" dirty="0"/>
              <a:t>– Annual Summary of Work-Related Injuries and Illnesses</a:t>
            </a:r>
          </a:p>
          <a:p>
            <a:pPr marL="914400" lvl="1">
              <a:buFont typeface="Wingdings" pitchFamily="2" charset="2"/>
              <a:buChar char="Ø"/>
              <a:defRPr/>
            </a:pPr>
            <a:r>
              <a:rPr lang="en-US" sz="2400" dirty="0"/>
              <a:t>Your OK300A, &amp; any OK301s with days away from work are reported annually to us through the Public Sector Survey.</a:t>
            </a:r>
          </a:p>
          <a:p>
            <a:pPr marL="628650" lvl="1" indent="0">
              <a:buNone/>
              <a:defRPr/>
            </a:pPr>
            <a:endParaRPr lang="en-US" sz="1800" dirty="0">
              <a:solidFill>
                <a:schemeClr val="tx1"/>
              </a:solidFill>
            </a:endParaRPr>
          </a:p>
          <a:p>
            <a:pPr>
              <a:buFont typeface="Wingdings" pitchFamily="2" charset="2"/>
              <a:buChar char="Ø"/>
              <a:defRPr/>
            </a:pPr>
            <a:endParaRPr lang="en-US" sz="2000" dirty="0"/>
          </a:p>
        </p:txBody>
      </p:sp>
      <p:sp>
        <p:nvSpPr>
          <p:cNvPr id="4" name="Rectangle 3"/>
          <p:cNvSpPr>
            <a:spLocks noChangeArrowheads="1"/>
          </p:cNvSpPr>
          <p:nvPr/>
        </p:nvSpPr>
        <p:spPr bwMode="auto">
          <a:xfrm>
            <a:off x="0" y="457200"/>
            <a:ext cx="9688748"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Recordkeeping Basics</a:t>
            </a:r>
          </a:p>
        </p:txBody>
      </p:sp>
    </p:spTree>
    <p:extLst>
      <p:ext uri="{BB962C8B-B14F-4D97-AF65-F5344CB8AC3E}">
        <p14:creationId xmlns:p14="http://schemas.microsoft.com/office/powerpoint/2010/main" val="4137603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828800" cy="914400"/>
          </a:xfrm>
        </p:spPr>
        <p:txBody>
          <a:bodyPr>
            <a:normAutofit/>
          </a:bodyPr>
          <a:lstStyle/>
          <a:p>
            <a:r>
              <a:rPr lang="en-US" sz="3200" dirty="0"/>
              <a:t>OK301</a:t>
            </a:r>
          </a:p>
        </p:txBody>
      </p:sp>
      <p:sp>
        <p:nvSpPr>
          <p:cNvPr id="4" name="TextBox 3"/>
          <p:cNvSpPr txBox="1"/>
          <p:nvPr/>
        </p:nvSpPr>
        <p:spPr>
          <a:xfrm>
            <a:off x="603116" y="1653702"/>
            <a:ext cx="4688732" cy="3477875"/>
          </a:xfrm>
          <a:prstGeom prst="rect">
            <a:avLst/>
          </a:prstGeom>
          <a:noFill/>
        </p:spPr>
        <p:txBody>
          <a:bodyPr wrap="square" rtlCol="0">
            <a:spAutoFit/>
          </a:bodyPr>
          <a:lstStyle/>
          <a:p>
            <a:pPr marL="342900" indent="-342900">
              <a:buClr>
                <a:schemeClr val="accent1"/>
              </a:buClr>
              <a:buFont typeface="Wingdings" panose="05000000000000000000" pitchFamily="2" charset="2"/>
              <a:buChar char="Ø"/>
            </a:pPr>
            <a:r>
              <a:rPr lang="en-US" sz="2200" u="sng" dirty="0">
                <a:solidFill>
                  <a:srgbClr val="FF0000"/>
                </a:solidFill>
              </a:rPr>
              <a:t>Important!</a:t>
            </a:r>
          </a:p>
          <a:p>
            <a:pPr marL="342900" indent="-342900">
              <a:buClr>
                <a:schemeClr val="accent1"/>
              </a:buClr>
              <a:buFont typeface="Wingdings" panose="05000000000000000000" pitchFamily="2" charset="2"/>
              <a:buChar char="Ø"/>
            </a:pPr>
            <a:endParaRPr lang="en-US" sz="2200" u="sng" dirty="0">
              <a:solidFill>
                <a:schemeClr val="tx1">
                  <a:lumMod val="75000"/>
                  <a:lumOff val="25000"/>
                </a:schemeClr>
              </a:solidFill>
            </a:endParaRPr>
          </a:p>
          <a:p>
            <a:pPr marL="800100" lvl="1" indent="-342900">
              <a:buClr>
                <a:schemeClr val="accent1"/>
              </a:buClr>
              <a:buFont typeface="Wingdings" panose="05000000000000000000" pitchFamily="2" charset="2"/>
              <a:buChar char="Ø"/>
            </a:pPr>
            <a:r>
              <a:rPr lang="en-US" sz="2200" u="sng" dirty="0">
                <a:solidFill>
                  <a:schemeClr val="tx1">
                    <a:lumMod val="75000"/>
                    <a:lumOff val="25000"/>
                  </a:schemeClr>
                </a:solidFill>
              </a:rPr>
              <a:t>For your records</a:t>
            </a:r>
            <a:r>
              <a:rPr lang="en-US" sz="2200" dirty="0">
                <a:solidFill>
                  <a:schemeClr val="tx1">
                    <a:lumMod val="75000"/>
                    <a:lumOff val="25000"/>
                  </a:schemeClr>
                </a:solidFill>
              </a:rPr>
              <a:t>: You must fill out an OK301 form for </a:t>
            </a:r>
            <a:r>
              <a:rPr lang="en-US" sz="2200" b="1" dirty="0">
                <a:solidFill>
                  <a:schemeClr val="accent3"/>
                </a:solidFill>
              </a:rPr>
              <a:t>each</a:t>
            </a:r>
            <a:r>
              <a:rPr lang="en-US" sz="2200" b="1" dirty="0">
                <a:solidFill>
                  <a:srgbClr val="FF0000"/>
                </a:solidFill>
              </a:rPr>
              <a:t> </a:t>
            </a:r>
            <a:r>
              <a:rPr lang="en-US" sz="2200" dirty="0">
                <a:solidFill>
                  <a:schemeClr val="tx1">
                    <a:lumMod val="75000"/>
                    <a:lumOff val="25000"/>
                  </a:schemeClr>
                </a:solidFill>
              </a:rPr>
              <a:t>recordable injury or illness. </a:t>
            </a:r>
          </a:p>
          <a:p>
            <a:pPr marL="342900" indent="-342900">
              <a:buClr>
                <a:schemeClr val="accent1"/>
              </a:buClr>
              <a:buFont typeface="Wingdings" panose="05000000000000000000" pitchFamily="2" charset="2"/>
              <a:buChar char="Ø"/>
            </a:pPr>
            <a:endParaRPr lang="en-US" sz="2200" dirty="0"/>
          </a:p>
          <a:p>
            <a:pPr marL="800100" lvl="1" indent="-342900">
              <a:buClr>
                <a:schemeClr val="accent1"/>
              </a:buClr>
              <a:buFont typeface="Wingdings" panose="05000000000000000000" pitchFamily="2" charset="2"/>
              <a:buChar char="Ø"/>
            </a:pPr>
            <a:r>
              <a:rPr lang="en-US" sz="2200" u="sng" dirty="0">
                <a:solidFill>
                  <a:schemeClr val="tx1">
                    <a:lumMod val="75000"/>
                    <a:lumOff val="25000"/>
                  </a:schemeClr>
                </a:solidFill>
              </a:rPr>
              <a:t>For the Public Sector Survey</a:t>
            </a:r>
            <a:r>
              <a:rPr lang="en-US" sz="2200" dirty="0">
                <a:solidFill>
                  <a:schemeClr val="tx1">
                    <a:lumMod val="75000"/>
                    <a:lumOff val="25000"/>
                  </a:schemeClr>
                </a:solidFill>
              </a:rPr>
              <a:t>: you must submit OK301s for cases with </a:t>
            </a:r>
            <a:r>
              <a:rPr lang="en-US" sz="2200" b="1" dirty="0">
                <a:solidFill>
                  <a:schemeClr val="accent3"/>
                </a:solidFill>
              </a:rPr>
              <a:t>DAYS AWAY only</a:t>
            </a:r>
            <a:r>
              <a:rPr lang="en-US" sz="2200" dirty="0"/>
              <a:t>.</a:t>
            </a:r>
          </a:p>
        </p:txBody>
      </p:sp>
      <p:pic>
        <p:nvPicPr>
          <p:cNvPr id="3" name="Picture 2">
            <a:extLst>
              <a:ext uri="{FF2B5EF4-FFF2-40B4-BE49-F238E27FC236}">
                <a16:creationId xmlns:a16="http://schemas.microsoft.com/office/drawing/2014/main" id="{05E2AF6E-6195-4A1A-8448-33C33E458D5F}"/>
              </a:ext>
            </a:extLst>
          </p:cNvPr>
          <p:cNvPicPr>
            <a:picLocks noChangeAspect="1"/>
          </p:cNvPicPr>
          <p:nvPr/>
        </p:nvPicPr>
        <p:blipFill>
          <a:blip r:embed="rId2"/>
          <a:stretch>
            <a:fillRect/>
          </a:stretch>
        </p:blipFill>
        <p:spPr>
          <a:xfrm>
            <a:off x="5817139" y="0"/>
            <a:ext cx="5632061" cy="6858000"/>
          </a:xfrm>
          <a:prstGeom prst="rect">
            <a:avLst/>
          </a:prstGeom>
        </p:spPr>
      </p:pic>
    </p:spTree>
    <p:extLst>
      <p:ext uri="{BB962C8B-B14F-4D97-AF65-F5344CB8AC3E}">
        <p14:creationId xmlns:p14="http://schemas.microsoft.com/office/powerpoint/2010/main" val="574723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914400" y="914400"/>
            <a:ext cx="1828800" cy="9144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OK300</a:t>
            </a:r>
          </a:p>
        </p:txBody>
      </p:sp>
      <p:sp>
        <p:nvSpPr>
          <p:cNvPr id="5" name="TextBox 4"/>
          <p:cNvSpPr txBox="1"/>
          <p:nvPr/>
        </p:nvSpPr>
        <p:spPr>
          <a:xfrm>
            <a:off x="914400" y="2286000"/>
            <a:ext cx="2167467" cy="1323439"/>
          </a:xfrm>
          <a:prstGeom prst="rect">
            <a:avLst/>
          </a:prstGeom>
          <a:noFill/>
        </p:spPr>
        <p:txBody>
          <a:bodyPr wrap="square" rtlCol="0">
            <a:spAutoFit/>
          </a:bodyPr>
          <a:lstStyle/>
          <a:p>
            <a:r>
              <a:rPr lang="en-US" sz="2000" dirty="0"/>
              <a:t>Must be filled out within </a:t>
            </a:r>
            <a:r>
              <a:rPr lang="en-US" sz="2000" dirty="0">
                <a:solidFill>
                  <a:schemeClr val="accent3"/>
                </a:solidFill>
              </a:rPr>
              <a:t>7 days </a:t>
            </a:r>
            <a:r>
              <a:rPr lang="en-US" sz="2000" dirty="0"/>
              <a:t>from date of injury or illness</a:t>
            </a:r>
          </a:p>
        </p:txBody>
      </p:sp>
      <p:pic>
        <p:nvPicPr>
          <p:cNvPr id="2" name="Picture 1">
            <a:extLst>
              <a:ext uri="{FF2B5EF4-FFF2-40B4-BE49-F238E27FC236}">
                <a16:creationId xmlns:a16="http://schemas.microsoft.com/office/drawing/2014/main" id="{01ACE068-87D2-41F9-8E1B-7260FFECAA33}"/>
              </a:ext>
            </a:extLst>
          </p:cNvPr>
          <p:cNvPicPr>
            <a:picLocks noChangeAspect="1"/>
          </p:cNvPicPr>
          <p:nvPr/>
        </p:nvPicPr>
        <p:blipFill>
          <a:blip r:embed="rId2"/>
          <a:stretch>
            <a:fillRect/>
          </a:stretch>
        </p:blipFill>
        <p:spPr>
          <a:xfrm>
            <a:off x="3333434" y="70969"/>
            <a:ext cx="8697539" cy="6716062"/>
          </a:xfrm>
          <a:prstGeom prst="rect">
            <a:avLst/>
          </a:prstGeom>
        </p:spPr>
      </p:pic>
    </p:spTree>
    <p:extLst>
      <p:ext uri="{BB962C8B-B14F-4D97-AF65-F5344CB8AC3E}">
        <p14:creationId xmlns:p14="http://schemas.microsoft.com/office/powerpoint/2010/main" val="3147723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828800" cy="914400"/>
          </a:xfrm>
        </p:spPr>
        <p:txBody>
          <a:bodyPr>
            <a:normAutofit/>
          </a:bodyPr>
          <a:lstStyle/>
          <a:p>
            <a:r>
              <a:rPr lang="en-US" sz="3200" dirty="0"/>
              <a:t>OK300A</a:t>
            </a:r>
          </a:p>
        </p:txBody>
      </p:sp>
      <p:sp>
        <p:nvSpPr>
          <p:cNvPr id="4" name="TextBox 3"/>
          <p:cNvSpPr txBox="1"/>
          <p:nvPr/>
        </p:nvSpPr>
        <p:spPr>
          <a:xfrm>
            <a:off x="914400" y="2286000"/>
            <a:ext cx="3276600" cy="3046988"/>
          </a:xfrm>
          <a:prstGeom prst="rect">
            <a:avLst/>
          </a:prstGeom>
          <a:noFill/>
        </p:spPr>
        <p:txBody>
          <a:bodyPr wrap="square" rtlCol="0">
            <a:spAutoFit/>
          </a:bodyPr>
          <a:lstStyle/>
          <a:p>
            <a:r>
              <a:rPr lang="en-US" i="1" dirty="0">
                <a:solidFill>
                  <a:schemeClr val="tx1">
                    <a:lumMod val="75000"/>
                    <a:lumOff val="25000"/>
                  </a:schemeClr>
                </a:solidFill>
              </a:rPr>
              <a:t>380:40-1-7</a:t>
            </a:r>
            <a:r>
              <a:rPr lang="en-US" dirty="0">
                <a:solidFill>
                  <a:schemeClr val="tx1">
                    <a:lumMod val="75000"/>
                    <a:lumOff val="25000"/>
                  </a:schemeClr>
                </a:solidFill>
              </a:rPr>
              <a:t>: The OK300A must be posted from </a:t>
            </a:r>
            <a:r>
              <a:rPr lang="en-US" dirty="0">
                <a:solidFill>
                  <a:schemeClr val="accent3"/>
                </a:solidFill>
              </a:rPr>
              <a:t>February 1</a:t>
            </a:r>
            <a:r>
              <a:rPr lang="en-US" baseline="30000" dirty="0">
                <a:solidFill>
                  <a:schemeClr val="accent3"/>
                </a:solidFill>
              </a:rPr>
              <a:t>st</a:t>
            </a:r>
            <a:r>
              <a:rPr lang="en-US" dirty="0">
                <a:solidFill>
                  <a:schemeClr val="accent3"/>
                </a:solidFill>
              </a:rPr>
              <a:t> – April 30</a:t>
            </a:r>
            <a:r>
              <a:rPr lang="en-US" baseline="30000" dirty="0">
                <a:solidFill>
                  <a:schemeClr val="accent3"/>
                </a:solidFill>
              </a:rPr>
              <a:t>th</a:t>
            </a:r>
            <a:r>
              <a:rPr lang="en-US" dirty="0"/>
              <a:t> </a:t>
            </a:r>
            <a:r>
              <a:rPr lang="en-US" dirty="0">
                <a:solidFill>
                  <a:schemeClr val="tx1">
                    <a:lumMod val="75000"/>
                    <a:lumOff val="25000"/>
                  </a:schemeClr>
                </a:solidFill>
              </a:rPr>
              <a:t>the following year, “</a:t>
            </a:r>
            <a:r>
              <a:rPr lang="en-US" i="1" dirty="0">
                <a:solidFill>
                  <a:schemeClr val="tx1">
                    <a:lumMod val="75000"/>
                    <a:lumOff val="25000"/>
                  </a:schemeClr>
                </a:solidFill>
              </a:rPr>
              <a:t>in a conspicuous place or places where notices to employees are customarily posted”.</a:t>
            </a:r>
          </a:p>
          <a:p>
            <a:endParaRPr lang="en-US" sz="2200" dirty="0"/>
          </a:p>
          <a:p>
            <a:r>
              <a:rPr lang="en-US" sz="2200" dirty="0">
                <a:solidFill>
                  <a:schemeClr val="tx1">
                    <a:lumMod val="75000"/>
                    <a:lumOff val="25000"/>
                  </a:schemeClr>
                </a:solidFill>
              </a:rPr>
              <a:t>Do not post the OK300 or Privacy Log!</a:t>
            </a:r>
          </a:p>
        </p:txBody>
      </p:sp>
      <p:pic>
        <p:nvPicPr>
          <p:cNvPr id="3" name="Picture 2">
            <a:extLst>
              <a:ext uri="{FF2B5EF4-FFF2-40B4-BE49-F238E27FC236}">
                <a16:creationId xmlns:a16="http://schemas.microsoft.com/office/drawing/2014/main" id="{1975C1DE-E593-4C08-BDB4-1207AE536AD1}"/>
              </a:ext>
            </a:extLst>
          </p:cNvPr>
          <p:cNvPicPr>
            <a:picLocks noChangeAspect="1"/>
          </p:cNvPicPr>
          <p:nvPr/>
        </p:nvPicPr>
        <p:blipFill>
          <a:blip r:embed="rId2"/>
          <a:stretch>
            <a:fillRect/>
          </a:stretch>
        </p:blipFill>
        <p:spPr>
          <a:xfrm>
            <a:off x="5846323" y="0"/>
            <a:ext cx="5645759" cy="6858000"/>
          </a:xfrm>
          <a:prstGeom prst="rect">
            <a:avLst/>
          </a:prstGeom>
        </p:spPr>
      </p:pic>
    </p:spTree>
    <p:extLst>
      <p:ext uri="{BB962C8B-B14F-4D97-AF65-F5344CB8AC3E}">
        <p14:creationId xmlns:p14="http://schemas.microsoft.com/office/powerpoint/2010/main" val="361070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914400"/>
          </a:xfrm>
        </p:spPr>
        <p:txBody>
          <a:bodyPr anchor="t" anchorCtr="0">
            <a:noAutofit/>
          </a:bodyPr>
          <a:lstStyle/>
          <a:p>
            <a:pPr marL="914400" algn="ctr"/>
            <a:r>
              <a:rPr lang="en-US" sz="4800" dirty="0"/>
              <a:t>What Is PEOSH?</a:t>
            </a:r>
          </a:p>
        </p:txBody>
      </p:sp>
      <p:sp>
        <p:nvSpPr>
          <p:cNvPr id="3" name="Content Placeholder 2"/>
          <p:cNvSpPr>
            <a:spLocks noGrp="1"/>
          </p:cNvSpPr>
          <p:nvPr>
            <p:ph idx="1"/>
          </p:nvPr>
        </p:nvSpPr>
        <p:spPr>
          <a:xfrm>
            <a:off x="457200" y="1828800"/>
            <a:ext cx="9144000" cy="4572000"/>
          </a:xfrm>
        </p:spPr>
        <p:txBody>
          <a:bodyPr>
            <a:normAutofit/>
          </a:bodyPr>
          <a:lstStyle/>
          <a:p>
            <a:pPr>
              <a:buFont typeface="Wingdings" pitchFamily="2" charset="2"/>
              <a:buChar char="Ø"/>
            </a:pPr>
            <a:r>
              <a:rPr lang="en-US" sz="4000" dirty="0"/>
              <a:t> Public</a:t>
            </a:r>
          </a:p>
          <a:p>
            <a:pPr>
              <a:buFont typeface="Wingdings" pitchFamily="2" charset="2"/>
              <a:buChar char="Ø"/>
            </a:pPr>
            <a:r>
              <a:rPr lang="en-US" sz="4000" dirty="0"/>
              <a:t> Employees</a:t>
            </a:r>
          </a:p>
          <a:p>
            <a:pPr>
              <a:buFont typeface="Wingdings" pitchFamily="2" charset="2"/>
              <a:buChar char="Ø"/>
            </a:pPr>
            <a:r>
              <a:rPr lang="en-US" sz="4000" dirty="0"/>
              <a:t> Occupational</a:t>
            </a:r>
          </a:p>
          <a:p>
            <a:pPr>
              <a:buFont typeface="Wingdings" pitchFamily="2" charset="2"/>
              <a:buChar char="Ø"/>
            </a:pPr>
            <a:r>
              <a:rPr lang="en-US" sz="4000" dirty="0"/>
              <a:t> Safety &amp; </a:t>
            </a:r>
          </a:p>
          <a:p>
            <a:pPr>
              <a:buFont typeface="Wingdings" pitchFamily="2" charset="2"/>
              <a:buChar char="Ø"/>
            </a:pPr>
            <a:r>
              <a:rPr lang="en-US" sz="4000" dirty="0"/>
              <a:t> Health</a:t>
            </a:r>
          </a:p>
          <a:p>
            <a:pPr marL="0" lvl="1" indent="0">
              <a:buFont typeface="Wingdings" pitchFamily="2" charset="2"/>
              <a:buChar char="Ø"/>
            </a:pPr>
            <a:endParaRPr lang="en-US" dirty="0"/>
          </a:p>
        </p:txBody>
      </p:sp>
    </p:spTree>
    <p:extLst>
      <p:ext uri="{BB962C8B-B14F-4D97-AF65-F5344CB8AC3E}">
        <p14:creationId xmlns:p14="http://schemas.microsoft.com/office/powerpoint/2010/main" val="573726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82697"/>
            <a:ext cx="9677400" cy="4632960"/>
          </a:xfrm>
        </p:spPr>
        <p:txBody>
          <a:bodyPr>
            <a:normAutofit fontScale="55000" lnSpcReduction="20000"/>
          </a:bodyPr>
          <a:lstStyle/>
          <a:p>
            <a:pPr>
              <a:buFont typeface="Wingdings" panose="05000000000000000000" pitchFamily="2" charset="2"/>
              <a:buChar char="Ø"/>
            </a:pPr>
            <a:r>
              <a:rPr lang="en-US" sz="4000" dirty="0"/>
              <a:t>Each public sector employer must keep records of fatalities, injuries, and illnesses and must record each fatality, injury and illness that:</a:t>
            </a:r>
          </a:p>
          <a:p>
            <a:pPr lvl="1">
              <a:buFont typeface="Wingdings" panose="05000000000000000000" pitchFamily="2" charset="2"/>
              <a:buChar char="Ø"/>
            </a:pPr>
            <a:r>
              <a:rPr lang="en-US" sz="4000" dirty="0"/>
              <a:t>Is work-related (OSHA 1904.5); and</a:t>
            </a:r>
          </a:p>
          <a:p>
            <a:pPr lvl="1">
              <a:buFont typeface="Wingdings" panose="05000000000000000000" pitchFamily="2" charset="2"/>
              <a:buChar char="Ø"/>
            </a:pPr>
            <a:r>
              <a:rPr lang="en-US" sz="4000" dirty="0"/>
              <a:t>Is a new case (1904.6); and</a:t>
            </a:r>
          </a:p>
          <a:p>
            <a:pPr lvl="1">
              <a:buFont typeface="Wingdings" panose="05000000000000000000" pitchFamily="2" charset="2"/>
              <a:buChar char="Ø"/>
            </a:pPr>
            <a:r>
              <a:rPr lang="en-US" sz="4000" dirty="0"/>
              <a:t>Meets one or more of the general recording criteria (1904.7):</a:t>
            </a:r>
          </a:p>
          <a:p>
            <a:pPr lvl="2">
              <a:buFont typeface="Wingdings" panose="05000000000000000000" pitchFamily="2" charset="2"/>
              <a:buChar char="Ø"/>
            </a:pPr>
            <a:r>
              <a:rPr lang="en-US" sz="3600" dirty="0"/>
              <a:t>death, </a:t>
            </a:r>
          </a:p>
          <a:p>
            <a:pPr lvl="2">
              <a:buFont typeface="Wingdings" panose="05000000000000000000" pitchFamily="2" charset="2"/>
              <a:buChar char="Ø"/>
            </a:pPr>
            <a:r>
              <a:rPr lang="en-US" sz="3600" dirty="0"/>
              <a:t>days away from work, </a:t>
            </a:r>
          </a:p>
          <a:p>
            <a:pPr lvl="2">
              <a:buFont typeface="Wingdings" panose="05000000000000000000" pitchFamily="2" charset="2"/>
              <a:buChar char="Ø"/>
            </a:pPr>
            <a:r>
              <a:rPr lang="en-US" sz="3600" dirty="0"/>
              <a:t>restricted work or transfer to another job, </a:t>
            </a:r>
          </a:p>
          <a:p>
            <a:pPr lvl="2">
              <a:buFont typeface="Wingdings" panose="05000000000000000000" pitchFamily="2" charset="2"/>
              <a:buChar char="Ø"/>
            </a:pPr>
            <a:r>
              <a:rPr lang="en-US" sz="3600" dirty="0"/>
              <a:t>medical treatment beyond first aid, or loss of consciousness </a:t>
            </a:r>
          </a:p>
          <a:p>
            <a:pPr lvl="2">
              <a:buFont typeface="Wingdings" panose="05000000000000000000" pitchFamily="2" charset="2"/>
              <a:buChar char="Ø"/>
            </a:pPr>
            <a:r>
              <a:rPr lang="en-US" sz="3600" dirty="0"/>
              <a:t>a significant injury or illness diagnosed by a physician or other licensed health care professional, even if it does not result in death, days away from work, restricted work or job transfer, medical treatment beyond first aid, or loss of consciousness.</a:t>
            </a:r>
          </a:p>
          <a:p>
            <a:endParaRPr lang="en-US" dirty="0"/>
          </a:p>
        </p:txBody>
      </p:sp>
      <p:sp>
        <p:nvSpPr>
          <p:cNvPr id="7" name="Rectangle 6"/>
          <p:cNvSpPr>
            <a:spLocks noChangeArrowheads="1"/>
          </p:cNvSpPr>
          <p:nvPr/>
        </p:nvSpPr>
        <p:spPr bwMode="auto">
          <a:xfrm>
            <a:off x="0" y="457200"/>
            <a:ext cx="96774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Recording Criteria (Starts with 1904.4)</a:t>
            </a:r>
          </a:p>
        </p:txBody>
      </p:sp>
    </p:spTree>
    <p:extLst>
      <p:ext uri="{BB962C8B-B14F-4D97-AF65-F5344CB8AC3E}">
        <p14:creationId xmlns:p14="http://schemas.microsoft.com/office/powerpoint/2010/main" val="3379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D2C1-CC02-1744-4FF4-7034C1BD2F12}"/>
              </a:ext>
            </a:extLst>
          </p:cNvPr>
          <p:cNvSpPr>
            <a:spLocks noGrp="1"/>
          </p:cNvSpPr>
          <p:nvPr>
            <p:ph type="title"/>
          </p:nvPr>
        </p:nvSpPr>
        <p:spPr>
          <a:xfrm>
            <a:off x="291830" y="609600"/>
            <a:ext cx="9474740" cy="713362"/>
          </a:xfrm>
        </p:spPr>
        <p:txBody>
          <a:bodyPr>
            <a:normAutofit/>
          </a:bodyPr>
          <a:lstStyle/>
          <a:p>
            <a:pPr algn="ctr"/>
            <a:r>
              <a:rPr lang="en-US" sz="3200" dirty="0"/>
              <a:t>What is Considered and “Establishment”?</a:t>
            </a:r>
          </a:p>
        </p:txBody>
      </p:sp>
      <p:sp>
        <p:nvSpPr>
          <p:cNvPr id="3" name="Content Placeholder 2">
            <a:extLst>
              <a:ext uri="{FF2B5EF4-FFF2-40B4-BE49-F238E27FC236}">
                <a16:creationId xmlns:a16="http://schemas.microsoft.com/office/drawing/2014/main" id="{8F6562BC-2073-38A7-5727-A2B1E080E470}"/>
              </a:ext>
            </a:extLst>
          </p:cNvPr>
          <p:cNvSpPr>
            <a:spLocks noGrp="1"/>
          </p:cNvSpPr>
          <p:nvPr>
            <p:ph idx="1"/>
          </p:nvPr>
        </p:nvSpPr>
        <p:spPr>
          <a:xfrm>
            <a:off x="291830" y="1819072"/>
            <a:ext cx="9474740" cy="4679005"/>
          </a:xfrm>
        </p:spPr>
        <p:txBody>
          <a:bodyPr>
            <a:normAutofit/>
          </a:bodyPr>
          <a:lstStyle/>
          <a:p>
            <a:pPr>
              <a:buFont typeface="Wingdings" panose="05000000000000000000" pitchFamily="2" charset="2"/>
              <a:buChar char="Ø"/>
            </a:pPr>
            <a:r>
              <a:rPr lang="en-US" sz="1900" b="0" i="0" dirty="0">
                <a:solidFill>
                  <a:srgbClr val="333333"/>
                </a:solidFill>
                <a:effectLst/>
              </a:rPr>
              <a:t>Under Section 1904.46(2) &amp; 380:40-1-7(c)</a:t>
            </a:r>
          </a:p>
          <a:p>
            <a:pPr lvl="1">
              <a:buFont typeface="Wingdings" panose="05000000000000000000" pitchFamily="2" charset="2"/>
              <a:buChar char="Ø"/>
            </a:pPr>
            <a:r>
              <a:rPr lang="en-US" sz="1700" i="1" dirty="0"/>
              <a:t>“ ”Establishment” means a single physical location where agency business is conducted or where services or operations are performed.” </a:t>
            </a:r>
          </a:p>
          <a:p>
            <a:pPr lvl="1">
              <a:buFont typeface="Wingdings" panose="05000000000000000000" pitchFamily="2" charset="2"/>
              <a:buChar char="Ø"/>
            </a:pPr>
            <a:r>
              <a:rPr lang="en-US" sz="1700" dirty="0"/>
              <a:t>An establishment can include more than one physical location only if </a:t>
            </a:r>
            <a:r>
              <a:rPr lang="en-US" sz="1700" i="1" dirty="0"/>
              <a:t>“the direct daily supervision of all staff is the responsibility of one common individual.”</a:t>
            </a:r>
            <a:endParaRPr lang="en-US" sz="1700" dirty="0"/>
          </a:p>
          <a:p>
            <a:pPr>
              <a:buFont typeface="Wingdings" panose="05000000000000000000" pitchFamily="2" charset="2"/>
              <a:buChar char="Ø"/>
            </a:pPr>
            <a:r>
              <a:rPr lang="en-US" sz="1900" b="0" i="0" dirty="0">
                <a:solidFill>
                  <a:srgbClr val="333333"/>
                </a:solidFill>
                <a:effectLst/>
              </a:rPr>
              <a:t>1904.46(1)(</a:t>
            </a:r>
            <a:r>
              <a:rPr lang="en-US" sz="1900" b="0" i="0" dirty="0" err="1">
                <a:solidFill>
                  <a:srgbClr val="333333"/>
                </a:solidFill>
                <a:effectLst/>
              </a:rPr>
              <a:t>i</a:t>
            </a:r>
            <a:r>
              <a:rPr lang="en-US" sz="1900" b="0" i="0" dirty="0">
                <a:solidFill>
                  <a:srgbClr val="333333"/>
                </a:solidFill>
                <a:effectLst/>
              </a:rPr>
              <a:t>)-(iv): An employer may divide one location into two or more establishments only when:</a:t>
            </a:r>
          </a:p>
          <a:p>
            <a:pPr lvl="1">
              <a:buFont typeface="Wingdings" panose="05000000000000000000" pitchFamily="2" charset="2"/>
              <a:buChar char="Ø"/>
            </a:pPr>
            <a:r>
              <a:rPr lang="en-US" sz="1700" b="0" i="0" dirty="0">
                <a:solidFill>
                  <a:srgbClr val="333333"/>
                </a:solidFill>
                <a:effectLst/>
              </a:rPr>
              <a:t>Each of the establishments represents a distinctly separate business;</a:t>
            </a:r>
          </a:p>
          <a:p>
            <a:pPr lvl="1">
              <a:buFont typeface="Wingdings" panose="05000000000000000000" pitchFamily="2" charset="2"/>
              <a:buChar char="Ø"/>
            </a:pPr>
            <a:r>
              <a:rPr lang="en-US" sz="1700" b="0" i="0" dirty="0">
                <a:solidFill>
                  <a:srgbClr val="333333"/>
                </a:solidFill>
                <a:effectLst/>
              </a:rPr>
              <a:t>Each business is engaged in a different economic activity;</a:t>
            </a:r>
            <a:endParaRPr lang="en-US" sz="1700" dirty="0">
              <a:solidFill>
                <a:srgbClr val="333333"/>
              </a:solidFill>
            </a:endParaRPr>
          </a:p>
          <a:p>
            <a:pPr lvl="1">
              <a:buFont typeface="Wingdings" panose="05000000000000000000" pitchFamily="2" charset="2"/>
              <a:buChar char="Ø"/>
            </a:pPr>
            <a:r>
              <a:rPr lang="en-US" sz="1700" b="0" i="0" dirty="0">
                <a:solidFill>
                  <a:srgbClr val="333333"/>
                </a:solidFill>
                <a:effectLst/>
              </a:rPr>
              <a:t>No one industry description in the NAICS codes applies to the joint activities of the establishments; and</a:t>
            </a:r>
          </a:p>
          <a:p>
            <a:pPr lvl="1">
              <a:buFont typeface="Wingdings" panose="05000000000000000000" pitchFamily="2" charset="2"/>
              <a:buChar char="Ø"/>
            </a:pPr>
            <a:r>
              <a:rPr lang="en-US" sz="1700" b="0" i="0" dirty="0">
                <a:solidFill>
                  <a:srgbClr val="333333"/>
                </a:solidFill>
                <a:effectLst/>
              </a:rPr>
              <a:t>Separate reports are routinely prepared for each establishment on the number of employees, their wages and salaries, sales or receipts, and other business information.</a:t>
            </a:r>
          </a:p>
          <a:p>
            <a:pPr lvl="1">
              <a:buFont typeface="Wingdings" panose="05000000000000000000" pitchFamily="2" charset="2"/>
              <a:buChar char="Ø"/>
            </a:pPr>
            <a:endParaRPr lang="en-US" sz="2000" i="1" dirty="0"/>
          </a:p>
          <a:p>
            <a:pPr lvl="1">
              <a:buFont typeface="Wingdings" panose="05000000000000000000" pitchFamily="2" charset="2"/>
              <a:buChar char="Ø"/>
            </a:pPr>
            <a:endParaRPr lang="en-US" sz="2000" i="1" dirty="0"/>
          </a:p>
          <a:p>
            <a:pPr lvl="1">
              <a:buFont typeface="Wingdings" panose="05000000000000000000" pitchFamily="2" charset="2"/>
              <a:buChar char="Ø"/>
            </a:pPr>
            <a:endParaRPr lang="en-US" sz="1800" dirty="0"/>
          </a:p>
        </p:txBody>
      </p:sp>
    </p:spTree>
    <p:extLst>
      <p:ext uri="{BB962C8B-B14F-4D97-AF65-F5344CB8AC3E}">
        <p14:creationId xmlns:p14="http://schemas.microsoft.com/office/powerpoint/2010/main" val="17506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730204" cy="1320800"/>
          </a:xfrm>
        </p:spPr>
        <p:txBody>
          <a:bodyPr>
            <a:normAutofit/>
          </a:bodyPr>
          <a:lstStyle/>
          <a:p>
            <a:pPr algn="ctr"/>
            <a:r>
              <a:rPr lang="en-US" sz="3200" dirty="0"/>
              <a:t>Multiple Locations</a:t>
            </a:r>
          </a:p>
        </p:txBody>
      </p:sp>
      <p:sp>
        <p:nvSpPr>
          <p:cNvPr id="3" name="Content Placeholder 2"/>
          <p:cNvSpPr>
            <a:spLocks noGrp="1"/>
          </p:cNvSpPr>
          <p:nvPr>
            <p:ph idx="1"/>
          </p:nvPr>
        </p:nvSpPr>
        <p:spPr>
          <a:xfrm>
            <a:off x="677334" y="1778001"/>
            <a:ext cx="8596668" cy="4263362"/>
          </a:xfrm>
        </p:spPr>
        <p:txBody>
          <a:bodyPr>
            <a:normAutofit lnSpcReduction="10000"/>
          </a:bodyPr>
          <a:lstStyle/>
          <a:p>
            <a:pPr>
              <a:buFont typeface="Wingdings" panose="05000000000000000000" pitchFamily="2" charset="2"/>
              <a:buChar char="Ø"/>
            </a:pPr>
            <a:r>
              <a:rPr lang="en-US" sz="2200" dirty="0">
                <a:solidFill>
                  <a:schemeClr val="tx1"/>
                </a:solidFill>
              </a:rPr>
              <a:t>Please keep and maintain your records for a minimum of FIVE YEARS and keep copies at each of your facilities that are expected to be in operation for one year or greater. </a:t>
            </a:r>
          </a:p>
          <a:p>
            <a:pPr>
              <a:buFont typeface="Wingdings" panose="05000000000000000000" pitchFamily="2" charset="2"/>
              <a:buChar char="Ø"/>
            </a:pPr>
            <a:r>
              <a:rPr lang="en-US" sz="2200" dirty="0">
                <a:solidFill>
                  <a:schemeClr val="tx1"/>
                </a:solidFill>
              </a:rPr>
              <a:t>You may keep the records at a central location, provided:</a:t>
            </a:r>
          </a:p>
          <a:p>
            <a:pPr>
              <a:buFont typeface="Wingdings" panose="05000000000000000000" pitchFamily="2" charset="2"/>
              <a:buChar char="Ø"/>
            </a:pPr>
            <a:r>
              <a:rPr lang="en-US" sz="2200" dirty="0"/>
              <a:t>You can transmit accident reports to the recordkeeper and get the injuries recorded within 7 days and;</a:t>
            </a:r>
          </a:p>
          <a:p>
            <a:pPr lvl="1">
              <a:buFont typeface="Wingdings" panose="05000000000000000000" pitchFamily="2" charset="2"/>
              <a:buChar char="Ø"/>
            </a:pPr>
            <a:r>
              <a:rPr lang="en-US" sz="2200" dirty="0"/>
              <a:t>You can transmit the records back to the workplace or jobsite within 4 hours if requested by government officials, or by the next business day if requested by the employee or their authorized representative.</a:t>
            </a:r>
            <a:endParaRPr lang="en-US" sz="2200" dirty="0">
              <a:solidFill>
                <a:schemeClr val="tx1"/>
              </a:solidFill>
            </a:endParaRPr>
          </a:p>
          <a:p>
            <a:pPr>
              <a:buFont typeface="Wingdings" panose="05000000000000000000" pitchFamily="2" charset="2"/>
              <a:buChar char="Ø"/>
            </a:pPr>
            <a:r>
              <a:rPr lang="en-US" sz="2200" dirty="0">
                <a:solidFill>
                  <a:schemeClr val="tx1"/>
                </a:solidFill>
              </a:rPr>
              <a:t>This </a:t>
            </a:r>
            <a:r>
              <a:rPr lang="en-US" sz="2200" u="sng" dirty="0">
                <a:solidFill>
                  <a:schemeClr val="tx1"/>
                </a:solidFill>
              </a:rPr>
              <a:t>does not negate your requirement </a:t>
            </a:r>
            <a:r>
              <a:rPr lang="en-US" sz="2200" dirty="0">
                <a:solidFill>
                  <a:schemeClr val="tx1"/>
                </a:solidFill>
              </a:rPr>
              <a:t>to submit your data to ODOL through the annual survey.</a:t>
            </a:r>
          </a:p>
        </p:txBody>
      </p:sp>
    </p:spTree>
    <p:extLst>
      <p:ext uri="{BB962C8B-B14F-4D97-AF65-F5344CB8AC3E}">
        <p14:creationId xmlns:p14="http://schemas.microsoft.com/office/powerpoint/2010/main" val="3049772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730204" cy="1320800"/>
          </a:xfrm>
        </p:spPr>
        <p:txBody>
          <a:bodyPr>
            <a:normAutofit/>
          </a:bodyPr>
          <a:lstStyle/>
          <a:p>
            <a:pPr algn="ctr"/>
            <a:r>
              <a:rPr lang="en-US" sz="3200" dirty="0"/>
              <a:t>Multiple Locations (Continued)</a:t>
            </a:r>
          </a:p>
        </p:txBody>
      </p:sp>
      <p:sp>
        <p:nvSpPr>
          <p:cNvPr id="3" name="Content Placeholder 2"/>
          <p:cNvSpPr>
            <a:spLocks noGrp="1"/>
          </p:cNvSpPr>
          <p:nvPr>
            <p:ph idx="1"/>
          </p:nvPr>
        </p:nvSpPr>
        <p:spPr>
          <a:xfrm>
            <a:off x="677334" y="1682885"/>
            <a:ext cx="8596668" cy="4358477"/>
          </a:xfrm>
        </p:spPr>
        <p:txBody>
          <a:bodyPr>
            <a:normAutofit/>
          </a:bodyPr>
          <a:lstStyle/>
          <a:p>
            <a:pPr>
              <a:buFont typeface="Wingdings" panose="05000000000000000000" pitchFamily="2" charset="2"/>
              <a:buChar char="Ø"/>
            </a:pPr>
            <a:r>
              <a:rPr lang="en-US" sz="2400" dirty="0"/>
              <a:t>What about employees in the field or other locations? </a:t>
            </a:r>
          </a:p>
          <a:p>
            <a:pPr lvl="1">
              <a:buFont typeface="Wingdings" panose="05000000000000000000" pitchFamily="2" charset="2"/>
              <a:buChar char="Ø"/>
            </a:pPr>
            <a:r>
              <a:rPr lang="en-US" sz="2000" dirty="0"/>
              <a:t>You must link each of your employees with </a:t>
            </a:r>
            <a:r>
              <a:rPr lang="en-US" sz="2000" u="sng" dirty="0"/>
              <a:t>one of your establishments</a:t>
            </a:r>
            <a:r>
              <a:rPr lang="en-US" sz="2000" dirty="0"/>
              <a:t>, for recordkeeping purposes.</a:t>
            </a:r>
          </a:p>
          <a:p>
            <a:pPr lvl="1">
              <a:buFont typeface="Wingdings" panose="05000000000000000000" pitchFamily="2" charset="2"/>
              <a:buChar char="Ø"/>
            </a:pPr>
            <a:r>
              <a:rPr lang="en-US" sz="2000" dirty="0"/>
              <a:t>You must record the injury and illness on the OK300 Log of the injured or ill employee's establishment, or on the OK300 Log that covers the employee's short-term establishment.</a:t>
            </a:r>
          </a:p>
          <a:p>
            <a:pPr lvl="1">
              <a:buFont typeface="Wingdings" panose="05000000000000000000" pitchFamily="2" charset="2"/>
              <a:buChar char="Ø"/>
            </a:pPr>
            <a:r>
              <a:rPr lang="en-US" sz="2000" i="1" dirty="0">
                <a:solidFill>
                  <a:schemeClr val="tx1"/>
                </a:solidFill>
              </a:rPr>
              <a:t>380:40-1-7(c): “</a:t>
            </a:r>
            <a:r>
              <a:rPr lang="en-US" sz="2000" i="1" dirty="0"/>
              <a:t>Where employees are engaged in activities which are physically dispersed, such as agriculture, construction, transportation, communications, and electric, gas and sanitary services, the notice or notices required by this section shall be posted at the location to which employees report each day.” </a:t>
            </a:r>
          </a:p>
          <a:p>
            <a:pPr lvl="2">
              <a:buFont typeface="Wingdings" panose="05000000000000000000" pitchFamily="2" charset="2"/>
              <a:buChar char="Ø"/>
            </a:pPr>
            <a:r>
              <a:rPr lang="en-US" sz="1800" dirty="0"/>
              <a:t>Applies the same for recording injuries and illness, not just posting.</a:t>
            </a:r>
            <a:endParaRPr lang="en-US" sz="1800" i="1" dirty="0">
              <a:solidFill>
                <a:schemeClr val="tx1"/>
              </a:solidFill>
            </a:endParaRPr>
          </a:p>
        </p:txBody>
      </p:sp>
    </p:spTree>
    <p:extLst>
      <p:ext uri="{BB962C8B-B14F-4D97-AF65-F5344CB8AC3E}">
        <p14:creationId xmlns:p14="http://schemas.microsoft.com/office/powerpoint/2010/main" val="1453571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What is an “Employee”?</a:t>
            </a:r>
          </a:p>
        </p:txBody>
      </p:sp>
      <p:sp>
        <p:nvSpPr>
          <p:cNvPr id="3" name="Content Placeholder 2"/>
          <p:cNvSpPr>
            <a:spLocks noGrp="1"/>
          </p:cNvSpPr>
          <p:nvPr>
            <p:ph idx="1"/>
          </p:nvPr>
        </p:nvSpPr>
        <p:spPr>
          <a:xfrm>
            <a:off x="677334" y="1930401"/>
            <a:ext cx="8596668" cy="4110962"/>
          </a:xfrm>
        </p:spPr>
        <p:txBody>
          <a:bodyPr>
            <a:normAutofit/>
          </a:bodyPr>
          <a:lstStyle/>
          <a:p>
            <a:r>
              <a:rPr lang="en-US" sz="2400" dirty="0"/>
              <a:t>Employees include all employees on your payroll, whether they are hourly, salary, executive, part-time, seasonal or migrant workers.</a:t>
            </a:r>
          </a:p>
          <a:p>
            <a:r>
              <a:rPr lang="en-US" sz="2400" dirty="0"/>
              <a:t>Also includes those who are </a:t>
            </a:r>
            <a:r>
              <a:rPr lang="en-US" sz="2400" b="1" dirty="0"/>
              <a:t>not</a:t>
            </a:r>
            <a:r>
              <a:rPr lang="en-US" sz="2400" dirty="0"/>
              <a:t> on your payroll if you supervise these employees on a day-to-day basis:</a:t>
            </a:r>
          </a:p>
          <a:p>
            <a:pPr lvl="1"/>
            <a:r>
              <a:rPr lang="en-US" sz="2100" dirty="0"/>
              <a:t>Contract labor</a:t>
            </a:r>
          </a:p>
          <a:p>
            <a:pPr lvl="1"/>
            <a:r>
              <a:rPr lang="en-US" sz="2100" dirty="0"/>
              <a:t>Temporary labor</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1" y="76201"/>
            <a:ext cx="2687597" cy="1538329"/>
          </a:xfrm>
          <a:prstGeom prst="rect">
            <a:avLst/>
          </a:prstGeom>
          <a:ln>
            <a:noFill/>
          </a:ln>
          <a:effectLst>
            <a:softEdge rad="112500"/>
          </a:effectLst>
        </p:spPr>
      </p:pic>
    </p:spTree>
    <p:extLst>
      <p:ext uri="{BB962C8B-B14F-4D97-AF65-F5344CB8AC3E}">
        <p14:creationId xmlns:p14="http://schemas.microsoft.com/office/powerpoint/2010/main" val="142228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pPr>
              <a:lnSpc>
                <a:spcPct val="90000"/>
              </a:lnSpc>
            </a:pPr>
            <a:r>
              <a:rPr lang="en-US" sz="2800" dirty="0"/>
              <a:t>What is Considered “Day-To-Day Supervision”?</a:t>
            </a:r>
          </a:p>
        </p:txBody>
      </p:sp>
      <p:sp>
        <p:nvSpPr>
          <p:cNvPr id="3" name="Content Placeholder 2"/>
          <p:cNvSpPr>
            <a:spLocks noGrp="1"/>
          </p:cNvSpPr>
          <p:nvPr>
            <p:ph idx="1"/>
          </p:nvPr>
        </p:nvSpPr>
        <p:spPr>
          <a:xfrm>
            <a:off x="5209563" y="2160589"/>
            <a:ext cx="4800711" cy="3915358"/>
          </a:xfrm>
        </p:spPr>
        <p:txBody>
          <a:bodyPr>
            <a:normAutofit/>
          </a:bodyPr>
          <a:lstStyle/>
          <a:p>
            <a:pPr>
              <a:buFont typeface="Wingdings" panose="05000000000000000000" pitchFamily="2" charset="2"/>
              <a:buChar char="Ø"/>
            </a:pPr>
            <a:r>
              <a:rPr lang="en-US" sz="2000" dirty="0"/>
              <a:t>Day-to-day supervision generally exists when the employer: </a:t>
            </a:r>
          </a:p>
          <a:p>
            <a:pPr lvl="1">
              <a:buFont typeface="Wingdings" panose="05000000000000000000" pitchFamily="2" charset="2"/>
              <a:buChar char="Ø"/>
            </a:pPr>
            <a:r>
              <a:rPr lang="en-US" sz="1800" dirty="0"/>
              <a:t>"</a:t>
            </a:r>
            <a:r>
              <a:rPr lang="en-US" sz="1800" b="0" i="0" dirty="0">
                <a:effectLst/>
              </a:rPr>
              <a:t>in addition to specifying the output, product or result to be accomplished by the person's work, the employer </a:t>
            </a:r>
            <a:r>
              <a:rPr lang="en-US" sz="1800" dirty="0"/>
              <a:t>supervises not only the output, product, or result to be accomplished by the person's work, but also the details, means, methods, and processes by which the work objective is accomplished.“ </a:t>
            </a:r>
            <a:r>
              <a:rPr lang="en-US" sz="1800" i="1" dirty="0"/>
              <a:t>1904.31</a:t>
            </a:r>
          </a:p>
        </p:txBody>
      </p:sp>
      <p:pic>
        <p:nvPicPr>
          <p:cNvPr id="3076" name="Picture 4" descr="What does an Area Supervisor do? (with pictures)">
            <a:extLst>
              <a:ext uri="{FF2B5EF4-FFF2-40B4-BE49-F238E27FC236}">
                <a16:creationId xmlns:a16="http://schemas.microsoft.com/office/drawing/2014/main" id="{3453319F-4B8D-A289-20FE-64A9128AD8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880" r="379" b="-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3081" name="Isosceles Triangle 308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8276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Temp Employees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000" dirty="0"/>
              <a:t>Injuries that occur to temporary workers that you supervise on a </a:t>
            </a:r>
            <a:r>
              <a:rPr lang="en-US" sz="2000" u="sng" dirty="0"/>
              <a:t>day-to-day </a:t>
            </a:r>
            <a:r>
              <a:rPr lang="en-US" sz="2000" dirty="0"/>
              <a:t>basis are recorded on your OK300 log. Refer to 1904.31 for definitions. You must also complete an OK301 form for each case.</a:t>
            </a:r>
          </a:p>
          <a:p>
            <a:pPr>
              <a:buFont typeface="Wingdings" panose="05000000000000000000" pitchFamily="2" charset="2"/>
              <a:buChar char="Ø"/>
            </a:pPr>
            <a:r>
              <a:rPr lang="en-US" sz="2000" dirty="0"/>
              <a:t>You must also report any fatalities/catastrophes that may occur to these temp employees.</a:t>
            </a:r>
          </a:p>
          <a:p>
            <a:pPr>
              <a:buFont typeface="Wingdings" panose="05000000000000000000" pitchFamily="2" charset="2"/>
              <a:buChar char="Ø"/>
            </a:pPr>
            <a:r>
              <a:rPr lang="en-US" sz="2000" dirty="0"/>
              <a:t>You must also count their hours worked when figuring up hours for your annual summary.  </a:t>
            </a:r>
          </a:p>
          <a:p>
            <a:pPr>
              <a:buFont typeface="Wingdings" panose="05000000000000000000" pitchFamily="2" charset="2"/>
              <a:buChar char="Ø"/>
            </a:pPr>
            <a:r>
              <a:rPr lang="en-US" sz="2000" dirty="0"/>
              <a:t>Ultimately, you are responsible for their safety and health while they are performing duties for you.  </a:t>
            </a:r>
          </a:p>
        </p:txBody>
      </p:sp>
      <p:pic>
        <p:nvPicPr>
          <p:cNvPr id="4" name="Picture 3"/>
          <p:cNvPicPr>
            <a:picLocks noChangeAspect="1"/>
          </p:cNvPicPr>
          <p:nvPr/>
        </p:nvPicPr>
        <p:blipFill>
          <a:blip r:embed="rId2"/>
          <a:stretch>
            <a:fillRect/>
          </a:stretch>
        </p:blipFill>
        <p:spPr>
          <a:xfrm>
            <a:off x="6400800" y="76200"/>
            <a:ext cx="1712438" cy="1735580"/>
          </a:xfrm>
          <a:prstGeom prst="ellipse">
            <a:avLst/>
          </a:prstGeom>
          <a:ln>
            <a:noFill/>
          </a:ln>
          <a:effectLst>
            <a:softEdge rad="112500"/>
          </a:effectLst>
        </p:spPr>
      </p:pic>
    </p:spTree>
    <p:extLst>
      <p:ext uri="{BB962C8B-B14F-4D97-AF65-F5344CB8AC3E}">
        <p14:creationId xmlns:p14="http://schemas.microsoft.com/office/powerpoint/2010/main" val="309592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Temp Employees (Continued)</a:t>
            </a:r>
          </a:p>
        </p:txBody>
      </p:sp>
      <p:sp>
        <p:nvSpPr>
          <p:cNvPr id="3" name="Content Placeholder 2"/>
          <p:cNvSpPr>
            <a:spLocks noGrp="1"/>
          </p:cNvSpPr>
          <p:nvPr>
            <p:ph idx="1"/>
          </p:nvPr>
        </p:nvSpPr>
        <p:spPr>
          <a:xfrm>
            <a:off x="812799" y="2160590"/>
            <a:ext cx="8463619" cy="4220755"/>
          </a:xfrm>
        </p:spPr>
        <p:txBody>
          <a:bodyPr>
            <a:normAutofit/>
          </a:bodyPr>
          <a:lstStyle/>
          <a:p>
            <a:pPr>
              <a:buFont typeface="Wingdings" panose="05000000000000000000" pitchFamily="2" charset="2"/>
              <a:buChar char="Ø"/>
            </a:pPr>
            <a:r>
              <a:rPr lang="en-US" sz="2000" dirty="0">
                <a:solidFill>
                  <a:srgbClr val="333333"/>
                </a:solidFill>
                <a:effectLst/>
              </a:rPr>
              <a:t>If I obtain employees from a temporary help service, employee leasing service, or personnel supply service, do I have to record an injury or illness occurring to one of those employees?</a:t>
            </a:r>
          </a:p>
          <a:p>
            <a:pPr lvl="1">
              <a:buFont typeface="Wingdings" panose="05000000000000000000" pitchFamily="2" charset="2"/>
              <a:buChar char="Ø"/>
            </a:pPr>
            <a:r>
              <a:rPr lang="en-US" sz="1800" dirty="0">
                <a:solidFill>
                  <a:srgbClr val="333333"/>
                </a:solidFill>
              </a:rPr>
              <a:t>According to 1904.31(b)(2), y</a:t>
            </a:r>
            <a:r>
              <a:rPr lang="en-US" sz="1800" b="0" i="0" dirty="0">
                <a:solidFill>
                  <a:srgbClr val="333333"/>
                </a:solidFill>
                <a:effectLst/>
              </a:rPr>
              <a:t>ou must record these injuries and illnesses if you supervise these employees on a day-to-day basis.</a:t>
            </a:r>
          </a:p>
          <a:p>
            <a:pPr>
              <a:buFont typeface="Wingdings" panose="05000000000000000000" pitchFamily="2" charset="2"/>
              <a:buChar char="Ø"/>
            </a:pPr>
            <a:r>
              <a:rPr lang="en-US" sz="2000" dirty="0">
                <a:solidFill>
                  <a:srgbClr val="333333"/>
                </a:solidFill>
                <a:effectLst/>
              </a:rPr>
              <a:t>If an employee in my establishment is a contractor's employee, must I record an injury or illness occurring to that employee?</a:t>
            </a:r>
          </a:p>
          <a:p>
            <a:pPr lvl="1">
              <a:buFont typeface="Wingdings" panose="05000000000000000000" pitchFamily="2" charset="2"/>
              <a:buChar char="Ø"/>
            </a:pPr>
            <a:r>
              <a:rPr lang="en-US" sz="1800" b="0" i="0" dirty="0">
                <a:solidFill>
                  <a:srgbClr val="333333"/>
                </a:solidFill>
                <a:effectLst/>
              </a:rPr>
              <a:t> If the contractor's employee is under the day-to-day supervision of the contractor, the contractor is responsible for recording the injury or illness. If you supervise the contractor employee's work on a day-to-day basis, you must record the injury or illness.</a:t>
            </a:r>
          </a:p>
        </p:txBody>
      </p:sp>
      <p:pic>
        <p:nvPicPr>
          <p:cNvPr id="4" name="Picture 3"/>
          <p:cNvPicPr>
            <a:picLocks noChangeAspect="1"/>
          </p:cNvPicPr>
          <p:nvPr/>
        </p:nvPicPr>
        <p:blipFill>
          <a:blip r:embed="rId2"/>
          <a:stretch>
            <a:fillRect/>
          </a:stretch>
        </p:blipFill>
        <p:spPr>
          <a:xfrm>
            <a:off x="6400800" y="76200"/>
            <a:ext cx="1712438" cy="1735580"/>
          </a:xfrm>
          <a:prstGeom prst="ellipse">
            <a:avLst/>
          </a:prstGeom>
          <a:ln>
            <a:noFill/>
          </a:ln>
          <a:effectLst>
            <a:softEdge rad="112500"/>
          </a:effectLst>
        </p:spPr>
      </p:pic>
    </p:spTree>
    <p:extLst>
      <p:ext uri="{BB962C8B-B14F-4D97-AF65-F5344CB8AC3E}">
        <p14:creationId xmlns:p14="http://schemas.microsoft.com/office/powerpoint/2010/main" val="3160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E8A9-0BCA-ECE2-39C1-B4955F044473}"/>
              </a:ext>
            </a:extLst>
          </p:cNvPr>
          <p:cNvSpPr>
            <a:spLocks noGrp="1"/>
          </p:cNvSpPr>
          <p:nvPr>
            <p:ph type="title"/>
          </p:nvPr>
        </p:nvSpPr>
        <p:spPr>
          <a:xfrm>
            <a:off x="369651" y="609600"/>
            <a:ext cx="9377463" cy="976009"/>
          </a:xfrm>
        </p:spPr>
        <p:txBody>
          <a:bodyPr/>
          <a:lstStyle/>
          <a:p>
            <a:pPr algn="ctr"/>
            <a:r>
              <a:rPr lang="en-US" dirty="0"/>
              <a:t>Volunteers and ODOL/PEOSH Authority</a:t>
            </a:r>
          </a:p>
        </p:txBody>
      </p:sp>
      <p:sp>
        <p:nvSpPr>
          <p:cNvPr id="3" name="Content Placeholder 2">
            <a:extLst>
              <a:ext uri="{FF2B5EF4-FFF2-40B4-BE49-F238E27FC236}">
                <a16:creationId xmlns:a16="http://schemas.microsoft.com/office/drawing/2014/main" id="{B60425B7-0AF3-D9C4-FA52-A97F8F2ACB3D}"/>
              </a:ext>
            </a:extLst>
          </p:cNvPr>
          <p:cNvSpPr>
            <a:spLocks noGrp="1"/>
          </p:cNvSpPr>
          <p:nvPr>
            <p:ph idx="1"/>
          </p:nvPr>
        </p:nvSpPr>
        <p:spPr>
          <a:xfrm>
            <a:off x="369651" y="1974715"/>
            <a:ext cx="9377464" cy="4273685"/>
          </a:xfrm>
        </p:spPr>
        <p:txBody>
          <a:bodyPr>
            <a:normAutofit/>
          </a:bodyPr>
          <a:lstStyle/>
          <a:p>
            <a:r>
              <a:rPr lang="en-US" sz="2000" dirty="0"/>
              <a:t>According to </a:t>
            </a:r>
            <a:r>
              <a:rPr lang="en-US" sz="2000" b="0" i="0" dirty="0">
                <a:solidFill>
                  <a:srgbClr val="333333"/>
                </a:solidFill>
                <a:effectLst/>
              </a:rPr>
              <a:t>OSHA, “Federal OSHA </a:t>
            </a:r>
            <a:r>
              <a:rPr lang="en-US" sz="2000" b="0" i="1" dirty="0">
                <a:solidFill>
                  <a:srgbClr val="333333"/>
                </a:solidFill>
                <a:effectLst/>
              </a:rPr>
              <a:t>does not generally cover volunteers, unless they are compensated in some way and would therefore be considered employees”</a:t>
            </a:r>
          </a:p>
          <a:p>
            <a:pPr lvl="1"/>
            <a:r>
              <a:rPr lang="en-US" sz="1800" dirty="0">
                <a:solidFill>
                  <a:srgbClr val="333333"/>
                </a:solidFill>
              </a:rPr>
              <a:t>and according to PEOSH: </a:t>
            </a:r>
            <a:r>
              <a:rPr lang="en-US" sz="1800" i="1" dirty="0">
                <a:solidFill>
                  <a:srgbClr val="333333"/>
                </a:solidFill>
              </a:rPr>
              <a:t>“</a:t>
            </a:r>
            <a:r>
              <a:rPr lang="en-US" sz="1800" i="1" dirty="0"/>
              <a:t>For purposes of injury and illness recordkeeping and the Public Sector Survey, injuries occurring to those employees who are classified as volunteers are not recordable and are not included in the survey.” 380:40-1-21</a:t>
            </a:r>
            <a:endParaRPr lang="en-US" sz="1800" b="0" i="1" dirty="0">
              <a:solidFill>
                <a:srgbClr val="333333"/>
              </a:solidFill>
              <a:effectLst/>
            </a:endParaRPr>
          </a:p>
          <a:p>
            <a:r>
              <a:rPr lang="en-US" sz="2000" dirty="0"/>
              <a:t>However, under </a:t>
            </a:r>
            <a:r>
              <a:rPr lang="en-US" sz="2000" i="1" dirty="0"/>
              <a:t>380:40-1-21</a:t>
            </a:r>
            <a:r>
              <a:rPr lang="en-US" sz="2000" dirty="0"/>
              <a:t>, specifically for volunteer firefighters:</a:t>
            </a:r>
            <a:endParaRPr lang="en-US" dirty="0"/>
          </a:p>
          <a:p>
            <a:pPr lvl="1"/>
            <a:r>
              <a:rPr lang="en-US" sz="1800" i="1" dirty="0"/>
              <a:t>“Volunteer fire departments that exist as a subdivision of a larger municipal organization are within Oklahoma Department of Labor jurisdiction if that larger municipal organization employs one or more paid workers. In such cases, the inspection and enforcement jurisdiction of ODOL extends to all duties performed by any worker or volunteer on behalf of the Volunteer Fire Department.”</a:t>
            </a:r>
            <a:endParaRPr lang="en-US" i="1" dirty="0"/>
          </a:p>
        </p:txBody>
      </p:sp>
    </p:spTree>
    <p:extLst>
      <p:ext uri="{BB962C8B-B14F-4D97-AF65-F5344CB8AC3E}">
        <p14:creationId xmlns:p14="http://schemas.microsoft.com/office/powerpoint/2010/main" val="42613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1286" y="444230"/>
            <a:ext cx="9931940" cy="1190017"/>
          </a:xfrm>
        </p:spPr>
        <p:txBody>
          <a:bodyPr>
            <a:normAutofit/>
          </a:bodyPr>
          <a:lstStyle/>
          <a:p>
            <a:pPr algn="ctr"/>
            <a:r>
              <a:rPr lang="en-US" sz="3200" dirty="0"/>
              <a:t>Work-Relatedness</a:t>
            </a:r>
          </a:p>
        </p:txBody>
      </p:sp>
      <p:sp>
        <p:nvSpPr>
          <p:cNvPr id="3" name="Content Placeholder 2"/>
          <p:cNvSpPr>
            <a:spLocks noGrp="1"/>
          </p:cNvSpPr>
          <p:nvPr>
            <p:ph idx="1"/>
          </p:nvPr>
        </p:nvSpPr>
        <p:spPr>
          <a:xfrm>
            <a:off x="311285" y="2227634"/>
            <a:ext cx="9931941" cy="3920247"/>
          </a:xfrm>
        </p:spPr>
        <p:txBody>
          <a:bodyPr/>
          <a:lstStyle/>
          <a:p>
            <a:pPr>
              <a:buFont typeface="Wingdings" panose="05000000000000000000" pitchFamily="2" charset="2"/>
              <a:buChar char="Ø"/>
            </a:pPr>
            <a:r>
              <a:rPr lang="en-US" sz="2400" dirty="0"/>
              <a:t>Cases are considered to be work-related if an event or exposure in the </a:t>
            </a:r>
            <a:r>
              <a:rPr lang="en-US" sz="2400" u="sng" dirty="0"/>
              <a:t>work environment</a:t>
            </a:r>
            <a:r>
              <a:rPr lang="en-US" sz="2400" dirty="0"/>
              <a:t>:</a:t>
            </a:r>
          </a:p>
          <a:p>
            <a:pPr lvl="1">
              <a:buFont typeface="Wingdings" panose="05000000000000000000" pitchFamily="2" charset="2"/>
              <a:buChar char="Ø"/>
            </a:pPr>
            <a:r>
              <a:rPr lang="en-US" sz="2000" dirty="0"/>
              <a:t>Either caused or contributed to the resulting condition</a:t>
            </a:r>
          </a:p>
          <a:p>
            <a:pPr lvl="1">
              <a:buFont typeface="Wingdings" panose="05000000000000000000" pitchFamily="2" charset="2"/>
              <a:buChar char="Ø"/>
            </a:pPr>
            <a:r>
              <a:rPr lang="en-US" sz="2000" dirty="0"/>
              <a:t>Significantly aggravated a pre-existing injury or illness.</a:t>
            </a:r>
          </a:p>
          <a:p>
            <a:pPr>
              <a:buFont typeface="Wingdings" panose="05000000000000000000" pitchFamily="2" charset="2"/>
              <a:buChar char="Ø"/>
            </a:pPr>
            <a:r>
              <a:rPr lang="en-US" sz="2200" b="0" i="0" dirty="0">
                <a:solidFill>
                  <a:srgbClr val="333333"/>
                </a:solidFill>
                <a:effectLst/>
              </a:rPr>
              <a:t>Work-relatedness is presumed for injuries and illnesses resulting from events or exposures occurring in the work environment, unless an exception..</a:t>
            </a:r>
            <a:endParaRPr lang="en-US" sz="2200" dirty="0"/>
          </a:p>
          <a:p>
            <a:endParaRPr lang="en-US" dirty="0"/>
          </a:p>
        </p:txBody>
      </p:sp>
    </p:spTree>
    <p:extLst>
      <p:ext uri="{BB962C8B-B14F-4D97-AF65-F5344CB8AC3E}">
        <p14:creationId xmlns:p14="http://schemas.microsoft.com/office/powerpoint/2010/main" val="127734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spect="1" noChangeArrowheads="1"/>
          </p:cNvSpPr>
          <p:nvPr/>
        </p:nvSpPr>
        <p:spPr bwMode="auto">
          <a:xfrm>
            <a:off x="0" y="457199"/>
            <a:ext cx="9143999" cy="738664"/>
          </a:xfrm>
          <a:prstGeom prst="rect">
            <a:avLst/>
          </a:prstGeom>
          <a:noFill/>
          <a:ln w="9525">
            <a:noFill/>
            <a:miter lim="800000"/>
            <a:headEnd/>
            <a:tailEnd/>
          </a:ln>
        </p:spPr>
        <p:txBody>
          <a:bodyPr wrap="square" lIns="0" tIns="0" rIns="0" bIns="0">
            <a:spAutoFit/>
          </a:bodyPr>
          <a:lstStyle/>
          <a:p>
            <a:pPr algn="ctr" defTabSz="381000" eaLnBrk="1" hangingPunct="1">
              <a:defRPr/>
            </a:pPr>
            <a:r>
              <a:rPr lang="en-US" sz="4800" dirty="0">
                <a:solidFill>
                  <a:srgbClr val="92D050"/>
                </a:solidFill>
              </a:rPr>
              <a:t>MISSION</a:t>
            </a:r>
          </a:p>
        </p:txBody>
      </p:sp>
      <p:sp>
        <p:nvSpPr>
          <p:cNvPr id="9223" name="Rectangle 7"/>
          <p:cNvSpPr>
            <a:spLocks noChangeArrowheads="1"/>
          </p:cNvSpPr>
          <p:nvPr/>
        </p:nvSpPr>
        <p:spPr bwMode="auto">
          <a:xfrm>
            <a:off x="-1" y="2743200"/>
            <a:ext cx="9144000" cy="1354217"/>
          </a:xfrm>
          <a:prstGeom prst="rect">
            <a:avLst/>
          </a:prstGeom>
          <a:noFill/>
          <a:ln w="9525">
            <a:noFill/>
            <a:miter lim="800000"/>
            <a:headEnd/>
            <a:tailEnd/>
          </a:ln>
        </p:spPr>
        <p:txBody>
          <a:bodyPr wrap="square" lIns="0" tIns="0" rIns="0" bIns="0">
            <a:spAutoFit/>
          </a:bodyPr>
          <a:lstStyle/>
          <a:p>
            <a:pPr indent="252413" algn="r" defTabSz="381000" eaLnBrk="1" hangingPunct="1">
              <a:spcBef>
                <a:spcPct val="20000"/>
              </a:spcBef>
              <a:buClr>
                <a:srgbClr val="99CCFF"/>
              </a:buClr>
              <a:buSzPct val="90000"/>
              <a:defRPr/>
            </a:pPr>
            <a:r>
              <a:rPr lang="en-US" sz="4000" dirty="0">
                <a:solidFill>
                  <a:schemeClr val="tx1">
                    <a:lumMod val="75000"/>
                    <a:lumOff val="25000"/>
                  </a:schemeClr>
                </a:solidFill>
                <a:cs typeface="Arial" pitchFamily="34" charset="0"/>
              </a:rPr>
              <a:t>To Ensure the Safety and Health</a:t>
            </a:r>
          </a:p>
          <a:p>
            <a:pPr indent="252413" algn="r" defTabSz="381000" eaLnBrk="1" hangingPunct="1">
              <a:spcBef>
                <a:spcPct val="20000"/>
              </a:spcBef>
              <a:buClr>
                <a:srgbClr val="99CCFF"/>
              </a:buClr>
              <a:buSzPct val="90000"/>
              <a:defRPr/>
            </a:pPr>
            <a:r>
              <a:rPr lang="en-US" sz="4000" dirty="0">
                <a:solidFill>
                  <a:schemeClr val="tx1">
                    <a:lumMod val="75000"/>
                    <a:lumOff val="25000"/>
                  </a:schemeClr>
                </a:solidFill>
                <a:cs typeface="Arial" pitchFamily="34" charset="0"/>
              </a:rPr>
              <a:t>of all Oklahoma Public Employees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375920"/>
            <a:ext cx="10099040" cy="1121924"/>
          </a:xfrm>
        </p:spPr>
        <p:txBody>
          <a:bodyPr>
            <a:normAutofit/>
          </a:bodyPr>
          <a:lstStyle/>
          <a:p>
            <a:pPr algn="ctr"/>
            <a:r>
              <a:rPr lang="en-US" sz="3200" dirty="0"/>
              <a:t>Work-Related Exceptions</a:t>
            </a:r>
          </a:p>
        </p:txBody>
      </p:sp>
      <p:sp>
        <p:nvSpPr>
          <p:cNvPr id="3" name="Content Placeholder 2"/>
          <p:cNvSpPr>
            <a:spLocks noGrp="1"/>
          </p:cNvSpPr>
          <p:nvPr>
            <p:ph idx="1"/>
          </p:nvPr>
        </p:nvSpPr>
        <p:spPr>
          <a:xfrm>
            <a:off x="284480" y="1930400"/>
            <a:ext cx="10099040" cy="4551680"/>
          </a:xfrm>
        </p:spPr>
        <p:txBody>
          <a:bodyPr>
            <a:normAutofit/>
          </a:bodyPr>
          <a:lstStyle/>
          <a:p>
            <a:pPr>
              <a:buFont typeface="Wingdings" panose="05000000000000000000" pitchFamily="2" charset="2"/>
              <a:buChar char="Ø"/>
            </a:pPr>
            <a:r>
              <a:rPr lang="en-US" sz="2200" dirty="0"/>
              <a:t>Under 1904.5(b)(2), injuries or illnesses that meet the following criteria would </a:t>
            </a:r>
            <a:r>
              <a:rPr lang="en-US" sz="2200" b="1" dirty="0"/>
              <a:t>NOT</a:t>
            </a:r>
            <a:r>
              <a:rPr lang="en-US" sz="2200" dirty="0"/>
              <a:t> be considered recordable:</a:t>
            </a:r>
          </a:p>
          <a:p>
            <a:pPr lvl="1">
              <a:buFont typeface="Wingdings" panose="05000000000000000000" pitchFamily="2" charset="2"/>
              <a:buChar char="Ø"/>
            </a:pPr>
            <a:r>
              <a:rPr lang="en-US" sz="1800" dirty="0"/>
              <a:t>At the time of the injury or illness, the employee was present as a member of the general public, rather than as an employee</a:t>
            </a:r>
          </a:p>
          <a:p>
            <a:pPr lvl="1">
              <a:buFont typeface="Wingdings" panose="05000000000000000000" pitchFamily="2" charset="2"/>
              <a:buChar char="Ø"/>
            </a:pPr>
            <a:r>
              <a:rPr lang="en-US" sz="1800" dirty="0"/>
              <a:t>The injury or illness involves signs or symptoms that surface at work but resulted solely from a non-work-related event or exposure that occurred outside the work environment</a:t>
            </a:r>
          </a:p>
          <a:p>
            <a:pPr lvl="1">
              <a:buFont typeface="Wingdings" panose="05000000000000000000" pitchFamily="2" charset="2"/>
              <a:buChar char="Ø"/>
            </a:pPr>
            <a:r>
              <a:rPr lang="en-US" sz="1800" dirty="0"/>
              <a:t>The injury or illness results solely from </a:t>
            </a:r>
            <a:r>
              <a:rPr lang="en-US" sz="1800" b="1" dirty="0"/>
              <a:t>voluntary participation</a:t>
            </a:r>
            <a:r>
              <a:rPr lang="en-US" sz="1800" dirty="0"/>
              <a:t> in a wellness program or in a medical, fitness or recreational activity, such as blood donation, physical examination, flu shot, exercise class, racquetball, softball or basketball. </a:t>
            </a:r>
          </a:p>
          <a:p>
            <a:endParaRPr lang="en-US" dirty="0"/>
          </a:p>
        </p:txBody>
      </p:sp>
    </p:spTree>
    <p:extLst>
      <p:ext uri="{BB962C8B-B14F-4D97-AF65-F5344CB8AC3E}">
        <p14:creationId xmlns:p14="http://schemas.microsoft.com/office/powerpoint/2010/main" val="276598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160" y="1921156"/>
            <a:ext cx="9509759" cy="4779364"/>
          </a:xfrm>
        </p:spPr>
        <p:txBody>
          <a:bodyPr>
            <a:noAutofit/>
          </a:bodyPr>
          <a:lstStyle/>
          <a:p>
            <a:pPr>
              <a:buFont typeface="Wingdings" panose="05000000000000000000" pitchFamily="2" charset="2"/>
              <a:buChar char="Ø"/>
            </a:pPr>
            <a:r>
              <a:rPr lang="en-US" sz="2000" dirty="0"/>
              <a:t>The injury or illness is solely the result of an employee eating, drinking or preparing food or drink for personal consumption (whether bought on premises or brought in).</a:t>
            </a:r>
          </a:p>
          <a:p>
            <a:pPr lvl="1">
              <a:buFont typeface="Wingdings" panose="05000000000000000000" pitchFamily="2" charset="2"/>
              <a:buChar char="Ø"/>
            </a:pPr>
            <a:r>
              <a:rPr lang="en-US" sz="1800" dirty="0"/>
              <a:t>Note: If the employee is made ill by ingesting food contaminated by workplace contaminants (such as lead) or gets food poisoning from food provided by the employer, the case would be considered </a:t>
            </a:r>
            <a:r>
              <a:rPr lang="en-US" sz="1800" u="sng" dirty="0"/>
              <a:t>work-related</a:t>
            </a:r>
            <a:r>
              <a:rPr lang="en-US" sz="1800" dirty="0"/>
              <a:t>.</a:t>
            </a:r>
          </a:p>
          <a:p>
            <a:pPr>
              <a:buFont typeface="Wingdings" panose="05000000000000000000" pitchFamily="2" charset="2"/>
              <a:buChar char="Ø"/>
            </a:pPr>
            <a:r>
              <a:rPr lang="en-US" sz="2000" dirty="0"/>
              <a:t>The injury or illness is solely the result of an employee doing a personal task (</a:t>
            </a:r>
            <a:r>
              <a:rPr lang="en-US" sz="2000" b="1" dirty="0"/>
              <a:t>unrelated to their employment</a:t>
            </a:r>
            <a:r>
              <a:rPr lang="en-US" sz="2000" dirty="0"/>
              <a:t>) at the establishment </a:t>
            </a:r>
            <a:r>
              <a:rPr lang="en-US" sz="2000" b="1" dirty="0"/>
              <a:t>outside of the employees assigned working hours</a:t>
            </a:r>
            <a:r>
              <a:rPr lang="en-US" sz="2000" dirty="0"/>
              <a:t>.</a:t>
            </a:r>
          </a:p>
        </p:txBody>
      </p:sp>
      <p:sp>
        <p:nvSpPr>
          <p:cNvPr id="4" name="Rectangle 3"/>
          <p:cNvSpPr/>
          <p:nvPr/>
        </p:nvSpPr>
        <p:spPr>
          <a:xfrm>
            <a:off x="264159" y="381000"/>
            <a:ext cx="9509759" cy="584775"/>
          </a:xfrm>
          <a:prstGeom prst="rect">
            <a:avLst/>
          </a:prstGeom>
        </p:spPr>
        <p:txBody>
          <a:bodyPr wrap="square">
            <a:spAutoFit/>
          </a:bodyPr>
          <a:lstStyle/>
          <a:p>
            <a:pPr algn="ctr"/>
            <a:r>
              <a:rPr lang="en-US" sz="3200" dirty="0">
                <a:solidFill>
                  <a:srgbClr val="90C226"/>
                </a:solidFill>
                <a:latin typeface="Trebuchet MS" panose="020B0603020202020204"/>
              </a:rPr>
              <a:t>Work-Related Exceptions (Continued)</a:t>
            </a:r>
            <a:endParaRPr lang="en-US" sz="3200" dirty="0">
              <a:solidFill>
                <a:prstClr val="black"/>
              </a:solidFill>
              <a:latin typeface="Trebuchet MS" panose="020B0603020202020204"/>
            </a:endParaRPr>
          </a:p>
        </p:txBody>
      </p:sp>
    </p:spTree>
    <p:extLst>
      <p:ext uri="{BB962C8B-B14F-4D97-AF65-F5344CB8AC3E}">
        <p14:creationId xmlns:p14="http://schemas.microsoft.com/office/powerpoint/2010/main" val="445575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23" y="1726163"/>
            <a:ext cx="9659566" cy="4480084"/>
          </a:xfrm>
        </p:spPr>
        <p:txBody>
          <a:bodyPr>
            <a:noAutofit/>
          </a:bodyPr>
          <a:lstStyle/>
          <a:p>
            <a:pPr>
              <a:buFont typeface="Wingdings" panose="05000000000000000000" pitchFamily="2" charset="2"/>
              <a:buChar char="Ø"/>
            </a:pPr>
            <a:r>
              <a:rPr lang="en-US" dirty="0"/>
              <a:t>The injury or illness is solely the result of personal grooming, self-medication for a non-work-related condition, or is intentionally self-inflicted. </a:t>
            </a:r>
          </a:p>
          <a:p>
            <a:pPr>
              <a:buFont typeface="Wingdings" panose="05000000000000000000" pitchFamily="2" charset="2"/>
              <a:buChar char="Ø"/>
            </a:pPr>
            <a:r>
              <a:rPr lang="en-US" dirty="0"/>
              <a:t>The injury or illness is caused by a motor-vehicle accident and occurs on the company parking lot or access road while the employee is commuting to or from work.</a:t>
            </a:r>
          </a:p>
          <a:p>
            <a:pPr>
              <a:buFont typeface="Wingdings" panose="05000000000000000000" pitchFamily="2" charset="2"/>
              <a:buChar char="Ø"/>
            </a:pPr>
            <a:r>
              <a:rPr lang="en-US" dirty="0"/>
              <a:t>The illness is the common cold or flu</a:t>
            </a:r>
          </a:p>
          <a:p>
            <a:pPr lvl="1">
              <a:buFont typeface="Wingdings" panose="05000000000000000000" pitchFamily="2" charset="2"/>
              <a:buChar char="Ø"/>
            </a:pPr>
            <a:r>
              <a:rPr lang="en-US" dirty="0"/>
              <a:t>Note: Contagious diseases such as TB, Hep A, Brucellosis, EBV or plague are considered work related if the employee is infected at work.</a:t>
            </a:r>
          </a:p>
          <a:p>
            <a:pPr lvl="1">
              <a:buFont typeface="Wingdings" panose="05000000000000000000" pitchFamily="2" charset="2"/>
              <a:buChar char="Ø"/>
            </a:pPr>
            <a:r>
              <a:rPr lang="en-US" dirty="0"/>
              <a:t>Note: H1N1 and the virus causing COVID-19 are not considered a common cold or flu.</a:t>
            </a:r>
          </a:p>
          <a:p>
            <a:pPr>
              <a:buFont typeface="Wingdings" panose="05000000000000000000" pitchFamily="2" charset="2"/>
              <a:buChar char="Ø"/>
            </a:pPr>
            <a:r>
              <a:rPr lang="en-US" dirty="0"/>
              <a:t>The illness is a mental illness. (Mental illness is not considered work-related unless the employee voluntarily provides the employer with a statement from a qualified PLHCP stating the employee has a mental illness that is work-related.)</a:t>
            </a:r>
          </a:p>
        </p:txBody>
      </p:sp>
      <p:sp>
        <p:nvSpPr>
          <p:cNvPr id="2" name="Rectangle 1"/>
          <p:cNvSpPr/>
          <p:nvPr/>
        </p:nvSpPr>
        <p:spPr>
          <a:xfrm>
            <a:off x="359923" y="304800"/>
            <a:ext cx="9659565" cy="584775"/>
          </a:xfrm>
          <a:prstGeom prst="rect">
            <a:avLst/>
          </a:prstGeom>
        </p:spPr>
        <p:txBody>
          <a:bodyPr wrap="square">
            <a:spAutoFit/>
          </a:bodyPr>
          <a:lstStyle/>
          <a:p>
            <a:pPr algn="ctr"/>
            <a:r>
              <a:rPr lang="en-US" sz="3200" dirty="0">
                <a:solidFill>
                  <a:srgbClr val="90C226"/>
                </a:solidFill>
                <a:latin typeface="Trebuchet MS" panose="020B0603020202020204"/>
              </a:rPr>
              <a:t>Work-Related Exceptions (Continued)</a:t>
            </a:r>
            <a:endParaRPr lang="en-US" sz="3200" dirty="0">
              <a:solidFill>
                <a:prstClr val="black"/>
              </a:solidFill>
              <a:latin typeface="Trebuchet MS" panose="020B0603020202020204"/>
            </a:endParaRPr>
          </a:p>
        </p:txBody>
      </p:sp>
    </p:spTree>
    <p:extLst>
      <p:ext uri="{BB962C8B-B14F-4D97-AF65-F5344CB8AC3E}">
        <p14:creationId xmlns:p14="http://schemas.microsoft.com/office/powerpoint/2010/main" val="337022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A036A41-19C4-84A3-53A2-EA0116874A11}"/>
              </a:ext>
            </a:extLst>
          </p:cNvPr>
          <p:cNvPicPr>
            <a:picLocks noChangeAspect="1" noChangeArrowheads="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3929974" y="0"/>
            <a:ext cx="2928026" cy="81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43833B74-E965-2A87-D796-E1DFFB37DE19}"/>
              </a:ext>
            </a:extLst>
          </p:cNvPr>
          <p:cNvPicPr>
            <a:picLocks noChangeAspect="1"/>
          </p:cNvPicPr>
          <p:nvPr/>
        </p:nvPicPr>
        <p:blipFill>
          <a:blip r:embed="rId3"/>
          <a:stretch>
            <a:fillRect/>
          </a:stretch>
        </p:blipFill>
        <p:spPr>
          <a:xfrm>
            <a:off x="0" y="756184"/>
            <a:ext cx="11634281" cy="610181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0513" y="748778"/>
            <a:ext cx="1828800" cy="1828800"/>
          </a:xfrm>
          <a:prstGeom prst="rect">
            <a:avLst/>
          </a:prstGeom>
        </p:spPr>
      </p:pic>
    </p:spTree>
    <p:extLst>
      <p:ext uri="{BB962C8B-B14F-4D97-AF65-F5344CB8AC3E}">
        <p14:creationId xmlns:p14="http://schemas.microsoft.com/office/powerpoint/2010/main" val="41960535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781801" y="5191934"/>
            <a:ext cx="3038475" cy="1504950"/>
          </a:xfrm>
          <a:prstGeom prst="rect">
            <a:avLst/>
          </a:prstGeom>
        </p:spPr>
      </p:pic>
      <p:sp>
        <p:nvSpPr>
          <p:cNvPr id="2" name="Title 1"/>
          <p:cNvSpPr>
            <a:spLocks noGrp="1"/>
          </p:cNvSpPr>
          <p:nvPr>
            <p:ph type="title"/>
          </p:nvPr>
        </p:nvSpPr>
        <p:spPr>
          <a:xfrm>
            <a:off x="284480" y="412765"/>
            <a:ext cx="9926319" cy="1320800"/>
          </a:xfrm>
        </p:spPr>
        <p:txBody>
          <a:bodyPr>
            <a:normAutofit/>
          </a:bodyPr>
          <a:lstStyle/>
          <a:p>
            <a:pPr algn="ctr"/>
            <a:r>
              <a:rPr lang="en-US" sz="3200" dirty="0"/>
              <a:t>The Work Environment</a:t>
            </a:r>
          </a:p>
        </p:txBody>
      </p:sp>
      <p:sp>
        <p:nvSpPr>
          <p:cNvPr id="3" name="Content Placeholder 2"/>
          <p:cNvSpPr>
            <a:spLocks noGrp="1"/>
          </p:cNvSpPr>
          <p:nvPr>
            <p:ph idx="1"/>
          </p:nvPr>
        </p:nvSpPr>
        <p:spPr>
          <a:xfrm>
            <a:off x="284480" y="1733565"/>
            <a:ext cx="9926319" cy="2492995"/>
          </a:xfrm>
        </p:spPr>
        <p:txBody>
          <a:bodyPr>
            <a:normAutofit/>
          </a:bodyPr>
          <a:lstStyle/>
          <a:p>
            <a:pPr>
              <a:buFont typeface="Wingdings" panose="05000000000000000000" pitchFamily="2" charset="2"/>
              <a:buChar char="Ø"/>
            </a:pPr>
            <a:r>
              <a:rPr lang="en-US" sz="2800" dirty="0"/>
              <a:t>The work environment is considered to include:</a:t>
            </a:r>
          </a:p>
          <a:p>
            <a:pPr lvl="1">
              <a:buFont typeface="Wingdings" panose="05000000000000000000" pitchFamily="2" charset="2"/>
              <a:buChar char="Ø"/>
            </a:pPr>
            <a:r>
              <a:rPr lang="en-US" sz="2400" dirty="0"/>
              <a:t>The establishment or other locations where one or more employees are working or are present as a condition of their employment.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419601"/>
            <a:ext cx="3276600" cy="2244471"/>
          </a:xfrm>
          <a:prstGeom prst="rect">
            <a:avLst/>
          </a:prstGeom>
        </p:spPr>
      </p:pic>
      <p:pic>
        <p:nvPicPr>
          <p:cNvPr id="5" name="Picture 4"/>
          <p:cNvPicPr>
            <a:picLocks noChangeAspect="1"/>
          </p:cNvPicPr>
          <p:nvPr/>
        </p:nvPicPr>
        <p:blipFill>
          <a:blip r:embed="rId4"/>
          <a:stretch>
            <a:fillRect/>
          </a:stretch>
        </p:blipFill>
        <p:spPr>
          <a:xfrm>
            <a:off x="4495801" y="3733801"/>
            <a:ext cx="2619375" cy="1743075"/>
          </a:xfrm>
          <a:prstGeom prst="rect">
            <a:avLst/>
          </a:prstGeom>
        </p:spPr>
      </p:pic>
    </p:spTree>
    <p:extLst>
      <p:ext uri="{BB962C8B-B14F-4D97-AF65-F5344CB8AC3E}">
        <p14:creationId xmlns:p14="http://schemas.microsoft.com/office/powerpoint/2010/main" val="2073702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normAutofit/>
          </a:bodyPr>
          <a:lstStyle/>
          <a:p>
            <a:r>
              <a:rPr lang="en-US" dirty="0"/>
              <a:t>What is Medical Treatment?</a:t>
            </a:r>
          </a:p>
        </p:txBody>
      </p:sp>
      <p:sp>
        <p:nvSpPr>
          <p:cNvPr id="3" name="Content Placeholder 2"/>
          <p:cNvSpPr>
            <a:spLocks noGrp="1"/>
          </p:cNvSpPr>
          <p:nvPr>
            <p:ph idx="1"/>
          </p:nvPr>
        </p:nvSpPr>
        <p:spPr>
          <a:xfrm>
            <a:off x="4063160" y="1566153"/>
            <a:ext cx="5207839" cy="4912468"/>
          </a:xfrm>
        </p:spPr>
        <p:txBody>
          <a:bodyPr>
            <a:noAutofit/>
          </a:bodyPr>
          <a:lstStyle/>
          <a:p>
            <a:pPr>
              <a:lnSpc>
                <a:spcPct val="90000"/>
              </a:lnSpc>
              <a:buFont typeface="Wingdings" panose="05000000000000000000" pitchFamily="2" charset="2"/>
              <a:buChar char="Ø"/>
            </a:pPr>
            <a:r>
              <a:rPr lang="en-US" sz="1600" dirty="0"/>
              <a:t>According to 1904.7(b)(5)(</a:t>
            </a:r>
            <a:r>
              <a:rPr lang="en-US" sz="1600" dirty="0" err="1"/>
              <a:t>i</a:t>
            </a:r>
            <a:r>
              <a:rPr lang="en-US" sz="1600" dirty="0"/>
              <a:t>): </a:t>
            </a:r>
            <a:r>
              <a:rPr lang="en-US" sz="1600" i="1" dirty="0"/>
              <a:t>Means the management and care of a patient to combat disease or disorder</a:t>
            </a:r>
          </a:p>
          <a:p>
            <a:pPr>
              <a:lnSpc>
                <a:spcPct val="90000"/>
              </a:lnSpc>
              <a:buFont typeface="Wingdings" panose="05000000000000000000" pitchFamily="2" charset="2"/>
              <a:buChar char="Ø"/>
            </a:pPr>
            <a:r>
              <a:rPr lang="en-US" sz="1600" dirty="0"/>
              <a:t>Includes:</a:t>
            </a:r>
          </a:p>
          <a:p>
            <a:pPr lvl="1">
              <a:lnSpc>
                <a:spcPct val="90000"/>
              </a:lnSpc>
              <a:buFont typeface="Wingdings" panose="05000000000000000000" pitchFamily="2" charset="2"/>
              <a:buChar char="Ø"/>
            </a:pPr>
            <a:r>
              <a:rPr lang="en-US" dirty="0"/>
              <a:t>Wound closing devices such as sutures, staples, etc., </a:t>
            </a:r>
          </a:p>
          <a:p>
            <a:pPr lvl="1">
              <a:lnSpc>
                <a:spcPct val="90000"/>
              </a:lnSpc>
              <a:buFont typeface="Wingdings" panose="05000000000000000000" pitchFamily="2" charset="2"/>
              <a:buChar char="Ø"/>
            </a:pPr>
            <a:r>
              <a:rPr lang="en-US" dirty="0"/>
              <a:t>Devices with rigid stays or other systems designed to immobilize parts of the body</a:t>
            </a:r>
          </a:p>
          <a:p>
            <a:pPr lvl="1">
              <a:lnSpc>
                <a:spcPct val="90000"/>
              </a:lnSpc>
              <a:buFont typeface="Wingdings" panose="05000000000000000000" pitchFamily="2" charset="2"/>
              <a:buChar char="Ø"/>
            </a:pPr>
            <a:r>
              <a:rPr lang="en-US" dirty="0"/>
              <a:t>physical therapy or chiropractic treatment for a work-related injury</a:t>
            </a:r>
          </a:p>
          <a:p>
            <a:pPr>
              <a:lnSpc>
                <a:spcPct val="90000"/>
              </a:lnSpc>
              <a:buFont typeface="Wingdings" panose="05000000000000000000" pitchFamily="2" charset="2"/>
              <a:buChar char="Ø"/>
            </a:pPr>
            <a:r>
              <a:rPr lang="en-US" sz="1600" dirty="0"/>
              <a:t>Does not include:</a:t>
            </a:r>
          </a:p>
          <a:p>
            <a:pPr lvl="1">
              <a:lnSpc>
                <a:spcPct val="90000"/>
              </a:lnSpc>
              <a:buFont typeface="Wingdings" panose="05000000000000000000" pitchFamily="2" charset="2"/>
              <a:buChar char="Ø"/>
            </a:pPr>
            <a:r>
              <a:rPr lang="en-US" dirty="0"/>
              <a:t>Visits to a physician or other licensed health care professional (PLHCP) solely for observation or counseling</a:t>
            </a:r>
          </a:p>
          <a:p>
            <a:pPr lvl="1">
              <a:lnSpc>
                <a:spcPct val="90000"/>
              </a:lnSpc>
              <a:buFont typeface="Wingdings" panose="05000000000000000000" pitchFamily="2" charset="2"/>
              <a:buChar char="Ø"/>
            </a:pPr>
            <a:r>
              <a:rPr lang="en-US" dirty="0"/>
              <a:t>Diagnostic procedures, such as x-rays and blood tests</a:t>
            </a:r>
          </a:p>
          <a:p>
            <a:pPr lvl="1">
              <a:lnSpc>
                <a:spcPct val="90000"/>
              </a:lnSpc>
              <a:buFont typeface="Wingdings" panose="05000000000000000000" pitchFamily="2" charset="2"/>
              <a:buChar char="Ø"/>
            </a:pPr>
            <a:r>
              <a:rPr lang="en-US" dirty="0"/>
              <a:t>First aid</a:t>
            </a:r>
          </a:p>
        </p:txBody>
      </p:sp>
      <p:pic>
        <p:nvPicPr>
          <p:cNvPr id="2052" name="Picture 4" descr="Medical Care Services | UCLA Health">
            <a:extLst>
              <a:ext uri="{FF2B5EF4-FFF2-40B4-BE49-F238E27FC236}">
                <a16:creationId xmlns:a16="http://schemas.microsoft.com/office/drawing/2014/main" id="{5B0ACC9C-FED5-111F-6767-FBB5621E6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54" r="23485"/>
          <a:stretch/>
        </p:blipFill>
        <p:spPr bwMode="auto">
          <a:xfrm>
            <a:off x="677334" y="2159331"/>
            <a:ext cx="3144597"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0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5440" y="523162"/>
            <a:ext cx="9484360" cy="1011936"/>
          </a:xfrm>
        </p:spPr>
        <p:txBody>
          <a:bodyPr>
            <a:normAutofit/>
          </a:bodyPr>
          <a:lstStyle/>
          <a:p>
            <a:r>
              <a:rPr lang="en-US" sz="3200" dirty="0"/>
              <a:t>First Aid</a:t>
            </a:r>
          </a:p>
        </p:txBody>
      </p:sp>
      <p:sp>
        <p:nvSpPr>
          <p:cNvPr id="3" name="Content Placeholder 2"/>
          <p:cNvSpPr>
            <a:spLocks noGrp="1"/>
          </p:cNvSpPr>
          <p:nvPr>
            <p:ph idx="1"/>
          </p:nvPr>
        </p:nvSpPr>
        <p:spPr>
          <a:xfrm>
            <a:off x="345440" y="1535098"/>
            <a:ext cx="9855200" cy="4941901"/>
          </a:xfrm>
        </p:spPr>
        <p:txBody>
          <a:bodyPr>
            <a:normAutofit/>
          </a:bodyPr>
          <a:lstStyle/>
          <a:p>
            <a:pPr>
              <a:lnSpc>
                <a:spcPct val="90000"/>
              </a:lnSpc>
              <a:buFont typeface="Wingdings" panose="05000000000000000000" pitchFamily="2" charset="2"/>
              <a:buChar char="Ø"/>
            </a:pPr>
            <a:r>
              <a:rPr lang="en-US" sz="2800" dirty="0"/>
              <a:t>According to 1904.7(b)(5)(ii)</a:t>
            </a:r>
          </a:p>
          <a:p>
            <a:pPr lvl="1">
              <a:lnSpc>
                <a:spcPct val="90000"/>
              </a:lnSpc>
              <a:buFont typeface="Wingdings" panose="05000000000000000000" pitchFamily="2" charset="2"/>
              <a:buChar char="Ø"/>
            </a:pPr>
            <a:r>
              <a:rPr lang="en-US" sz="2400" dirty="0"/>
              <a:t>Using non-prescription medication at non-prescription strength.</a:t>
            </a:r>
          </a:p>
          <a:p>
            <a:pPr lvl="1">
              <a:lnSpc>
                <a:spcPct val="90000"/>
              </a:lnSpc>
              <a:buFont typeface="Wingdings" panose="05000000000000000000" pitchFamily="2" charset="2"/>
              <a:buChar char="Ø"/>
            </a:pPr>
            <a:r>
              <a:rPr lang="en-US" sz="2400" dirty="0"/>
              <a:t>Tetanus immunizations.</a:t>
            </a:r>
          </a:p>
          <a:p>
            <a:pPr lvl="1">
              <a:lnSpc>
                <a:spcPct val="90000"/>
              </a:lnSpc>
              <a:buFont typeface="Wingdings" panose="05000000000000000000" pitchFamily="2" charset="2"/>
              <a:buChar char="Ø"/>
            </a:pPr>
            <a:r>
              <a:rPr lang="en-US" sz="2400" dirty="0"/>
              <a:t>Cleaning, flushing, or soaking surface wounds on the skin.</a:t>
            </a:r>
          </a:p>
          <a:p>
            <a:pPr lvl="1">
              <a:lnSpc>
                <a:spcPct val="90000"/>
              </a:lnSpc>
              <a:buFont typeface="Wingdings" panose="05000000000000000000" pitchFamily="2" charset="2"/>
              <a:buChar char="Ø"/>
            </a:pPr>
            <a:r>
              <a:rPr lang="en-US" sz="2400" dirty="0"/>
              <a:t>Wound coverings, butterfly bandages, steristrips.</a:t>
            </a:r>
          </a:p>
          <a:p>
            <a:pPr lvl="1">
              <a:lnSpc>
                <a:spcPct val="90000"/>
              </a:lnSpc>
              <a:buFont typeface="Wingdings" panose="05000000000000000000" pitchFamily="2" charset="2"/>
              <a:buChar char="Ø"/>
            </a:pPr>
            <a:r>
              <a:rPr lang="en-US" sz="2400" dirty="0"/>
              <a:t>Hot or cold therapy (regardless of the number of treatments.)</a:t>
            </a:r>
          </a:p>
          <a:p>
            <a:pPr lvl="1">
              <a:lnSpc>
                <a:spcPct val="90000"/>
              </a:lnSpc>
              <a:buFont typeface="Wingdings" panose="05000000000000000000" pitchFamily="2" charset="2"/>
              <a:buChar char="Ø"/>
            </a:pPr>
            <a:r>
              <a:rPr lang="en-US" sz="2400" dirty="0"/>
              <a:t>Non-rigid means of support.</a:t>
            </a:r>
          </a:p>
          <a:p>
            <a:pPr lvl="1">
              <a:lnSpc>
                <a:spcPct val="90000"/>
              </a:lnSpc>
              <a:buFont typeface="Wingdings" panose="05000000000000000000" pitchFamily="2" charset="2"/>
              <a:buChar char="Ø"/>
            </a:pPr>
            <a:r>
              <a:rPr lang="en-US" sz="2400" dirty="0"/>
              <a:t>Temporary immobilization devices used to transport an accident victim.</a:t>
            </a:r>
          </a:p>
          <a:p>
            <a:pPr>
              <a:lnSpc>
                <a:spcPct val="90000"/>
              </a:lnSpc>
              <a:buFont typeface="Arial" panose="020B0604020202020204" pitchFamily="34" charset="0"/>
              <a:buChar char="•"/>
            </a:pPr>
            <a:endParaRPr lang="en-US" sz="2400" dirty="0"/>
          </a:p>
          <a:p>
            <a:pPr>
              <a:buFont typeface="Arial" panose="020B0604020202020204" pitchFamily="34" charset="0"/>
              <a:buChar char="•"/>
            </a:pP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9533" y="210766"/>
            <a:ext cx="1048512" cy="1011936"/>
          </a:xfrm>
          <a:prstGeom prst="ellipse">
            <a:avLst/>
          </a:prstGeom>
          <a:ln>
            <a:noFill/>
          </a:ln>
          <a:effectLst>
            <a:softEdge rad="112500"/>
          </a:effectLst>
        </p:spPr>
      </p:pic>
    </p:spTree>
    <p:extLst>
      <p:ext uri="{BB962C8B-B14F-4D97-AF65-F5344CB8AC3E}">
        <p14:creationId xmlns:p14="http://schemas.microsoft.com/office/powerpoint/2010/main" val="1361493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5120" y="457201"/>
            <a:ext cx="9428480" cy="1154097"/>
          </a:xfrm>
        </p:spPr>
        <p:txBody>
          <a:bodyPr>
            <a:normAutofit/>
          </a:bodyPr>
          <a:lstStyle/>
          <a:p>
            <a:r>
              <a:rPr lang="en-US" sz="3200" dirty="0"/>
              <a:t>First Aid (continued)</a:t>
            </a:r>
          </a:p>
        </p:txBody>
      </p:sp>
      <p:sp>
        <p:nvSpPr>
          <p:cNvPr id="3" name="Content Placeholder 2"/>
          <p:cNvSpPr>
            <a:spLocks noGrp="1"/>
          </p:cNvSpPr>
          <p:nvPr>
            <p:ph idx="1"/>
          </p:nvPr>
        </p:nvSpPr>
        <p:spPr>
          <a:xfrm>
            <a:off x="325120" y="1611298"/>
            <a:ext cx="9814560" cy="4789501"/>
          </a:xfrm>
        </p:spPr>
        <p:txBody>
          <a:bodyPr>
            <a:normAutofit/>
          </a:bodyPr>
          <a:lstStyle/>
          <a:p>
            <a:pPr>
              <a:lnSpc>
                <a:spcPct val="90000"/>
              </a:lnSpc>
              <a:buFont typeface="Wingdings" panose="05000000000000000000" pitchFamily="2" charset="2"/>
              <a:buChar char="Ø"/>
            </a:pPr>
            <a:r>
              <a:rPr lang="en-US" sz="2400" dirty="0"/>
              <a:t>Drilling of a fingernail or toenail, draining fluid from a blister</a:t>
            </a:r>
          </a:p>
          <a:p>
            <a:pPr>
              <a:lnSpc>
                <a:spcPct val="90000"/>
              </a:lnSpc>
              <a:buFont typeface="Wingdings" panose="05000000000000000000" pitchFamily="2" charset="2"/>
              <a:buChar char="Ø"/>
            </a:pPr>
            <a:r>
              <a:rPr lang="en-US" sz="2400" dirty="0"/>
              <a:t>Eye patches</a:t>
            </a:r>
          </a:p>
          <a:p>
            <a:pPr>
              <a:lnSpc>
                <a:spcPct val="90000"/>
              </a:lnSpc>
              <a:buFont typeface="Wingdings" panose="05000000000000000000" pitchFamily="2" charset="2"/>
              <a:buChar char="Ø"/>
            </a:pPr>
            <a:r>
              <a:rPr lang="en-US" sz="2400" dirty="0"/>
              <a:t>Removing splinters or foreign material</a:t>
            </a:r>
          </a:p>
          <a:p>
            <a:pPr lvl="1" indent="-342900">
              <a:lnSpc>
                <a:spcPct val="90000"/>
              </a:lnSpc>
              <a:buFont typeface="Wingdings" panose="05000000000000000000" pitchFamily="2" charset="2"/>
              <a:buChar char="Ø"/>
            </a:pPr>
            <a:r>
              <a:rPr lang="en-US" sz="2200" dirty="0"/>
              <a:t>From areas other than the eye by irrigation, tweezers, cotton swabs or other simple means</a:t>
            </a:r>
          </a:p>
          <a:p>
            <a:pPr lvl="1" indent="-342900">
              <a:lnSpc>
                <a:spcPct val="90000"/>
              </a:lnSpc>
              <a:buFont typeface="Wingdings" panose="05000000000000000000" pitchFamily="2" charset="2"/>
              <a:buChar char="Ø"/>
            </a:pPr>
            <a:r>
              <a:rPr lang="en-US" sz="2000" dirty="0"/>
              <a:t>Removing foreign material from the eye by simple irrigation is considered first aid</a:t>
            </a:r>
          </a:p>
          <a:p>
            <a:pPr lvl="2" indent="-342900">
              <a:lnSpc>
                <a:spcPct val="90000"/>
              </a:lnSpc>
              <a:buFont typeface="Wingdings" panose="05000000000000000000" pitchFamily="2" charset="2"/>
              <a:buChar char="Ø"/>
            </a:pPr>
            <a:r>
              <a:rPr lang="en-US" sz="1800" dirty="0"/>
              <a:t>Note: Surgical removal, or other methods of removal of foreign material from the eye outside of irrigation, are considered medical treatment and RECORDABLE.</a:t>
            </a:r>
          </a:p>
          <a:p>
            <a:pPr>
              <a:lnSpc>
                <a:spcPct val="90000"/>
              </a:lnSpc>
              <a:buFont typeface="Wingdings" panose="05000000000000000000" pitchFamily="2" charset="2"/>
              <a:buChar char="Ø"/>
            </a:pPr>
            <a:r>
              <a:rPr lang="en-US" sz="2400" dirty="0"/>
              <a:t>Finger guards</a:t>
            </a:r>
          </a:p>
          <a:p>
            <a:pPr>
              <a:lnSpc>
                <a:spcPct val="90000"/>
              </a:lnSpc>
              <a:buFont typeface="Wingdings" panose="05000000000000000000" pitchFamily="2" charset="2"/>
              <a:buChar char="Ø"/>
            </a:pPr>
            <a:r>
              <a:rPr lang="en-US" sz="2400" dirty="0"/>
              <a:t>Massage (except for chiropractic or physical therapy)</a:t>
            </a:r>
          </a:p>
          <a:p>
            <a:pPr>
              <a:lnSpc>
                <a:spcPct val="90000"/>
              </a:lnSpc>
              <a:buFont typeface="Wingdings" panose="05000000000000000000" pitchFamily="2" charset="2"/>
              <a:buChar char="Ø"/>
            </a:pPr>
            <a:r>
              <a:rPr lang="en-US" sz="2400" dirty="0"/>
              <a:t>Drinking fluids to relieve heat stress</a:t>
            </a:r>
          </a:p>
          <a:p>
            <a:pPr>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B991C934-CD4F-3F46-1CEC-E3A15343BF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261" y="212496"/>
            <a:ext cx="1048512" cy="1011936"/>
          </a:xfrm>
          <a:prstGeom prst="ellipse">
            <a:avLst/>
          </a:prstGeom>
          <a:ln>
            <a:noFill/>
          </a:ln>
          <a:effectLst>
            <a:softEdge rad="112500"/>
          </a:effectLst>
        </p:spPr>
      </p:pic>
    </p:spTree>
    <p:extLst>
      <p:ext uri="{BB962C8B-B14F-4D97-AF65-F5344CB8AC3E}">
        <p14:creationId xmlns:p14="http://schemas.microsoft.com/office/powerpoint/2010/main" val="535201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7A70-DD2F-D56C-C3F6-68137092A101}"/>
              </a:ext>
            </a:extLst>
          </p:cNvPr>
          <p:cNvSpPr>
            <a:spLocks noGrp="1"/>
          </p:cNvSpPr>
          <p:nvPr>
            <p:ph type="title"/>
          </p:nvPr>
        </p:nvSpPr>
        <p:spPr>
          <a:xfrm>
            <a:off x="677334" y="609600"/>
            <a:ext cx="8933594" cy="1320800"/>
          </a:xfrm>
        </p:spPr>
        <p:txBody>
          <a:bodyPr anchor="t">
            <a:normAutofit/>
          </a:bodyPr>
          <a:lstStyle/>
          <a:p>
            <a:pPr algn="ctr"/>
            <a:r>
              <a:rPr lang="en-US" sz="3200" b="1" dirty="0">
                <a:effectLst/>
                <a:latin typeface="Helvetica Neue"/>
              </a:rPr>
              <a:t>What Is a “Significant" Diagnosed Injury or Illness</a:t>
            </a:r>
            <a:endParaRPr lang="en-US" sz="3200" dirty="0"/>
          </a:p>
        </p:txBody>
      </p:sp>
      <p:sp>
        <p:nvSpPr>
          <p:cNvPr id="3" name="Content Placeholder 2">
            <a:extLst>
              <a:ext uri="{FF2B5EF4-FFF2-40B4-BE49-F238E27FC236}">
                <a16:creationId xmlns:a16="http://schemas.microsoft.com/office/drawing/2014/main" id="{981E34B7-0A36-D856-3EB6-32E660510379}"/>
              </a:ext>
            </a:extLst>
          </p:cNvPr>
          <p:cNvSpPr>
            <a:spLocks noGrp="1"/>
          </p:cNvSpPr>
          <p:nvPr>
            <p:ph idx="1"/>
          </p:nvPr>
        </p:nvSpPr>
        <p:spPr>
          <a:xfrm>
            <a:off x="677334" y="2160590"/>
            <a:ext cx="5220430" cy="3701270"/>
          </a:xfrm>
        </p:spPr>
        <p:txBody>
          <a:bodyPr>
            <a:normAutofit/>
          </a:bodyPr>
          <a:lstStyle/>
          <a:p>
            <a:pPr>
              <a:buFont typeface="Wingdings" panose="05000000000000000000" pitchFamily="2" charset="2"/>
              <a:buChar char="Ø"/>
            </a:pPr>
            <a:r>
              <a:rPr lang="en-US" b="0" i="0" dirty="0">
                <a:effectLst/>
                <a:latin typeface="Helvetica Neue"/>
              </a:rPr>
              <a:t>Work-related cases involving:</a:t>
            </a:r>
          </a:p>
          <a:p>
            <a:pPr lvl="1">
              <a:buFont typeface="Wingdings" panose="05000000000000000000" pitchFamily="2" charset="2"/>
              <a:buChar char="Ø"/>
            </a:pPr>
            <a:r>
              <a:rPr lang="en-US" b="0" i="0" dirty="0">
                <a:effectLst/>
                <a:latin typeface="Helvetica Neue"/>
              </a:rPr>
              <a:t>cancer</a:t>
            </a:r>
          </a:p>
          <a:p>
            <a:pPr lvl="1">
              <a:buFont typeface="Wingdings" panose="05000000000000000000" pitchFamily="2" charset="2"/>
              <a:buChar char="Ø"/>
            </a:pPr>
            <a:r>
              <a:rPr lang="en-US" b="0" i="0" dirty="0">
                <a:effectLst/>
                <a:latin typeface="Helvetica Neue"/>
              </a:rPr>
              <a:t>chronic irreversible disease</a:t>
            </a:r>
          </a:p>
          <a:p>
            <a:pPr lvl="1">
              <a:buFont typeface="Wingdings" panose="05000000000000000000" pitchFamily="2" charset="2"/>
              <a:buChar char="Ø"/>
            </a:pPr>
            <a:r>
              <a:rPr lang="en-US" b="0" i="0" dirty="0">
                <a:effectLst/>
                <a:latin typeface="Helvetica Neue"/>
              </a:rPr>
              <a:t>a fractured or cracked bone</a:t>
            </a:r>
          </a:p>
          <a:p>
            <a:pPr lvl="1">
              <a:buFont typeface="Wingdings" panose="05000000000000000000" pitchFamily="2" charset="2"/>
              <a:buChar char="Ø"/>
            </a:pPr>
            <a:r>
              <a:rPr lang="en-US" b="0" i="0" dirty="0">
                <a:effectLst/>
                <a:latin typeface="Helvetica Neue"/>
              </a:rPr>
              <a:t>a punctured eardrum</a:t>
            </a:r>
          </a:p>
          <a:p>
            <a:pPr>
              <a:buFont typeface="Wingdings" panose="05000000000000000000" pitchFamily="2" charset="2"/>
              <a:buChar char="Ø"/>
            </a:pPr>
            <a:r>
              <a:rPr lang="en-US" dirty="0">
                <a:latin typeface="Helvetica Neue"/>
              </a:rPr>
              <a:t>M</a:t>
            </a:r>
            <a:r>
              <a:rPr lang="en-US" b="0" i="0" dirty="0">
                <a:effectLst/>
                <a:latin typeface="Helvetica Neue"/>
              </a:rPr>
              <a:t>ust always be recorded under the general criteria at the time of diagnosis by a physician or other licensed health care professional.</a:t>
            </a:r>
            <a:endParaRPr lang="en-US" dirty="0"/>
          </a:p>
        </p:txBody>
      </p:sp>
      <p:pic>
        <p:nvPicPr>
          <p:cNvPr id="8" name="Picture 7">
            <a:extLst>
              <a:ext uri="{FF2B5EF4-FFF2-40B4-BE49-F238E27FC236}">
                <a16:creationId xmlns:a16="http://schemas.microsoft.com/office/drawing/2014/main" id="{80D6BBBB-86C9-DB22-85E6-F060AE5231F1}"/>
              </a:ext>
            </a:extLst>
          </p:cNvPr>
          <p:cNvPicPr>
            <a:picLocks noChangeAspect="1"/>
          </p:cNvPicPr>
          <p:nvPr/>
        </p:nvPicPr>
        <p:blipFill>
          <a:blip r:embed="rId2"/>
          <a:stretch>
            <a:fillRect/>
          </a:stretch>
        </p:blipFill>
        <p:spPr>
          <a:xfrm>
            <a:off x="5897764" y="2158999"/>
            <a:ext cx="3713164" cy="3555354"/>
          </a:xfrm>
          <a:prstGeom prst="rect">
            <a:avLst/>
          </a:prstGeom>
        </p:spPr>
      </p:pic>
    </p:spTree>
    <p:extLst>
      <p:ext uri="{BB962C8B-B14F-4D97-AF65-F5344CB8AC3E}">
        <p14:creationId xmlns:p14="http://schemas.microsoft.com/office/powerpoint/2010/main" val="327060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Tuberculosis</a:t>
            </a:r>
          </a:p>
        </p:txBody>
      </p:sp>
      <p:sp>
        <p:nvSpPr>
          <p:cNvPr id="4" name="Content Placeholder 3"/>
          <p:cNvSpPr>
            <a:spLocks noGrp="1"/>
          </p:cNvSpPr>
          <p:nvPr>
            <p:ph idx="1"/>
          </p:nvPr>
        </p:nvSpPr>
        <p:spPr>
          <a:xfrm>
            <a:off x="223520" y="1600201"/>
            <a:ext cx="10038080" cy="4455159"/>
          </a:xfrm>
        </p:spPr>
        <p:txBody>
          <a:bodyPr>
            <a:normAutofit/>
          </a:bodyPr>
          <a:lstStyle/>
          <a:p>
            <a:pPr>
              <a:buFont typeface="Wingdings" panose="05000000000000000000" pitchFamily="2" charset="2"/>
              <a:buChar char="Ø"/>
            </a:pPr>
            <a:r>
              <a:rPr lang="en-US" sz="2400" dirty="0"/>
              <a:t>1904.11</a:t>
            </a:r>
          </a:p>
          <a:p>
            <a:pPr lvl="1">
              <a:buFont typeface="Wingdings" panose="05000000000000000000" pitchFamily="2" charset="2"/>
              <a:buChar char="Ø"/>
            </a:pPr>
            <a:r>
              <a:rPr lang="en-US" sz="2200" dirty="0"/>
              <a:t>The standard includes separate provisions describing the recording criteria for cases involving work-related transmission of tuberculosis or medical removal under the standards.</a:t>
            </a:r>
          </a:p>
          <a:p>
            <a:pPr lvl="1">
              <a:buFont typeface="Wingdings" panose="05000000000000000000" pitchFamily="2" charset="2"/>
              <a:buChar char="Ø"/>
            </a:pPr>
            <a:r>
              <a:rPr lang="en-US" sz="2200" dirty="0"/>
              <a:t>If and employee has been exposed to anyone with a known case of active tuberculosis (TB) at work, and that employee subsequently develops a tuberculosis infection, as evidenced by a positive skin test or diagnosis by a physician or other licensed health care professional.</a:t>
            </a:r>
          </a:p>
          <a:p>
            <a:pPr lvl="1">
              <a:buFont typeface="Wingdings" panose="05000000000000000000" pitchFamily="2" charset="2"/>
              <a:buChar char="Ø"/>
            </a:pPr>
            <a:r>
              <a:rPr lang="en-US" sz="2200" dirty="0"/>
              <a:t>You must record the case on the OK 300 Log by checking the “respiratory condition” column.</a:t>
            </a:r>
          </a:p>
          <a:p>
            <a:pPr lvl="1">
              <a:buFont typeface="Wingdings" panose="05000000000000000000" pitchFamily="2" charset="2"/>
              <a:buChar char="Ø"/>
            </a:pPr>
            <a:r>
              <a:rPr lang="en-US" sz="2200" dirty="0"/>
              <a:t>Record the case as a “</a:t>
            </a:r>
            <a:r>
              <a:rPr lang="en-US" sz="2200" dirty="0">
                <a:solidFill>
                  <a:srgbClr val="FFC000"/>
                </a:solidFill>
              </a:rPr>
              <a:t>privacy case</a:t>
            </a:r>
            <a:r>
              <a:rPr lang="en-US" sz="2200" dirty="0"/>
              <a:t>”.</a:t>
            </a:r>
          </a:p>
          <a:p>
            <a:pPr lvl="1"/>
            <a:endParaRPr lang="en-US" sz="2000" dirty="0"/>
          </a:p>
          <a:p>
            <a:pPr lvl="2"/>
            <a:endParaRPr lang="en-US" sz="2000" dirty="0"/>
          </a:p>
        </p:txBody>
      </p:sp>
    </p:spTree>
    <p:extLst>
      <p:ext uri="{BB962C8B-B14F-4D97-AF65-F5344CB8AC3E}">
        <p14:creationId xmlns:p14="http://schemas.microsoft.com/office/powerpoint/2010/main" val="148457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543501" cy="914400"/>
          </a:xfrm>
        </p:spPr>
        <p:txBody>
          <a:bodyPr anchor="t" anchorCtr="0">
            <a:noAutofit/>
          </a:bodyPr>
          <a:lstStyle/>
          <a:p>
            <a:pPr algn="ctr"/>
            <a:r>
              <a:rPr lang="en-US" sz="3200" dirty="0"/>
              <a:t>Workplace Safety for the Public Sector</a:t>
            </a:r>
          </a:p>
        </p:txBody>
      </p:sp>
      <p:sp>
        <p:nvSpPr>
          <p:cNvPr id="3" name="Content Placeholder 2"/>
          <p:cNvSpPr>
            <a:spLocks noGrp="1"/>
          </p:cNvSpPr>
          <p:nvPr>
            <p:ph idx="1"/>
          </p:nvPr>
        </p:nvSpPr>
        <p:spPr>
          <a:xfrm>
            <a:off x="399501" y="1296955"/>
            <a:ext cx="9144000" cy="5337110"/>
          </a:xfrm>
        </p:spPr>
        <p:txBody>
          <a:bodyPr>
            <a:noAutofit/>
          </a:bodyPr>
          <a:lstStyle/>
          <a:p>
            <a:pPr marL="457200" indent="-338138">
              <a:spcBef>
                <a:spcPts val="500"/>
              </a:spcBef>
              <a:spcAft>
                <a:spcPts val="500"/>
              </a:spcAft>
              <a:buFont typeface="Wingdings" pitchFamily="2" charset="2"/>
              <a:buChar char="Ø"/>
              <a:defRPr/>
            </a:pPr>
            <a:r>
              <a:rPr lang="en-US" sz="2000" dirty="0">
                <a:solidFill>
                  <a:schemeClr val="tx1"/>
                </a:solidFill>
              </a:rPr>
              <a:t>PEOSH has jurisdiction over all public sector employees in Oklahoma, including city, county, state, schools, public hospitals, career techs, public universities, and municipal trusts. </a:t>
            </a:r>
            <a:r>
              <a:rPr lang="en-US" sz="2000" b="1" dirty="0">
                <a:solidFill>
                  <a:schemeClr val="accent5"/>
                </a:solidFill>
              </a:rPr>
              <a:t>Oklahoma public sector employees are not within the jurisdiction of federal OSHA.</a:t>
            </a:r>
            <a:endParaRPr lang="en-US" sz="2400" b="1" dirty="0">
              <a:solidFill>
                <a:schemeClr val="tx1"/>
              </a:solidFill>
            </a:endParaRPr>
          </a:p>
          <a:p>
            <a:pPr marL="457200" lvl="1" indent="-342900">
              <a:buFont typeface="Wingdings" pitchFamily="2" charset="2"/>
              <a:buChar char="Ø"/>
            </a:pPr>
            <a:r>
              <a:rPr lang="en-US" sz="2000" dirty="0"/>
              <a:t>PEOSH is responsible for: </a:t>
            </a:r>
          </a:p>
          <a:p>
            <a:pPr marL="914400" lvl="2" indent="-342900">
              <a:buFont typeface="Wingdings" pitchFamily="2" charset="2"/>
              <a:buChar char="Ø"/>
            </a:pPr>
            <a:r>
              <a:rPr lang="en-US" sz="1800" dirty="0"/>
              <a:t>Fatality/Hospitalization</a:t>
            </a:r>
          </a:p>
          <a:p>
            <a:pPr marL="914400" lvl="2" indent="-342900">
              <a:buFont typeface="Wingdings" pitchFamily="2" charset="2"/>
              <a:buChar char="Ø"/>
            </a:pPr>
            <a:r>
              <a:rPr lang="en-US" sz="1800" dirty="0"/>
              <a:t>Recordkeeping</a:t>
            </a:r>
          </a:p>
          <a:p>
            <a:pPr marL="914400" lvl="2" indent="-342900">
              <a:buFont typeface="Wingdings" pitchFamily="2" charset="2"/>
              <a:buChar char="Ø"/>
            </a:pPr>
            <a:r>
              <a:rPr lang="en-US" sz="1800" dirty="0"/>
              <a:t>Annual Public Sector Survey</a:t>
            </a:r>
          </a:p>
          <a:p>
            <a:pPr marL="914400" lvl="2" indent="-342900">
              <a:buFont typeface="Wingdings" pitchFamily="2" charset="2"/>
              <a:buChar char="Ø"/>
            </a:pPr>
            <a:r>
              <a:rPr lang="en-US" sz="1800" dirty="0"/>
              <a:t>SOII (Survey of Occupational Injuries and Illnesses)</a:t>
            </a:r>
          </a:p>
          <a:p>
            <a:pPr marL="914400" lvl="2" indent="-342900">
              <a:buFont typeface="Wingdings" pitchFamily="2" charset="2"/>
              <a:buChar char="Ø"/>
            </a:pPr>
            <a:r>
              <a:rPr lang="en-US" sz="1800" dirty="0"/>
              <a:t>CFOI (Census of Fatal Occupational Injuries)</a:t>
            </a:r>
          </a:p>
          <a:p>
            <a:pPr marL="914400" lvl="2" indent="-342900">
              <a:buFont typeface="Wingdings" pitchFamily="2" charset="2"/>
              <a:buChar char="Ø"/>
            </a:pPr>
            <a:r>
              <a:rPr lang="en-US" sz="1800" dirty="0"/>
              <a:t>Enforcement</a:t>
            </a:r>
          </a:p>
          <a:p>
            <a:pPr marL="914400" lvl="2" indent="-342900">
              <a:buFont typeface="Wingdings" pitchFamily="2" charset="2"/>
              <a:buChar char="Ø"/>
            </a:pPr>
            <a:r>
              <a:rPr lang="en-US" sz="1800" dirty="0"/>
              <a:t>Complaints</a:t>
            </a:r>
          </a:p>
          <a:p>
            <a:pPr marL="914400" lvl="2" indent="-342900">
              <a:buFont typeface="Wingdings" pitchFamily="2" charset="2"/>
              <a:buChar char="Ø"/>
            </a:pPr>
            <a:r>
              <a:rPr lang="en-US" sz="1800" dirty="0"/>
              <a:t>Consultation &amp; Training</a:t>
            </a:r>
          </a:p>
        </p:txBody>
      </p:sp>
    </p:spTree>
    <p:extLst>
      <p:ext uri="{BB962C8B-B14F-4D97-AF65-F5344CB8AC3E}">
        <p14:creationId xmlns:p14="http://schemas.microsoft.com/office/powerpoint/2010/main" val="3300973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Medical Removal Cases</a:t>
            </a:r>
          </a:p>
        </p:txBody>
      </p:sp>
      <p:sp>
        <p:nvSpPr>
          <p:cNvPr id="4" name="Content Placeholder 3"/>
          <p:cNvSpPr>
            <a:spLocks noGrp="1"/>
          </p:cNvSpPr>
          <p:nvPr>
            <p:ph idx="1"/>
          </p:nvPr>
        </p:nvSpPr>
        <p:spPr>
          <a:xfrm>
            <a:off x="223520" y="1600201"/>
            <a:ext cx="10038080" cy="4455159"/>
          </a:xfrm>
        </p:spPr>
        <p:txBody>
          <a:bodyPr>
            <a:normAutofit/>
          </a:bodyPr>
          <a:lstStyle/>
          <a:p>
            <a:pPr>
              <a:buFont typeface="Wingdings" panose="05000000000000000000" pitchFamily="2" charset="2"/>
              <a:buChar char="Ø"/>
            </a:pPr>
            <a:r>
              <a:rPr lang="en-US" sz="2400" dirty="0"/>
              <a:t>1904.9</a:t>
            </a:r>
          </a:p>
          <a:p>
            <a:pPr>
              <a:buFont typeface="Wingdings" panose="05000000000000000000" pitchFamily="2" charset="2"/>
              <a:buChar char="Ø"/>
            </a:pPr>
            <a:r>
              <a:rPr lang="en-US" sz="2400" dirty="0"/>
              <a:t>You  must record a case when an employee is medically removed under the medical surveillance requirements of an OSHA standard</a:t>
            </a:r>
          </a:p>
          <a:p>
            <a:pPr lvl="1">
              <a:buFont typeface="Wingdings" panose="05000000000000000000" pitchFamily="2" charset="2"/>
              <a:buChar char="Ø"/>
            </a:pPr>
            <a:r>
              <a:rPr lang="en-US" sz="2200" dirty="0"/>
              <a:t>Chemicals</a:t>
            </a:r>
          </a:p>
          <a:p>
            <a:pPr lvl="1">
              <a:buFont typeface="Wingdings" panose="05000000000000000000" pitchFamily="2" charset="2"/>
              <a:buChar char="Ø"/>
            </a:pPr>
            <a:r>
              <a:rPr lang="en-US" sz="2200" dirty="0"/>
              <a:t>Dusts</a:t>
            </a:r>
          </a:p>
          <a:p>
            <a:pPr lvl="1">
              <a:buFont typeface="Wingdings" panose="05000000000000000000" pitchFamily="2" charset="2"/>
              <a:buChar char="Ø"/>
            </a:pPr>
            <a:r>
              <a:rPr lang="en-US" sz="2200" dirty="0"/>
              <a:t>Etc.</a:t>
            </a:r>
          </a:p>
          <a:p>
            <a:pPr>
              <a:buFont typeface="Wingdings" panose="05000000000000000000" pitchFamily="2" charset="2"/>
              <a:buChar char="Ø"/>
            </a:pPr>
            <a:r>
              <a:rPr lang="en-US" sz="2400" dirty="0"/>
              <a:t>When the employer removes the employee </a:t>
            </a:r>
            <a:r>
              <a:rPr lang="en-US" sz="2400" b="1" dirty="0"/>
              <a:t>prior</a:t>
            </a:r>
            <a:r>
              <a:rPr lang="en-US" sz="2400" dirty="0"/>
              <a:t> to the over-exposure, such cases are </a:t>
            </a:r>
            <a:r>
              <a:rPr lang="en-US" sz="2400" u="sng" dirty="0"/>
              <a:t>not recordable</a:t>
            </a:r>
            <a:r>
              <a:rPr lang="en-US" sz="2400" dirty="0"/>
              <a:t>.</a:t>
            </a:r>
          </a:p>
          <a:p>
            <a:pPr marL="0" indent="0">
              <a:buNone/>
            </a:pPr>
            <a:endParaRPr lang="en-US" sz="2400" dirty="0"/>
          </a:p>
          <a:p>
            <a:pPr lvl="1"/>
            <a:endParaRPr lang="en-US" sz="2000" dirty="0"/>
          </a:p>
          <a:p>
            <a:pPr lvl="2"/>
            <a:endParaRPr lang="en-US" sz="2000" dirty="0"/>
          </a:p>
        </p:txBody>
      </p:sp>
    </p:spTree>
    <p:extLst>
      <p:ext uri="{BB962C8B-B14F-4D97-AF65-F5344CB8AC3E}">
        <p14:creationId xmlns:p14="http://schemas.microsoft.com/office/powerpoint/2010/main" val="1893972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Recording a Hearing Loss</a:t>
            </a:r>
          </a:p>
        </p:txBody>
      </p:sp>
      <p:sp>
        <p:nvSpPr>
          <p:cNvPr id="4" name="Content Placeholder 3"/>
          <p:cNvSpPr>
            <a:spLocks noGrp="1"/>
          </p:cNvSpPr>
          <p:nvPr>
            <p:ph idx="1"/>
          </p:nvPr>
        </p:nvSpPr>
        <p:spPr>
          <a:xfrm>
            <a:off x="223520" y="1600201"/>
            <a:ext cx="10038080" cy="4455159"/>
          </a:xfrm>
        </p:spPr>
        <p:txBody>
          <a:bodyPr>
            <a:normAutofit fontScale="92500"/>
          </a:bodyPr>
          <a:lstStyle/>
          <a:p>
            <a:pPr>
              <a:buFont typeface="Wingdings" panose="05000000000000000000" pitchFamily="2" charset="2"/>
              <a:buChar char="Ø"/>
            </a:pPr>
            <a:r>
              <a:rPr lang="en-US" sz="2400" dirty="0"/>
              <a:t>1904.10</a:t>
            </a:r>
          </a:p>
          <a:p>
            <a:pPr>
              <a:buFont typeface="Wingdings" panose="05000000000000000000" pitchFamily="2" charset="2"/>
              <a:buChar char="Ø"/>
            </a:pPr>
            <a:r>
              <a:rPr lang="en-US" sz="2400" dirty="0"/>
              <a:t>If an employee’s hearing test (audiogram) </a:t>
            </a:r>
            <a:r>
              <a:rPr lang="en-US" sz="2400" dirty="0" err="1"/>
              <a:t>revelas</a:t>
            </a:r>
            <a:r>
              <a:rPr lang="en-US" sz="2400" dirty="0"/>
              <a:t> that the employee has experienced a work-related Standard Threshold Shift (STS) in hearing in:</a:t>
            </a:r>
          </a:p>
          <a:p>
            <a:pPr lvl="1">
              <a:buFont typeface="Wingdings" panose="05000000000000000000" pitchFamily="2" charset="2"/>
              <a:buChar char="Ø"/>
            </a:pPr>
            <a:r>
              <a:rPr lang="en-US" sz="2200" dirty="0"/>
              <a:t>One or both ears, and</a:t>
            </a:r>
          </a:p>
          <a:p>
            <a:pPr lvl="1">
              <a:buFont typeface="Wingdings" panose="05000000000000000000" pitchFamily="2" charset="2"/>
              <a:buChar char="Ø"/>
            </a:pPr>
            <a:r>
              <a:rPr lang="en-US" sz="2200" dirty="0"/>
              <a:t>The employee’s total hearing level is 25 dB or more above audiometric zero (averaged at 2000, 3000, and 4000 Hz) in the same ear(s) as the STS.</a:t>
            </a:r>
          </a:p>
          <a:p>
            <a:pPr lvl="2">
              <a:buFont typeface="Wingdings" panose="05000000000000000000" pitchFamily="2" charset="2"/>
              <a:buChar char="Ø"/>
            </a:pPr>
            <a:r>
              <a:rPr lang="en-US" sz="2000" dirty="0"/>
              <a:t>Need 24 hours of tested rest until the test in performed. No concerts, truck rally’s, loud noise exposure during this time. Cannot perform the test with hearing protection.</a:t>
            </a:r>
          </a:p>
          <a:p>
            <a:pPr lvl="2">
              <a:buFont typeface="Wingdings" panose="05000000000000000000" pitchFamily="2" charset="2"/>
              <a:buChar char="Ø"/>
            </a:pPr>
            <a:r>
              <a:rPr lang="en-US" sz="2000" dirty="0"/>
              <a:t>You must be responsible for getting test results as soon as possible.</a:t>
            </a:r>
          </a:p>
          <a:p>
            <a:pPr lvl="1">
              <a:buFont typeface="Wingdings" panose="05000000000000000000" pitchFamily="2" charset="2"/>
              <a:buChar char="Ø"/>
            </a:pPr>
            <a:r>
              <a:rPr lang="en-US" sz="2200" dirty="0"/>
              <a:t>You must record the case on the OK 300 Log.</a:t>
            </a:r>
          </a:p>
          <a:p>
            <a:pPr marL="0" indent="0">
              <a:buNone/>
            </a:pPr>
            <a:endParaRPr lang="en-US" sz="2400" dirty="0"/>
          </a:p>
          <a:p>
            <a:pPr lvl="1"/>
            <a:endParaRPr lang="en-US" sz="2000" dirty="0"/>
          </a:p>
          <a:p>
            <a:pPr lvl="2"/>
            <a:endParaRPr lang="en-US" sz="2000" dirty="0"/>
          </a:p>
        </p:txBody>
      </p:sp>
    </p:spTree>
    <p:extLst>
      <p:ext uri="{BB962C8B-B14F-4D97-AF65-F5344CB8AC3E}">
        <p14:creationId xmlns:p14="http://schemas.microsoft.com/office/powerpoint/2010/main" val="4113872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Recording a Hearing Loss (Cont.)</a:t>
            </a:r>
          </a:p>
        </p:txBody>
      </p:sp>
      <p:sp>
        <p:nvSpPr>
          <p:cNvPr id="4" name="Content Placeholder 3"/>
          <p:cNvSpPr>
            <a:spLocks noGrp="1"/>
          </p:cNvSpPr>
          <p:nvPr>
            <p:ph idx="1"/>
          </p:nvPr>
        </p:nvSpPr>
        <p:spPr>
          <a:xfrm>
            <a:off x="223520" y="1600201"/>
            <a:ext cx="10038080" cy="4455159"/>
          </a:xfrm>
        </p:spPr>
        <p:txBody>
          <a:bodyPr>
            <a:normAutofit/>
          </a:bodyPr>
          <a:lstStyle/>
          <a:p>
            <a:pPr>
              <a:buFont typeface="Wingdings" panose="05000000000000000000" pitchFamily="2" charset="2"/>
              <a:buChar char="Ø"/>
            </a:pPr>
            <a:r>
              <a:rPr lang="en-US" sz="2000" dirty="0"/>
              <a:t>If you retest the employee’s hearing within 30 days of the first test, and the retest does not confirm the recordable STS, you are not required to record the hearing loss case.</a:t>
            </a:r>
          </a:p>
          <a:p>
            <a:pPr>
              <a:buFont typeface="Wingdings" panose="05000000000000000000" pitchFamily="2" charset="2"/>
              <a:buChar char="Ø"/>
            </a:pPr>
            <a:r>
              <a:rPr lang="en-US" sz="2000" dirty="0"/>
              <a:t>If the retest confirms the recordable STS,  you must record the hearing loss within seven (7) calendar days of the retest.</a:t>
            </a:r>
          </a:p>
          <a:p>
            <a:pPr>
              <a:buFont typeface="Wingdings" panose="05000000000000000000" pitchFamily="2" charset="2"/>
              <a:buChar char="Ø"/>
            </a:pPr>
            <a:r>
              <a:rPr lang="en-US" sz="2000" dirty="0"/>
              <a:t>Check the “hearing loss” column on the log.</a:t>
            </a:r>
            <a:endParaRPr lang="en-US" sz="2400" dirty="0"/>
          </a:p>
        </p:txBody>
      </p:sp>
    </p:spTree>
    <p:extLst>
      <p:ext uri="{BB962C8B-B14F-4D97-AF65-F5344CB8AC3E}">
        <p14:creationId xmlns:p14="http://schemas.microsoft.com/office/powerpoint/2010/main" val="98477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Recording a Hearing Loss (Cont.)</a:t>
            </a:r>
          </a:p>
        </p:txBody>
      </p:sp>
      <p:sp>
        <p:nvSpPr>
          <p:cNvPr id="4" name="Content Placeholder 3"/>
          <p:cNvSpPr>
            <a:spLocks noGrp="1"/>
          </p:cNvSpPr>
          <p:nvPr>
            <p:ph idx="1"/>
          </p:nvPr>
        </p:nvSpPr>
        <p:spPr>
          <a:xfrm>
            <a:off x="223520" y="1600201"/>
            <a:ext cx="10038080" cy="4455159"/>
          </a:xfrm>
        </p:spPr>
        <p:txBody>
          <a:bodyPr>
            <a:normAutofit/>
          </a:bodyPr>
          <a:lstStyle/>
          <a:p>
            <a:pPr marL="0" indent="0">
              <a:buNone/>
            </a:pPr>
            <a:endParaRPr lang="en-US" sz="2400" dirty="0"/>
          </a:p>
        </p:txBody>
      </p:sp>
      <p:pic>
        <p:nvPicPr>
          <p:cNvPr id="5" name="Picture 4">
            <a:extLst>
              <a:ext uri="{FF2B5EF4-FFF2-40B4-BE49-F238E27FC236}">
                <a16:creationId xmlns:a16="http://schemas.microsoft.com/office/drawing/2014/main" id="{0B27334E-6C5A-1416-FA0F-C8052939E4A2}"/>
              </a:ext>
            </a:extLst>
          </p:cNvPr>
          <p:cNvPicPr>
            <a:picLocks noChangeAspect="1"/>
          </p:cNvPicPr>
          <p:nvPr/>
        </p:nvPicPr>
        <p:blipFill>
          <a:blip r:embed="rId2"/>
          <a:stretch>
            <a:fillRect/>
          </a:stretch>
        </p:blipFill>
        <p:spPr>
          <a:xfrm>
            <a:off x="102638" y="1040556"/>
            <a:ext cx="11081884" cy="5817444"/>
          </a:xfrm>
          <a:prstGeom prst="rect">
            <a:avLst/>
          </a:prstGeom>
        </p:spPr>
      </p:pic>
    </p:spTree>
    <p:extLst>
      <p:ext uri="{BB962C8B-B14F-4D97-AF65-F5344CB8AC3E}">
        <p14:creationId xmlns:p14="http://schemas.microsoft.com/office/powerpoint/2010/main" val="226416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Needlestick and Sharps Injuries</a:t>
            </a:r>
          </a:p>
        </p:txBody>
      </p:sp>
      <p:sp>
        <p:nvSpPr>
          <p:cNvPr id="4" name="Content Placeholder 3"/>
          <p:cNvSpPr>
            <a:spLocks noGrp="1"/>
          </p:cNvSpPr>
          <p:nvPr>
            <p:ph idx="1"/>
          </p:nvPr>
        </p:nvSpPr>
        <p:spPr>
          <a:xfrm>
            <a:off x="223520" y="1600201"/>
            <a:ext cx="9564292" cy="4455159"/>
          </a:xfrm>
        </p:spPr>
        <p:txBody>
          <a:bodyPr>
            <a:normAutofit fontScale="92500"/>
          </a:bodyPr>
          <a:lstStyle/>
          <a:p>
            <a:pPr>
              <a:buFont typeface="Wingdings" panose="05000000000000000000" pitchFamily="2" charset="2"/>
              <a:buChar char="Ø"/>
            </a:pPr>
            <a:r>
              <a:rPr lang="en-US" sz="2200" dirty="0"/>
              <a:t>1904.8</a:t>
            </a:r>
          </a:p>
          <a:p>
            <a:pPr lvl="1">
              <a:buFont typeface="Wingdings" panose="05000000000000000000" pitchFamily="2" charset="2"/>
              <a:buChar char="Ø"/>
            </a:pPr>
            <a:r>
              <a:rPr lang="en-US" sz="2000" dirty="0"/>
              <a:t>Employers are required to record all needlestick and “sharps” (including box knives, scalpels, broken glass, metal, etc.) injuries involving </a:t>
            </a:r>
            <a:r>
              <a:rPr lang="en-US" sz="2000" u="sng" dirty="0"/>
              <a:t>contamination</a:t>
            </a:r>
            <a:r>
              <a:rPr lang="en-US" sz="2000" dirty="0"/>
              <a:t> by </a:t>
            </a:r>
            <a:r>
              <a:rPr lang="en-US" sz="2000" b="1" dirty="0"/>
              <a:t>another person’s blood or other potentially infectious materials.</a:t>
            </a:r>
          </a:p>
          <a:p>
            <a:pPr lvl="1">
              <a:buFont typeface="Wingdings" panose="05000000000000000000" pitchFamily="2" charset="2"/>
              <a:buChar char="Ø"/>
            </a:pPr>
            <a:r>
              <a:rPr lang="en-US" sz="2000" dirty="0"/>
              <a:t>You must enter the case as a “</a:t>
            </a:r>
            <a:r>
              <a:rPr lang="en-US" sz="2000" i="1" dirty="0"/>
              <a:t>Privacy Case”</a:t>
            </a:r>
            <a:endParaRPr lang="en-US" sz="2000" dirty="0"/>
          </a:p>
          <a:p>
            <a:pPr lvl="1">
              <a:buFont typeface="Wingdings" panose="05000000000000000000" pitchFamily="2" charset="2"/>
              <a:buChar char="Ø"/>
            </a:pPr>
            <a:r>
              <a:rPr lang="en-US" sz="2000" dirty="0"/>
              <a:t>If an employee received a needle stick, you record it as an injury, however, if they later develop an infection, you go back and reclassify it as an illness and update any other data, such as days away, restricted or transferred.</a:t>
            </a:r>
          </a:p>
          <a:p>
            <a:pPr lvl="2">
              <a:buFont typeface="Wingdings" panose="05000000000000000000" pitchFamily="2" charset="2"/>
              <a:buChar char="Ø"/>
            </a:pPr>
            <a:r>
              <a:rPr lang="en-US" sz="1800" dirty="0"/>
              <a:t>Note: It’s vital each employee reports an exposure to a needlestick or sharps injury as soon as possible, due to treatments available within the first 24 that can prevent the affects of some bloodborne pathogens, like Hepatitis B.</a:t>
            </a:r>
          </a:p>
          <a:p>
            <a:pPr lvl="1">
              <a:buFont typeface="Wingdings" panose="05000000000000000000" pitchFamily="2" charset="2"/>
              <a:buChar char="Ø"/>
            </a:pPr>
            <a:r>
              <a:rPr lang="en-US" sz="2000" dirty="0"/>
              <a:t>A “sharps injury log” must be kept per the bloodborne pathogens standard requirements.</a:t>
            </a:r>
          </a:p>
        </p:txBody>
      </p:sp>
    </p:spTree>
    <p:extLst>
      <p:ext uri="{BB962C8B-B14F-4D97-AF65-F5344CB8AC3E}">
        <p14:creationId xmlns:p14="http://schemas.microsoft.com/office/powerpoint/2010/main" val="1807143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6DD3-06D6-DE86-BF99-CC2E54F17DC8}"/>
              </a:ext>
            </a:extLst>
          </p:cNvPr>
          <p:cNvSpPr>
            <a:spLocks noGrp="1"/>
          </p:cNvSpPr>
          <p:nvPr>
            <p:ph type="title"/>
          </p:nvPr>
        </p:nvSpPr>
        <p:spPr>
          <a:xfrm>
            <a:off x="379379" y="609600"/>
            <a:ext cx="9435829" cy="1320800"/>
          </a:xfrm>
        </p:spPr>
        <p:txBody>
          <a:bodyPr>
            <a:normAutofit/>
          </a:bodyPr>
          <a:lstStyle/>
          <a:p>
            <a:pPr algn="ctr"/>
            <a:r>
              <a:rPr lang="en-US" sz="3200" dirty="0"/>
              <a:t>What Constitutes a Privacy Case? </a:t>
            </a:r>
          </a:p>
        </p:txBody>
      </p:sp>
      <p:sp>
        <p:nvSpPr>
          <p:cNvPr id="3" name="Content Placeholder 2">
            <a:extLst>
              <a:ext uri="{FF2B5EF4-FFF2-40B4-BE49-F238E27FC236}">
                <a16:creationId xmlns:a16="http://schemas.microsoft.com/office/drawing/2014/main" id="{D2492297-F2BF-AD50-A6C0-F80CE17625F9}"/>
              </a:ext>
            </a:extLst>
          </p:cNvPr>
          <p:cNvSpPr>
            <a:spLocks noGrp="1"/>
          </p:cNvSpPr>
          <p:nvPr>
            <p:ph idx="1"/>
          </p:nvPr>
        </p:nvSpPr>
        <p:spPr>
          <a:xfrm>
            <a:off x="379379" y="1595535"/>
            <a:ext cx="9435830" cy="4766354"/>
          </a:xfrm>
        </p:spPr>
        <p:txBody>
          <a:bodyPr>
            <a:normAutofit/>
          </a:bodyPr>
          <a:lstStyle/>
          <a:p>
            <a:pPr>
              <a:buFont typeface="Wingdings" panose="05000000000000000000" pitchFamily="2" charset="2"/>
              <a:buChar char="Ø"/>
            </a:pPr>
            <a:r>
              <a:rPr lang="en-US" sz="2000" dirty="0">
                <a:solidFill>
                  <a:prstClr val="black">
                    <a:lumMod val="75000"/>
                    <a:lumOff val="25000"/>
                  </a:prstClr>
                </a:solidFill>
                <a:latin typeface="+mj-lt"/>
              </a:rPr>
              <a:t>Under 1904.29(b)(6)-(10):</a:t>
            </a:r>
            <a:endParaRPr lang="en-US" sz="2000" dirty="0">
              <a:latin typeface="+mj-lt"/>
            </a:endParaRPr>
          </a:p>
          <a:p>
            <a:pPr>
              <a:buFont typeface="Wingdings" panose="05000000000000000000" pitchFamily="2" charset="2"/>
              <a:buChar char="Ø"/>
            </a:pPr>
            <a:r>
              <a:rPr lang="en-US" sz="2000" dirty="0"/>
              <a:t>An injury or illness to an intimate body part or the reproductive system</a:t>
            </a:r>
          </a:p>
          <a:p>
            <a:pPr>
              <a:buFont typeface="Wingdings" panose="05000000000000000000" pitchFamily="2" charset="2"/>
              <a:buChar char="Ø"/>
            </a:pPr>
            <a:r>
              <a:rPr lang="en-US" sz="2000" dirty="0"/>
              <a:t>An injury or illness resulting from a sexual assault </a:t>
            </a:r>
          </a:p>
          <a:p>
            <a:pPr>
              <a:buFont typeface="Wingdings" panose="05000000000000000000" pitchFamily="2" charset="2"/>
              <a:buChar char="Ø"/>
            </a:pPr>
            <a:r>
              <a:rPr lang="en-US" sz="2000" dirty="0"/>
              <a:t>Mental illnesses</a:t>
            </a:r>
          </a:p>
          <a:p>
            <a:pPr>
              <a:buFont typeface="Wingdings" panose="05000000000000000000" pitchFamily="2" charset="2"/>
              <a:buChar char="Ø"/>
            </a:pPr>
            <a:r>
              <a:rPr lang="en-US" sz="2000" dirty="0"/>
              <a:t>HIV infection, hepatitis, or tuberculosis</a:t>
            </a:r>
          </a:p>
          <a:p>
            <a:pPr>
              <a:buFont typeface="Wingdings" panose="05000000000000000000" pitchFamily="2" charset="2"/>
              <a:buChar char="Ø"/>
            </a:pPr>
            <a:r>
              <a:rPr lang="en-US" sz="2000" dirty="0"/>
              <a:t>Needlestick injuries and cuts from sharp objects that are contaminated with another person's blood or other potentially infectious </a:t>
            </a:r>
          </a:p>
          <a:p>
            <a:pPr>
              <a:buFont typeface="Wingdings" panose="05000000000000000000" pitchFamily="2" charset="2"/>
              <a:buChar char="Ø"/>
            </a:pPr>
            <a:r>
              <a:rPr lang="en-US" sz="2000" dirty="0"/>
              <a:t>Other illnesses, if the employee voluntarily requests that his or her name not be entered on the log</a:t>
            </a:r>
          </a:p>
          <a:p>
            <a:pPr>
              <a:buFont typeface="Wingdings" panose="05000000000000000000" pitchFamily="2" charset="2"/>
              <a:buChar char="Ø"/>
            </a:pPr>
            <a:endParaRPr lang="en-US" sz="2000" dirty="0"/>
          </a:p>
          <a:p>
            <a:pPr>
              <a:buFont typeface="Wingdings" panose="05000000000000000000" pitchFamily="2" charset="2"/>
              <a:buChar char="Ø"/>
            </a:pPr>
            <a:r>
              <a:rPr lang="en-US" sz="2400" u="sng" dirty="0"/>
              <a:t>You must keep and maintain a separate privacy log!</a:t>
            </a:r>
          </a:p>
        </p:txBody>
      </p:sp>
    </p:spTree>
    <p:extLst>
      <p:ext uri="{BB962C8B-B14F-4D97-AF65-F5344CB8AC3E}">
        <p14:creationId xmlns:p14="http://schemas.microsoft.com/office/powerpoint/2010/main" val="2070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Employee Involvement (1904.35)</a:t>
            </a:r>
          </a:p>
        </p:txBody>
      </p:sp>
      <p:sp>
        <p:nvSpPr>
          <p:cNvPr id="4" name="Content Placeholder 3"/>
          <p:cNvSpPr>
            <a:spLocks noGrp="1"/>
          </p:cNvSpPr>
          <p:nvPr>
            <p:ph idx="1"/>
          </p:nvPr>
        </p:nvSpPr>
        <p:spPr>
          <a:xfrm>
            <a:off x="223520" y="1600201"/>
            <a:ext cx="9564292" cy="4455159"/>
          </a:xfrm>
        </p:spPr>
        <p:txBody>
          <a:bodyPr>
            <a:normAutofit/>
          </a:bodyPr>
          <a:lstStyle/>
          <a:p>
            <a:pPr>
              <a:buFont typeface="Wingdings" panose="05000000000000000000" pitchFamily="2" charset="2"/>
              <a:buChar char="Ø"/>
            </a:pPr>
            <a:r>
              <a:rPr lang="en-US" sz="2200" dirty="0"/>
              <a:t>Your employees and their representatives must be involved in the record keeping system in several ways:</a:t>
            </a:r>
          </a:p>
          <a:p>
            <a:pPr lvl="1">
              <a:buFont typeface="Wingdings" panose="05000000000000000000" pitchFamily="2" charset="2"/>
              <a:buChar char="Ø"/>
            </a:pPr>
            <a:r>
              <a:rPr lang="en-US" sz="2000" dirty="0"/>
              <a:t>You must establish a reasonable procedure for employees to report work-related injuries and illnesses promptly and accurately. </a:t>
            </a:r>
          </a:p>
          <a:p>
            <a:pPr lvl="2">
              <a:buFont typeface="Wingdings" panose="05000000000000000000" pitchFamily="2" charset="2"/>
              <a:buChar char="Ø"/>
            </a:pPr>
            <a:r>
              <a:rPr lang="en-US" sz="1800" dirty="0"/>
              <a:t>Note: A procedure is not reasonable if it would deter or discourage a reasonable employee from accurately reporting a workplace injury or illness; </a:t>
            </a:r>
          </a:p>
          <a:p>
            <a:pPr lvl="1">
              <a:buFont typeface="Wingdings" panose="05000000000000000000" pitchFamily="2" charset="2"/>
              <a:buChar char="Ø"/>
            </a:pPr>
            <a:r>
              <a:rPr lang="en-US" sz="2000" dirty="0"/>
              <a:t>You must inform each employee of how he or she is to report a work-related injury or illness to you</a:t>
            </a:r>
          </a:p>
          <a:p>
            <a:pPr lvl="1">
              <a:buFont typeface="Wingdings" panose="05000000000000000000" pitchFamily="2" charset="2"/>
              <a:buChar char="Ø"/>
            </a:pPr>
            <a:r>
              <a:rPr lang="en-US" sz="2000" dirty="0"/>
              <a:t>You must provide access to your injury and illness records for your employees and their representatives</a:t>
            </a:r>
            <a:endParaRPr lang="en-US" sz="1800" dirty="0"/>
          </a:p>
        </p:txBody>
      </p:sp>
    </p:spTree>
    <p:extLst>
      <p:ext uri="{BB962C8B-B14F-4D97-AF65-F5344CB8AC3E}">
        <p14:creationId xmlns:p14="http://schemas.microsoft.com/office/powerpoint/2010/main" val="3909625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Employee Involvement (Cont.)</a:t>
            </a:r>
          </a:p>
        </p:txBody>
      </p:sp>
      <p:sp>
        <p:nvSpPr>
          <p:cNvPr id="4" name="Content Placeholder 3"/>
          <p:cNvSpPr>
            <a:spLocks noGrp="1"/>
          </p:cNvSpPr>
          <p:nvPr>
            <p:ph idx="1"/>
          </p:nvPr>
        </p:nvSpPr>
        <p:spPr>
          <a:xfrm>
            <a:off x="223520" y="1600201"/>
            <a:ext cx="9564292" cy="4455159"/>
          </a:xfrm>
        </p:spPr>
        <p:txBody>
          <a:bodyPr>
            <a:normAutofit/>
          </a:bodyPr>
          <a:lstStyle/>
          <a:p>
            <a:pPr>
              <a:buFont typeface="Wingdings" panose="05000000000000000000" pitchFamily="2" charset="2"/>
              <a:buChar char="Ø"/>
            </a:pPr>
            <a:r>
              <a:rPr lang="en-US" sz="2200" dirty="0"/>
              <a:t>You must inform each employee that: </a:t>
            </a:r>
          </a:p>
          <a:p>
            <a:pPr lvl="1">
              <a:buFont typeface="Wingdings" panose="05000000000000000000" pitchFamily="2" charset="2"/>
              <a:buChar char="Ø"/>
            </a:pPr>
            <a:r>
              <a:rPr lang="en-US" sz="2000" dirty="0"/>
              <a:t>Employees have the right to report work-related injuries and illnesses; and</a:t>
            </a:r>
          </a:p>
          <a:p>
            <a:pPr lvl="1">
              <a:buFont typeface="Wingdings" panose="05000000000000000000" pitchFamily="2" charset="2"/>
              <a:buChar char="Ø"/>
            </a:pPr>
            <a:r>
              <a:rPr lang="en-US" sz="2000" dirty="0"/>
              <a:t>Employers are prohibited from discharging or in any manner discriminating against employees for reporting work-related injuries or illnesses; and </a:t>
            </a:r>
          </a:p>
          <a:p>
            <a:pPr lvl="1">
              <a:buFont typeface="Wingdings" panose="05000000000000000000" pitchFamily="2" charset="2"/>
              <a:buChar char="Ø"/>
            </a:pPr>
            <a:r>
              <a:rPr lang="en-US" sz="2000" dirty="0"/>
              <a:t>You must not discharge or in any manner discriminate against any employee for reporting a work-related injury or illness. </a:t>
            </a:r>
          </a:p>
        </p:txBody>
      </p:sp>
    </p:spTree>
    <p:extLst>
      <p:ext uri="{BB962C8B-B14F-4D97-AF65-F5344CB8AC3E}">
        <p14:creationId xmlns:p14="http://schemas.microsoft.com/office/powerpoint/2010/main" val="424169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4960" y="446104"/>
            <a:ext cx="7315200" cy="1154097"/>
          </a:xfrm>
        </p:spPr>
        <p:txBody>
          <a:bodyPr>
            <a:normAutofit/>
          </a:bodyPr>
          <a:lstStyle/>
          <a:p>
            <a:pPr algn="ctr"/>
            <a:r>
              <a:rPr lang="en-US" sz="3200" dirty="0"/>
              <a:t>Recording A Case</a:t>
            </a:r>
          </a:p>
        </p:txBody>
      </p:sp>
      <p:sp>
        <p:nvSpPr>
          <p:cNvPr id="4" name="Content Placeholder 3"/>
          <p:cNvSpPr>
            <a:spLocks noGrp="1"/>
          </p:cNvSpPr>
          <p:nvPr>
            <p:ph idx="1"/>
          </p:nvPr>
        </p:nvSpPr>
        <p:spPr>
          <a:xfrm>
            <a:off x="223520" y="1600201"/>
            <a:ext cx="10038080" cy="4455159"/>
          </a:xfrm>
        </p:spPr>
        <p:txBody>
          <a:bodyPr>
            <a:normAutofit/>
          </a:bodyPr>
          <a:lstStyle/>
          <a:p>
            <a:pPr>
              <a:buFont typeface="Wingdings" panose="05000000000000000000" pitchFamily="2" charset="2"/>
              <a:buChar char="Ø"/>
            </a:pPr>
            <a:r>
              <a:rPr lang="en-US" sz="2400" dirty="0"/>
              <a:t>You must, within 7 days of the incident being reported:</a:t>
            </a:r>
          </a:p>
          <a:p>
            <a:pPr lvl="1">
              <a:buFont typeface="Wingdings" panose="05000000000000000000" pitchFamily="2" charset="2"/>
              <a:buChar char="Ø"/>
            </a:pPr>
            <a:r>
              <a:rPr lang="en-US" sz="2400" dirty="0"/>
              <a:t>Determine if the case meets the recording criteria and</a:t>
            </a:r>
          </a:p>
          <a:p>
            <a:pPr lvl="2">
              <a:buFont typeface="Wingdings" panose="05000000000000000000" pitchFamily="2" charset="2"/>
              <a:buChar char="Ø"/>
            </a:pPr>
            <a:r>
              <a:rPr lang="en-US" sz="2400" dirty="0"/>
              <a:t>Enter it on the OK 300 log and</a:t>
            </a:r>
          </a:p>
          <a:p>
            <a:pPr lvl="2">
              <a:buFont typeface="Wingdings" panose="05000000000000000000" pitchFamily="2" charset="2"/>
              <a:buChar char="Ø"/>
            </a:pPr>
            <a:r>
              <a:rPr lang="en-US" sz="2400" dirty="0"/>
              <a:t>Complete an OK 301 form</a:t>
            </a:r>
          </a:p>
          <a:p>
            <a:pPr lvl="1">
              <a:buFont typeface="Wingdings" panose="05000000000000000000" pitchFamily="2" charset="2"/>
              <a:buChar char="Ø"/>
            </a:pPr>
            <a:r>
              <a:rPr lang="en-US" sz="2400" dirty="0"/>
              <a:t>Your entry must be </a:t>
            </a:r>
            <a:r>
              <a:rPr lang="en-US" sz="2400" b="1" dirty="0">
                <a:solidFill>
                  <a:srgbClr val="FF0000"/>
                </a:solidFill>
              </a:rPr>
              <a:t>complete and in detail</a:t>
            </a:r>
            <a:r>
              <a:rPr lang="en-US" sz="2400" b="1" dirty="0"/>
              <a:t>, </a:t>
            </a:r>
            <a:r>
              <a:rPr lang="en-US" sz="2400" dirty="0"/>
              <a:t>and in accordance with the instructions provided in the packet and the standards. </a:t>
            </a:r>
          </a:p>
          <a:p>
            <a:pPr lvl="1"/>
            <a:endParaRPr lang="en-US" sz="2000" dirty="0"/>
          </a:p>
          <a:p>
            <a:pPr lvl="2"/>
            <a:endParaRPr lang="en-US" sz="2000" dirty="0"/>
          </a:p>
        </p:txBody>
      </p:sp>
    </p:spTree>
    <p:extLst>
      <p:ext uri="{BB962C8B-B14F-4D97-AF65-F5344CB8AC3E}">
        <p14:creationId xmlns:p14="http://schemas.microsoft.com/office/powerpoint/2010/main" val="181332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82697"/>
            <a:ext cx="9677400" cy="4632960"/>
          </a:xfrm>
        </p:spPr>
        <p:txBody>
          <a:bodyPr>
            <a:normAutofit/>
          </a:bodyPr>
          <a:lstStyle/>
          <a:p>
            <a:pPr>
              <a:buFont typeface="Wingdings" panose="05000000000000000000" pitchFamily="2" charset="2"/>
              <a:buChar char="Ø"/>
            </a:pPr>
            <a:r>
              <a:rPr lang="en-US" sz="2400" dirty="0"/>
              <a:t>You must consider an injury or illness to be a "new case" if:</a:t>
            </a:r>
          </a:p>
          <a:p>
            <a:pPr lvl="1">
              <a:buFont typeface="Wingdings" panose="05000000000000000000" pitchFamily="2" charset="2"/>
              <a:buChar char="Ø"/>
            </a:pPr>
            <a:r>
              <a:rPr lang="en-US" sz="2400" dirty="0"/>
              <a:t>The employee has not previously experienced a recorded injury or illness of the same type that affects the same part of the body, or </a:t>
            </a:r>
          </a:p>
          <a:p>
            <a:pPr lvl="1">
              <a:buFont typeface="Wingdings" panose="05000000000000000000" pitchFamily="2" charset="2"/>
              <a:buChar char="Ø"/>
            </a:pPr>
            <a:r>
              <a:rPr lang="en-US" sz="2400" dirty="0"/>
              <a:t>The employee previously experienced a recorded injury or illness of the same type that affected the same part of the body but had </a:t>
            </a:r>
            <a:r>
              <a:rPr lang="en-US" sz="2400" dirty="0">
                <a:solidFill>
                  <a:srgbClr val="FFC000"/>
                </a:solidFill>
              </a:rPr>
              <a:t>recovered completely </a:t>
            </a:r>
            <a:r>
              <a:rPr lang="en-US" sz="2400" dirty="0"/>
              <a:t>(all signs and symptoms had disappeared) from the previous injury or illness and an event or exposure in the work environment caused the signs or symptoms to reappear</a:t>
            </a:r>
            <a:endParaRPr lang="en-US" sz="2000" dirty="0"/>
          </a:p>
        </p:txBody>
      </p:sp>
      <p:sp>
        <p:nvSpPr>
          <p:cNvPr id="7" name="Rectangle 6"/>
          <p:cNvSpPr>
            <a:spLocks noChangeArrowheads="1"/>
          </p:cNvSpPr>
          <p:nvPr/>
        </p:nvSpPr>
        <p:spPr bwMode="auto">
          <a:xfrm>
            <a:off x="0" y="457200"/>
            <a:ext cx="96774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What Constitutes a New Case?</a:t>
            </a:r>
          </a:p>
        </p:txBody>
      </p:sp>
    </p:spTree>
    <p:extLst>
      <p:ext uri="{BB962C8B-B14F-4D97-AF65-F5344CB8AC3E}">
        <p14:creationId xmlns:p14="http://schemas.microsoft.com/office/powerpoint/2010/main" val="39564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0"/>
            <a:ext cx="9144000" cy="4572000"/>
          </a:xfrm>
        </p:spPr>
        <p:txBody>
          <a:bodyPr>
            <a:noAutofit/>
          </a:bodyPr>
          <a:lstStyle/>
          <a:p>
            <a:pPr marL="457200">
              <a:buFont typeface="Wingdings" pitchFamily="2" charset="2"/>
              <a:buChar char="Ø"/>
            </a:pPr>
            <a:r>
              <a:rPr lang="en-US" sz="2400" dirty="0"/>
              <a:t>The Oklahoma Occupational Health &amp; Safety Standards Act</a:t>
            </a:r>
          </a:p>
          <a:p>
            <a:pPr marL="857250" lvl="1">
              <a:buFont typeface="Wingdings" pitchFamily="2" charset="2"/>
              <a:buChar char="Ø"/>
            </a:pPr>
            <a:r>
              <a:rPr lang="fr-FR" sz="2000" b="1" i="1" dirty="0"/>
              <a:t>40 O.S. § 401, et </a:t>
            </a:r>
            <a:r>
              <a:rPr lang="fr-FR" sz="2000" b="1" i="1" dirty="0" err="1"/>
              <a:t>seq</a:t>
            </a:r>
            <a:r>
              <a:rPr lang="fr-FR" sz="2000" b="1" i="1" dirty="0"/>
              <a:t>. and OAC 380:40</a:t>
            </a:r>
          </a:p>
          <a:p>
            <a:pPr marL="457200">
              <a:buFont typeface="Wingdings" pitchFamily="2" charset="2"/>
              <a:buChar char="Ø"/>
            </a:pPr>
            <a:r>
              <a:rPr lang="fr-FR" sz="2000" dirty="0"/>
              <a:t>The Act also Adopts:</a:t>
            </a:r>
          </a:p>
          <a:p>
            <a:pPr marL="914400" lvl="1">
              <a:buFont typeface="Wingdings" pitchFamily="2" charset="2"/>
              <a:buChar char="Ø"/>
            </a:pPr>
            <a:r>
              <a:rPr lang="fr-FR" sz="2000" dirty="0"/>
              <a:t>Federal OSHA Regulations (Code of Federal Regulations) </a:t>
            </a:r>
          </a:p>
          <a:p>
            <a:pPr marL="1371600" lvl="2">
              <a:buFont typeface="Wingdings" pitchFamily="2" charset="2"/>
              <a:buChar char="Ø"/>
            </a:pPr>
            <a:r>
              <a:rPr lang="fr-FR" sz="1800" dirty="0"/>
              <a:t>CFR 1904</a:t>
            </a:r>
          </a:p>
          <a:p>
            <a:pPr marL="1371600" lvl="2">
              <a:buFont typeface="Wingdings" pitchFamily="2" charset="2"/>
              <a:buChar char="Ø"/>
            </a:pPr>
            <a:r>
              <a:rPr lang="fr-FR" sz="1800" dirty="0"/>
              <a:t>CFR 1910</a:t>
            </a:r>
          </a:p>
          <a:p>
            <a:pPr marL="1371600" lvl="2">
              <a:buFont typeface="Wingdings" pitchFamily="2" charset="2"/>
              <a:buChar char="Ø"/>
            </a:pPr>
            <a:r>
              <a:rPr lang="fr-FR" sz="1800" dirty="0"/>
              <a:t>CFR 1926</a:t>
            </a:r>
          </a:p>
          <a:p>
            <a:pPr marL="914400" lvl="1">
              <a:buFont typeface="Wingdings" pitchFamily="2" charset="2"/>
              <a:buChar char="Ø"/>
            </a:pPr>
            <a:r>
              <a:rPr lang="fr-FR" sz="2000" dirty="0"/>
              <a:t>National Standards (ANSI, ASME, NEC, NFPA, etc.)</a:t>
            </a:r>
          </a:p>
        </p:txBody>
      </p:sp>
      <p:sp>
        <p:nvSpPr>
          <p:cNvPr id="6" name="Title 1"/>
          <p:cNvSpPr>
            <a:spLocks noGrp="1"/>
          </p:cNvSpPr>
          <p:nvPr>
            <p:ph type="title"/>
          </p:nvPr>
        </p:nvSpPr>
        <p:spPr>
          <a:xfrm>
            <a:off x="-1" y="457200"/>
            <a:ext cx="9143999" cy="914400"/>
          </a:xfrm>
        </p:spPr>
        <p:txBody>
          <a:bodyPr anchor="t" anchorCtr="0">
            <a:noAutofit/>
          </a:bodyPr>
          <a:lstStyle/>
          <a:p>
            <a:pPr algn="ctr"/>
            <a:r>
              <a:rPr lang="en-US" sz="3200" dirty="0"/>
              <a:t>Workplace Safety for the Public Sector</a:t>
            </a:r>
          </a:p>
        </p:txBody>
      </p:sp>
    </p:spTree>
    <p:extLst>
      <p:ext uri="{BB962C8B-B14F-4D97-AF65-F5344CB8AC3E}">
        <p14:creationId xmlns:p14="http://schemas.microsoft.com/office/powerpoint/2010/main" val="978393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33728" y="625452"/>
            <a:ext cx="7400108" cy="492443"/>
          </a:xfrm>
          <a:prstGeom prst="rect">
            <a:avLst/>
          </a:prstGeom>
          <a:noFill/>
          <a:ln w="9525">
            <a:noFill/>
            <a:miter lim="800000"/>
            <a:headEnd/>
            <a:tailEnd/>
          </a:ln>
        </p:spPr>
        <p:txBody>
          <a:bodyPr wrap="square" lIns="0" tIns="0" rIns="0" bIns="0" anchor="t" anchorCtr="0">
            <a:spAutoFit/>
          </a:bodyPr>
          <a:lstStyle/>
          <a:p>
            <a:pPr algn="ctr" defTabSz="285750">
              <a:defRPr/>
            </a:pPr>
            <a:r>
              <a:rPr lang="en-US" sz="3200" dirty="0">
                <a:solidFill>
                  <a:srgbClr val="92D050"/>
                </a:solidFill>
                <a:latin typeface="Trebuchet MS" panose="020B0603020202020204"/>
                <a:cs typeface="Arial" pitchFamily="34" charset="0"/>
              </a:rPr>
              <a:t>COVID Reporting Requirements</a:t>
            </a:r>
          </a:p>
        </p:txBody>
      </p:sp>
      <p:sp>
        <p:nvSpPr>
          <p:cNvPr id="3" name="Content Placeholder 2"/>
          <p:cNvSpPr txBox="1">
            <a:spLocks/>
          </p:cNvSpPr>
          <p:nvPr/>
        </p:nvSpPr>
        <p:spPr>
          <a:xfrm>
            <a:off x="284480" y="1303506"/>
            <a:ext cx="9367520" cy="5219214"/>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COVID-19 is still considered a recordable illness, and thus employers are responsible for recording cases of COVID-19 only if:</a:t>
            </a: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The case is a confirmed case of COVID-19, as defined by the CDC.</a:t>
            </a: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The case is </a:t>
            </a:r>
            <a:r>
              <a:rPr lang="en-US" b="1" u="sng" dirty="0">
                <a:solidFill>
                  <a:prstClr val="black">
                    <a:lumMod val="75000"/>
                    <a:lumOff val="25000"/>
                  </a:prstClr>
                </a:solidFill>
                <a:latin typeface="Trebuchet MS" panose="020B0603020202020204"/>
              </a:rPr>
              <a:t>100%</a:t>
            </a:r>
            <a:r>
              <a:rPr lang="en-US" u="sng" dirty="0">
                <a:solidFill>
                  <a:prstClr val="black">
                    <a:lumMod val="75000"/>
                    <a:lumOff val="25000"/>
                  </a:prstClr>
                </a:solidFill>
                <a:latin typeface="Trebuchet MS" panose="020B0603020202020204"/>
              </a:rPr>
              <a:t> confirmed work-related, </a:t>
            </a:r>
            <a:r>
              <a:rPr lang="en-US" dirty="0">
                <a:solidFill>
                  <a:prstClr val="black">
                    <a:lumMod val="75000"/>
                    <a:lumOff val="25000"/>
                  </a:prstClr>
                </a:solidFill>
                <a:latin typeface="Trebuchet MS" panose="020B0603020202020204"/>
              </a:rPr>
              <a:t>as defined by 29 CFR </a:t>
            </a:r>
            <a:r>
              <a:rPr lang="fr-FR" dirty="0">
                <a:solidFill>
                  <a:prstClr val="black">
                    <a:lumMod val="75000"/>
                    <a:lumOff val="25000"/>
                  </a:prstClr>
                </a:solidFill>
                <a:latin typeface="Trebuchet MS" panose="020B0603020202020204"/>
              </a:rPr>
              <a:t>§ 1904.5, </a:t>
            </a:r>
            <a:r>
              <a:rPr lang="en-US" dirty="0">
                <a:solidFill>
                  <a:prstClr val="black">
                    <a:lumMod val="75000"/>
                    <a:lumOff val="25000"/>
                  </a:prstClr>
                </a:solidFill>
                <a:latin typeface="Trebuchet MS" panose="020B0603020202020204"/>
              </a:rPr>
              <a:t>or it’s determined very likely work-related based on the employee’s job duties.</a:t>
            </a:r>
            <a:endParaRPr lang="fr-FR" dirty="0">
              <a:solidFill>
                <a:prstClr val="black">
                  <a:lumMod val="75000"/>
                  <a:lumOff val="25000"/>
                </a:prstClr>
              </a:solidFill>
              <a:latin typeface="Trebuchet MS" panose="020B0603020202020204"/>
            </a:endParaRPr>
          </a:p>
          <a:p>
            <a:pPr lvl="1">
              <a:buClr>
                <a:srgbClr val="90C226"/>
              </a:buClr>
              <a:buFont typeface="Wingdings" panose="05000000000000000000" pitchFamily="2" charset="2"/>
              <a:buChar char="Ø"/>
            </a:pPr>
            <a:r>
              <a:rPr lang="fr-FR" dirty="0">
                <a:solidFill>
                  <a:prstClr val="black">
                    <a:lumMod val="75000"/>
                    <a:lumOff val="25000"/>
                  </a:prstClr>
                </a:solidFill>
                <a:latin typeface="Trebuchet MS" panose="020B0603020202020204"/>
              </a:rPr>
              <a:t>The case involves one or more of the general recording criteria set forth in 29 CFR § 1904.7.</a:t>
            </a:r>
            <a:endParaRPr lang="en-US" dirty="0">
              <a:solidFill>
                <a:prstClr val="black">
                  <a:lumMod val="75000"/>
                  <a:lumOff val="25000"/>
                </a:prstClr>
              </a:solidFill>
              <a:latin typeface="Trebuchet MS" panose="020B0603020202020204"/>
            </a:endParaRPr>
          </a:p>
          <a:p>
            <a:pPr>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As COVID cases fall under the requirements of HIPAA, all cases should be treated as a Privacy Case and follow the requirements found under OSHA 1904.29(b)(6)-(10).</a:t>
            </a:r>
          </a:p>
          <a:p>
            <a:pPr>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Industries under Healthcare and Healthcare support services must follow the recordkeeping requirements under the Healthcare ETS.</a:t>
            </a: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Covid-19 log and all reporting provisions remain in effect.</a:t>
            </a: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All information for Healthcare industries can be found at </a:t>
            </a:r>
            <a:r>
              <a:rPr lang="en-US" dirty="0">
                <a:solidFill>
                  <a:prstClr val="black">
                    <a:lumMod val="75000"/>
                    <a:lumOff val="25000"/>
                  </a:prstClr>
                </a:solidFill>
                <a:latin typeface="Trebuchet MS" panose="020B0603020202020204"/>
                <a:hlinkClick r:id="rId2"/>
              </a:rPr>
              <a:t>https://www.osha.gov/coronavirus/ets</a:t>
            </a:r>
            <a:r>
              <a:rPr lang="en-US" dirty="0">
                <a:solidFill>
                  <a:prstClr val="black">
                    <a:lumMod val="75000"/>
                    <a:lumOff val="25000"/>
                  </a:prstClr>
                </a:solidFill>
                <a:latin typeface="Trebuchet MS" panose="020B0603020202020204"/>
              </a:rPr>
              <a:t>.</a:t>
            </a:r>
          </a:p>
          <a:p>
            <a:pPr>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rPr>
              <a:t>Additional resources:</a:t>
            </a: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hlinkClick r:id="rId3"/>
              </a:rPr>
              <a:t>https://www.osha.gov/coronavirus</a:t>
            </a:r>
            <a:endParaRPr lang="en-US" dirty="0">
              <a:solidFill>
                <a:prstClr val="black">
                  <a:lumMod val="75000"/>
                  <a:lumOff val="25000"/>
                </a:prstClr>
              </a:solidFill>
              <a:latin typeface="Trebuchet MS" panose="020B0603020202020204"/>
            </a:endParaRP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hlinkClick r:id="rId4"/>
              </a:rPr>
              <a:t>https://www.osha.gov/coronavirus/standards</a:t>
            </a:r>
            <a:endParaRPr lang="en-US" dirty="0">
              <a:solidFill>
                <a:prstClr val="black">
                  <a:lumMod val="75000"/>
                  <a:lumOff val="25000"/>
                </a:prstClr>
              </a:solidFill>
              <a:latin typeface="Trebuchet MS" panose="020B0603020202020204"/>
            </a:endParaRPr>
          </a:p>
          <a:p>
            <a:pPr lvl="1">
              <a:buClr>
                <a:srgbClr val="90C226"/>
              </a:buClr>
              <a:buFont typeface="Wingdings" panose="05000000000000000000" pitchFamily="2" charset="2"/>
              <a:buChar char="Ø"/>
            </a:pPr>
            <a:r>
              <a:rPr lang="en-US" dirty="0">
                <a:solidFill>
                  <a:prstClr val="black">
                    <a:lumMod val="75000"/>
                    <a:lumOff val="25000"/>
                  </a:prstClr>
                </a:solidFill>
                <a:latin typeface="Trebuchet MS" panose="020B0603020202020204"/>
                <a:hlinkClick r:id="rId5"/>
              </a:rPr>
              <a:t>https://www.osha.gov/laws-regs/standardinterpretations/2020-05-19</a:t>
            </a:r>
            <a:endParaRPr lang="en-US" dirty="0">
              <a:solidFill>
                <a:prstClr val="black">
                  <a:lumMod val="75000"/>
                  <a:lumOff val="25000"/>
                </a:prstClr>
              </a:solidFill>
              <a:latin typeface="Trebuchet MS" panose="020B0603020202020204"/>
            </a:endParaRPr>
          </a:p>
        </p:txBody>
      </p:sp>
    </p:spTree>
    <p:extLst>
      <p:ext uri="{BB962C8B-B14F-4D97-AF65-F5344CB8AC3E}">
        <p14:creationId xmlns:p14="http://schemas.microsoft.com/office/powerpoint/2010/main" val="3668517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1"/>
            <a:ext cx="9326880" cy="1154097"/>
          </a:xfrm>
        </p:spPr>
        <p:txBody>
          <a:bodyPr>
            <a:normAutofit/>
          </a:bodyPr>
          <a:lstStyle/>
          <a:p>
            <a:pPr algn="ctr"/>
            <a:r>
              <a:rPr lang="en-US" sz="3200" dirty="0"/>
              <a:t>If Changes Are Needed to Public Sector Survey</a:t>
            </a:r>
          </a:p>
        </p:txBody>
      </p:sp>
      <p:sp>
        <p:nvSpPr>
          <p:cNvPr id="3" name="Content Placeholder 2"/>
          <p:cNvSpPr>
            <a:spLocks noGrp="1"/>
          </p:cNvSpPr>
          <p:nvPr>
            <p:ph idx="1"/>
          </p:nvPr>
        </p:nvSpPr>
        <p:spPr>
          <a:xfrm>
            <a:off x="508000" y="1692360"/>
            <a:ext cx="9326880" cy="4616783"/>
          </a:xfrm>
        </p:spPr>
        <p:txBody>
          <a:bodyPr>
            <a:normAutofit/>
          </a:bodyPr>
          <a:lstStyle/>
          <a:p>
            <a:pPr>
              <a:buFont typeface="Wingdings" panose="05000000000000000000" pitchFamily="2" charset="2"/>
              <a:buChar char="Ø"/>
            </a:pPr>
            <a:r>
              <a:rPr lang="en-US" sz="2400" dirty="0"/>
              <a:t>If you have a new facility, or consolidate with another entity, you need to notify the Public Sector Survey prior to the start of the survey year so your Survey can be updated.</a:t>
            </a:r>
          </a:p>
          <a:p>
            <a:pPr lvl="1">
              <a:buFont typeface="Wingdings" panose="05000000000000000000" pitchFamily="2" charset="2"/>
              <a:buChar char="Ø"/>
            </a:pPr>
            <a:r>
              <a:rPr lang="en-US" sz="2000" dirty="0"/>
              <a:t>Under 380:40-1-5: </a:t>
            </a:r>
            <a:r>
              <a:rPr lang="en-US" sz="2000" i="1" dirty="0"/>
              <a:t>“Employers shall notify the Department of Labor Statistical Research Unit within ninety (90) days of the closing, merging, or opening of a new facility”</a:t>
            </a:r>
          </a:p>
          <a:p>
            <a:pPr>
              <a:buFont typeface="Wingdings" panose="05000000000000000000" pitchFamily="2" charset="2"/>
              <a:buChar char="Ø"/>
            </a:pPr>
            <a:r>
              <a:rPr lang="en-US" sz="2400" dirty="0"/>
              <a:t>Also notify the Public Sector Survey if your facilities are not properly broken down into individual facilities.  </a:t>
            </a:r>
          </a:p>
          <a:p>
            <a:pPr>
              <a:buFont typeface="Wingdings" panose="05000000000000000000" pitchFamily="2" charset="2"/>
              <a:buChar char="Ø"/>
            </a:pPr>
            <a:r>
              <a:rPr lang="en-US" sz="2400" b="1" dirty="0"/>
              <a:t>Note: Changes cannot be made while the survey is active.</a:t>
            </a:r>
            <a:endParaRPr lang="en-US" sz="2000" dirty="0">
              <a:solidFill>
                <a:srgbClr val="FF0000"/>
              </a:solidFill>
            </a:endParaRPr>
          </a:p>
        </p:txBody>
      </p:sp>
    </p:spTree>
    <p:extLst>
      <p:ext uri="{BB962C8B-B14F-4D97-AF65-F5344CB8AC3E}">
        <p14:creationId xmlns:p14="http://schemas.microsoft.com/office/powerpoint/2010/main" val="2118240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195" y="1614792"/>
            <a:ext cx="7704307" cy="4387174"/>
          </a:xfrm>
        </p:spPr>
        <p:txBody>
          <a:bodyPr>
            <a:noAutofit/>
          </a:bodyPr>
          <a:lstStyle/>
          <a:p>
            <a:pPr>
              <a:buFont typeface="Wingdings" panose="05000000000000000000" pitchFamily="2" charset="2"/>
              <a:buChar char="Ø"/>
            </a:pPr>
            <a:r>
              <a:rPr lang="en-US" sz="1600" dirty="0"/>
              <a:t>Forms must be filled out </a:t>
            </a:r>
            <a:r>
              <a:rPr lang="en-US" sz="1600" b="1" dirty="0">
                <a:solidFill>
                  <a:srgbClr val="FF0000"/>
                </a:solidFill>
              </a:rPr>
              <a:t>completely and in detail.</a:t>
            </a:r>
          </a:p>
          <a:p>
            <a:pPr>
              <a:buFont typeface="Wingdings" panose="05000000000000000000" pitchFamily="2" charset="2"/>
              <a:buChar char="Ø"/>
            </a:pPr>
            <a:r>
              <a:rPr lang="en-US" sz="1600" dirty="0"/>
              <a:t>You must maintain your OK 300 and OK 300A each year, even if you did not have any recordable cases during the year. (You must also physically post your OK300A.)</a:t>
            </a:r>
          </a:p>
          <a:p>
            <a:pPr>
              <a:buFont typeface="Wingdings" panose="05000000000000000000" pitchFamily="2" charset="2"/>
              <a:buChar char="Ø"/>
            </a:pPr>
            <a:r>
              <a:rPr lang="en-US" sz="1600" dirty="0"/>
              <a:t>You must count all calendar days away, restricted and transferred, including weekends and holidays, even if the employee is not scheduled to work. </a:t>
            </a:r>
          </a:p>
          <a:p>
            <a:pPr lvl="1">
              <a:buFont typeface="Wingdings" panose="05000000000000000000" pitchFamily="2" charset="2"/>
              <a:buChar char="Ø"/>
            </a:pPr>
            <a:r>
              <a:rPr lang="en-US" sz="1400" dirty="0"/>
              <a:t>Each injury or illness case caps at 180 days between days away, job transfer or restriction.</a:t>
            </a:r>
          </a:p>
          <a:p>
            <a:pPr>
              <a:buFont typeface="Wingdings" panose="05000000000000000000" pitchFamily="2" charset="2"/>
              <a:buChar char="Ø"/>
            </a:pPr>
            <a:r>
              <a:rPr lang="en-US" sz="1600" dirty="0"/>
              <a:t>Recordkeeping and Workers’ Compensation forms do not serve the same purpose and the two systems are not interactive. One has no bearing upon the other.</a:t>
            </a:r>
          </a:p>
          <a:p>
            <a:pPr>
              <a:buFont typeface="Wingdings" panose="05000000000000000000" pitchFamily="2" charset="2"/>
              <a:buChar char="Ø"/>
            </a:pPr>
            <a:r>
              <a:rPr lang="en-US" sz="1600" dirty="0"/>
              <a:t>These records are required for a purpose. Utilize your records to look for trends, identify hazards and improve your safety and health management system. </a:t>
            </a:r>
          </a:p>
          <a:p>
            <a:pPr>
              <a:buNone/>
            </a:pPr>
            <a:endParaRPr lang="en-US" sz="1500" dirty="0"/>
          </a:p>
        </p:txBody>
      </p:sp>
      <p:sp>
        <p:nvSpPr>
          <p:cNvPr id="2" name="Title 1"/>
          <p:cNvSpPr>
            <a:spLocks noGrp="1"/>
          </p:cNvSpPr>
          <p:nvPr>
            <p:ph type="title"/>
          </p:nvPr>
        </p:nvSpPr>
        <p:spPr>
          <a:xfrm>
            <a:off x="914400" y="583660"/>
            <a:ext cx="7630998" cy="714080"/>
          </a:xfrm>
        </p:spPr>
        <p:txBody>
          <a:bodyPr>
            <a:normAutofit/>
          </a:bodyPr>
          <a:lstStyle/>
          <a:p>
            <a:pPr algn="ctr"/>
            <a:r>
              <a:rPr lang="en-US" sz="3500" dirty="0">
                <a:solidFill>
                  <a:srgbClr val="C00000"/>
                </a:solidFill>
              </a:rPr>
              <a:t>Key Points To Remember</a:t>
            </a:r>
          </a:p>
        </p:txBody>
      </p:sp>
      <p:pic>
        <p:nvPicPr>
          <p:cNvPr id="28674" name="Picture 2" descr="C:\Users\102434\AppData\Local\Microsoft\Windows\Temporary Internet Files\Content.IE5\3OPEJM8A\MC90015169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4502" y="2879387"/>
            <a:ext cx="1778576" cy="165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91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7416" y="381000"/>
            <a:ext cx="7312894" cy="692020"/>
          </a:xfrm>
        </p:spPr>
        <p:txBody>
          <a:bodyPr>
            <a:normAutofit fontScale="90000"/>
          </a:bodyPr>
          <a:lstStyle/>
          <a:p>
            <a:r>
              <a:rPr lang="en-US" dirty="0"/>
              <a:t>If You Need Help, Please Reach Out!</a:t>
            </a:r>
          </a:p>
        </p:txBody>
      </p:sp>
      <p:sp>
        <p:nvSpPr>
          <p:cNvPr id="3" name="Content Placeholder 2"/>
          <p:cNvSpPr>
            <a:spLocks noGrp="1"/>
          </p:cNvSpPr>
          <p:nvPr>
            <p:ph idx="1"/>
          </p:nvPr>
        </p:nvSpPr>
        <p:spPr>
          <a:xfrm>
            <a:off x="603996" y="1272480"/>
            <a:ext cx="8763842" cy="4008647"/>
          </a:xfrm>
        </p:spPr>
        <p:txBody>
          <a:bodyPr>
            <a:normAutofit/>
          </a:bodyPr>
          <a:lstStyle/>
          <a:p>
            <a:pPr>
              <a:buFont typeface="Wingdings" panose="05000000000000000000" pitchFamily="2" charset="2"/>
              <a:buChar char="Ø"/>
            </a:pPr>
            <a:r>
              <a:rPr lang="en-US" sz="2000" dirty="0"/>
              <a:t>For help with your OK300 forms or the Public Sector Survey, please contact:</a:t>
            </a:r>
          </a:p>
          <a:p>
            <a:pPr lvl="1">
              <a:buFont typeface="Wingdings" panose="05000000000000000000" pitchFamily="2" charset="2"/>
              <a:buChar char="Ø"/>
            </a:pPr>
            <a:r>
              <a:rPr lang="en-US" sz="1800" dirty="0">
                <a:solidFill>
                  <a:srgbClr val="0000FF"/>
                </a:solidFill>
              </a:rPr>
              <a:t>Eric.Williams@labor.ok.gov</a:t>
            </a:r>
          </a:p>
          <a:p>
            <a:pPr lvl="1">
              <a:buFont typeface="Wingdings" panose="05000000000000000000" pitchFamily="2" charset="2"/>
              <a:buChar char="Ø"/>
            </a:pPr>
            <a:r>
              <a:rPr lang="en-US" sz="1800" dirty="0"/>
              <a:t>Or (405)-521-6568</a:t>
            </a:r>
          </a:p>
          <a:p>
            <a:pPr>
              <a:buFont typeface="Wingdings" panose="05000000000000000000" pitchFamily="2" charset="2"/>
              <a:buChar char="Ø"/>
            </a:pPr>
            <a:r>
              <a:rPr lang="en-US" sz="2000" dirty="0"/>
              <a:t>New interactive Excel version of the OK300 forms available from ODOL. Please contact our Agency for a copy. </a:t>
            </a:r>
            <a:r>
              <a:rPr lang="en-US" sz="2000" b="1" i="1" u="sng" dirty="0">
                <a:solidFill>
                  <a:srgbClr val="C00000"/>
                </a:solidFill>
              </a:rPr>
              <a:t>(not currently available on our website)</a:t>
            </a:r>
            <a:r>
              <a:rPr lang="en-US" sz="2000" dirty="0">
                <a:solidFill>
                  <a:srgbClr val="C00000"/>
                </a:solidFill>
              </a:rPr>
              <a:t> </a:t>
            </a:r>
          </a:p>
        </p:txBody>
      </p:sp>
      <p:cxnSp>
        <p:nvCxnSpPr>
          <p:cNvPr id="1031" name="Straight Connector 103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50045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191" y="1926077"/>
            <a:ext cx="9377464" cy="4124527"/>
          </a:xfrm>
        </p:spPr>
        <p:txBody>
          <a:bodyPr>
            <a:normAutofit fontScale="92500" lnSpcReduction="10000"/>
          </a:bodyPr>
          <a:lstStyle/>
          <a:p>
            <a:pPr>
              <a:buFont typeface="Wingdings" panose="05000000000000000000" pitchFamily="2" charset="2"/>
              <a:buChar char="Ø"/>
            </a:pPr>
            <a:r>
              <a:rPr lang="en-US" sz="2600" dirty="0"/>
              <a:t>OSHA’s website</a:t>
            </a:r>
          </a:p>
          <a:p>
            <a:pPr lvl="1">
              <a:buFont typeface="Wingdings" panose="05000000000000000000" pitchFamily="2" charset="2"/>
              <a:buChar char="Ø"/>
            </a:pPr>
            <a:r>
              <a:rPr lang="en-US" sz="1800" dirty="0"/>
              <a:t>Regulatory Text</a:t>
            </a:r>
          </a:p>
          <a:p>
            <a:pPr lvl="1">
              <a:buFont typeface="Wingdings" panose="05000000000000000000" pitchFamily="2" charset="2"/>
              <a:buChar char="Ø"/>
            </a:pPr>
            <a:r>
              <a:rPr lang="en-US" sz="1800" dirty="0">
                <a:hlinkClick r:id="rId2"/>
              </a:rPr>
              <a:t>www.osha.gov/pls/oshaweb/owastand.display_standard_group?p_toc_level=1&amp;p_part_number=1904</a:t>
            </a:r>
            <a:endParaRPr lang="en-US" sz="1800" dirty="0"/>
          </a:p>
          <a:p>
            <a:pPr lvl="1">
              <a:buFont typeface="Wingdings" panose="05000000000000000000" pitchFamily="2" charset="2"/>
              <a:buChar char="Ø"/>
            </a:pPr>
            <a:r>
              <a:rPr lang="en-US" sz="1800" dirty="0"/>
              <a:t>OSHA Small Business Handbook </a:t>
            </a:r>
          </a:p>
          <a:p>
            <a:pPr lvl="1">
              <a:buFont typeface="Wingdings" panose="05000000000000000000" pitchFamily="2" charset="2"/>
              <a:buChar char="Ø"/>
            </a:pPr>
            <a:r>
              <a:rPr lang="en-US" sz="1800" dirty="0">
                <a:hlinkClick r:id="rId3"/>
              </a:rPr>
              <a:t>https://www.ok.gov/odol/documents/OSHAFederalSmallBusinessHandbook.pdf</a:t>
            </a:r>
            <a:endParaRPr lang="en-US" sz="1800" dirty="0"/>
          </a:p>
          <a:p>
            <a:pPr lvl="1">
              <a:buFont typeface="Wingdings" panose="05000000000000000000" pitchFamily="2" charset="2"/>
              <a:buChar char="Ø"/>
            </a:pPr>
            <a:r>
              <a:rPr lang="en-US" sz="1800" dirty="0"/>
              <a:t>OSHA Recordkeeping </a:t>
            </a:r>
            <a:r>
              <a:rPr lang="en-US" sz="1800" dirty="0">
                <a:hlinkClick r:id="rId4"/>
              </a:rPr>
              <a:t>https://www.osha.gov/recordkeeping/index.html</a:t>
            </a:r>
            <a:endParaRPr lang="en-US" sz="1800" dirty="0"/>
          </a:p>
          <a:p>
            <a:pPr lvl="1">
              <a:buFont typeface="Wingdings" panose="05000000000000000000" pitchFamily="2" charset="2"/>
              <a:buChar char="Ø"/>
            </a:pPr>
            <a:endParaRPr lang="en-US" dirty="0"/>
          </a:p>
          <a:p>
            <a:pPr>
              <a:buFont typeface="Wingdings" panose="05000000000000000000" pitchFamily="2" charset="2"/>
              <a:buChar char="Ø"/>
            </a:pPr>
            <a:r>
              <a:rPr lang="en-US" sz="2800" dirty="0">
                <a:solidFill>
                  <a:srgbClr val="FF0000"/>
                </a:solidFill>
              </a:rPr>
              <a:t>Training Video</a:t>
            </a:r>
          </a:p>
          <a:p>
            <a:pPr lvl="1">
              <a:buFont typeface="Wingdings" panose="05000000000000000000" pitchFamily="2" charset="2"/>
              <a:buChar char="Ø"/>
            </a:pPr>
            <a:r>
              <a:rPr lang="en-US" sz="1800" dirty="0">
                <a:hlinkClick r:id="rId5"/>
              </a:rPr>
              <a:t>https://www.youtube.com/watch?v=lhJdLRUXz8s</a:t>
            </a:r>
            <a:r>
              <a:rPr lang="en-US" sz="1800" dirty="0"/>
              <a:t> </a:t>
            </a:r>
          </a:p>
          <a:p>
            <a:pPr lvl="1">
              <a:buFont typeface="Wingdings" panose="05000000000000000000" pitchFamily="2" charset="2"/>
              <a:buChar char="Ø"/>
            </a:pPr>
            <a:r>
              <a:rPr lang="en-US" sz="1800" dirty="0"/>
              <a:t>May also email Eric Williams at ODOL to receive this video: </a:t>
            </a:r>
            <a:r>
              <a:rPr lang="en-US" sz="1800" dirty="0">
                <a:solidFill>
                  <a:srgbClr val="0000FF"/>
                </a:solidFill>
                <a:hlinkClick r:id="rId6">
                  <a:extLst>
                    <a:ext uri="{A12FA001-AC4F-418D-AE19-62706E023703}">
                      <ahyp:hlinkClr xmlns:ahyp="http://schemas.microsoft.com/office/drawing/2018/hyperlinkcolor" val="tx"/>
                    </a:ext>
                  </a:extLst>
                </a:hlinkClick>
              </a:rPr>
              <a:t>Eric.Williams@labor.ok.gov</a:t>
            </a:r>
            <a:endParaRPr lang="en-US" sz="1800" dirty="0">
              <a:solidFill>
                <a:srgbClr val="0000FF"/>
              </a:solidFill>
            </a:endParaRPr>
          </a:p>
          <a:p>
            <a:pPr marL="457200" lvl="1" indent="0">
              <a:buNone/>
            </a:pPr>
            <a:endParaRPr lang="en-US" dirty="0"/>
          </a:p>
        </p:txBody>
      </p:sp>
      <p:sp>
        <p:nvSpPr>
          <p:cNvPr id="2" name="Title 1"/>
          <p:cNvSpPr>
            <a:spLocks noGrp="1"/>
          </p:cNvSpPr>
          <p:nvPr>
            <p:ph type="title"/>
          </p:nvPr>
        </p:nvSpPr>
        <p:spPr>
          <a:xfrm>
            <a:off x="243191" y="434502"/>
            <a:ext cx="9377464" cy="914400"/>
          </a:xfrm>
        </p:spPr>
        <p:txBody>
          <a:bodyPr>
            <a:normAutofit/>
          </a:bodyPr>
          <a:lstStyle/>
          <a:p>
            <a:pPr algn="ctr"/>
            <a:r>
              <a:rPr lang="en-US" dirty="0"/>
              <a:t>Recordkeeping Resources</a:t>
            </a:r>
          </a:p>
        </p:txBody>
      </p:sp>
    </p:spTree>
    <p:extLst>
      <p:ext uri="{BB962C8B-B14F-4D97-AF65-F5344CB8AC3E}">
        <p14:creationId xmlns:p14="http://schemas.microsoft.com/office/powerpoint/2010/main" val="2444681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30" y="609600"/>
            <a:ext cx="9474740" cy="1121923"/>
          </a:xfrm>
        </p:spPr>
        <p:txBody>
          <a:bodyPr/>
          <a:lstStyle/>
          <a:p>
            <a:pPr algn="ctr"/>
            <a:r>
              <a:rPr lang="en-US" dirty="0"/>
              <a:t>Recordkeeping Forms</a:t>
            </a:r>
          </a:p>
        </p:txBody>
      </p:sp>
      <p:sp>
        <p:nvSpPr>
          <p:cNvPr id="3" name="Content Placeholder 2"/>
          <p:cNvSpPr>
            <a:spLocks noGrp="1"/>
          </p:cNvSpPr>
          <p:nvPr>
            <p:ph idx="1"/>
          </p:nvPr>
        </p:nvSpPr>
        <p:spPr>
          <a:xfrm>
            <a:off x="291830" y="1877438"/>
            <a:ext cx="9474740" cy="4370962"/>
          </a:xfrm>
        </p:spPr>
        <p:txBody>
          <a:bodyPr>
            <a:normAutofit/>
          </a:bodyPr>
          <a:lstStyle/>
          <a:p>
            <a:pPr>
              <a:buFont typeface="Wingdings" panose="05000000000000000000" pitchFamily="2" charset="2"/>
              <a:buChar char="Ø"/>
            </a:pPr>
            <a:r>
              <a:rPr lang="en-US" sz="2200" dirty="0"/>
              <a:t> </a:t>
            </a:r>
            <a:r>
              <a:rPr lang="en-US" sz="2600" dirty="0"/>
              <a:t>Forms</a:t>
            </a:r>
          </a:p>
          <a:p>
            <a:pPr lvl="1">
              <a:buFont typeface="Wingdings" panose="05000000000000000000" pitchFamily="2" charset="2"/>
              <a:buChar char="Ø"/>
            </a:pPr>
            <a:r>
              <a:rPr lang="en-US" sz="1900" dirty="0"/>
              <a:t>Located on our website at Safety and Health&gt;Workplace Safety&gt;Public Employees Occupational Safety and Health.</a:t>
            </a:r>
          </a:p>
          <a:p>
            <a:pPr lvl="2">
              <a:buFont typeface="Wingdings" panose="05000000000000000000" pitchFamily="2" charset="2"/>
              <a:buChar char="Ø"/>
            </a:pPr>
            <a:r>
              <a:rPr lang="en-US" sz="1700" dirty="0">
                <a:solidFill>
                  <a:srgbClr val="99CA3C"/>
                </a:solidFill>
                <a:hlinkClick r:id="rId2"/>
              </a:rPr>
              <a:t>https://oklahoma.gov/labor/safety-and-health/workplace-safety/peosh.html</a:t>
            </a:r>
            <a:endParaRPr lang="en-US" sz="1700" dirty="0"/>
          </a:p>
          <a:p>
            <a:pPr lvl="1">
              <a:buFont typeface="Wingdings" panose="05000000000000000000" pitchFamily="2" charset="2"/>
              <a:buChar char="Ø"/>
            </a:pPr>
            <a:r>
              <a:rPr lang="en-US" sz="1900" dirty="0"/>
              <a:t>OK 300 Series Forms- Request the latest Excel version by emailing </a:t>
            </a:r>
            <a:r>
              <a:rPr lang="en-US" sz="1900" dirty="0">
                <a:solidFill>
                  <a:srgbClr val="0000FF"/>
                </a:solidFill>
                <a:hlinkClick r:id="rId3">
                  <a:extLst>
                    <a:ext uri="{A12FA001-AC4F-418D-AE19-62706E023703}">
                      <ahyp:hlinkClr xmlns:ahyp="http://schemas.microsoft.com/office/drawing/2018/hyperlinkcolor" val="tx"/>
                    </a:ext>
                  </a:extLst>
                </a:hlinkClick>
              </a:rPr>
              <a:t>peosh@labor.ok.gov</a:t>
            </a:r>
            <a:r>
              <a:rPr lang="en-US" sz="1900" dirty="0">
                <a:solidFill>
                  <a:srgbClr val="0000FF"/>
                </a:solidFill>
              </a:rPr>
              <a:t> </a:t>
            </a:r>
            <a:r>
              <a:rPr lang="en-US" sz="1900" dirty="0">
                <a:solidFill>
                  <a:schemeClr val="tx1"/>
                </a:solidFill>
              </a:rPr>
              <a:t>or</a:t>
            </a:r>
            <a:r>
              <a:rPr lang="en-US" sz="1900" dirty="0">
                <a:solidFill>
                  <a:srgbClr val="0000FF"/>
                </a:solidFill>
              </a:rPr>
              <a:t> </a:t>
            </a:r>
            <a:r>
              <a:rPr lang="en-US" sz="1900" dirty="0">
                <a:solidFill>
                  <a:srgbClr val="0000FF"/>
                </a:solidFill>
                <a:hlinkClick r:id="rId4">
                  <a:extLst>
                    <a:ext uri="{A12FA001-AC4F-418D-AE19-62706E023703}">
                      <ahyp:hlinkClr xmlns:ahyp="http://schemas.microsoft.com/office/drawing/2018/hyperlinkcolor" val="tx"/>
                    </a:ext>
                  </a:extLst>
                </a:hlinkClick>
              </a:rPr>
              <a:t>Eric.Williams@labor.ok.gov</a:t>
            </a:r>
            <a:r>
              <a:rPr lang="en-US" sz="1900" dirty="0">
                <a:solidFill>
                  <a:srgbClr val="0000FF"/>
                </a:solidFill>
              </a:rPr>
              <a:t> </a:t>
            </a:r>
          </a:p>
          <a:p>
            <a:pPr lvl="1">
              <a:buFont typeface="Wingdings" panose="05000000000000000000" pitchFamily="2" charset="2"/>
              <a:buChar char="Ø"/>
            </a:pPr>
            <a:r>
              <a:rPr lang="en-US" sz="1900" dirty="0"/>
              <a:t>A pdf version is available on our website and includes an instruction packet (very useful!):</a:t>
            </a:r>
          </a:p>
          <a:p>
            <a:pPr lvl="2">
              <a:buFont typeface="Wingdings" panose="05000000000000000000" pitchFamily="2" charset="2"/>
              <a:buChar char="Ø"/>
            </a:pPr>
            <a:r>
              <a:rPr lang="en-US" sz="1700" dirty="0">
                <a:solidFill>
                  <a:schemeClr val="accent2">
                    <a:lumMod val="75000"/>
                  </a:schemeClr>
                </a:solidFill>
                <a:hlinkClick r:id="rId5"/>
              </a:rPr>
              <a:t>https://oklahoma.gov/labor/safety-and-health/workplace-safety/peosh/public-sector-ok300-forms.html</a:t>
            </a:r>
            <a:endParaRPr lang="en-US" sz="1700" dirty="0"/>
          </a:p>
        </p:txBody>
      </p:sp>
    </p:spTree>
    <p:extLst>
      <p:ext uri="{BB962C8B-B14F-4D97-AF65-F5344CB8AC3E}">
        <p14:creationId xmlns:p14="http://schemas.microsoft.com/office/powerpoint/2010/main" val="3402021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81AD-9D44-7DF2-02ED-2D0499713488}"/>
              </a:ext>
            </a:extLst>
          </p:cNvPr>
          <p:cNvSpPr>
            <a:spLocks noGrp="1"/>
          </p:cNvSpPr>
          <p:nvPr>
            <p:ph type="title"/>
          </p:nvPr>
        </p:nvSpPr>
        <p:spPr>
          <a:xfrm>
            <a:off x="350198" y="609600"/>
            <a:ext cx="9912484" cy="1320800"/>
          </a:xfrm>
        </p:spPr>
        <p:txBody>
          <a:bodyPr>
            <a:normAutofit/>
          </a:bodyPr>
          <a:lstStyle/>
          <a:p>
            <a:pPr algn="ctr"/>
            <a:r>
              <a:rPr lang="en-US" sz="3200" dirty="0"/>
              <a:t>PEOSH’s Use of Public Sector Records</a:t>
            </a:r>
          </a:p>
        </p:txBody>
      </p:sp>
      <p:sp>
        <p:nvSpPr>
          <p:cNvPr id="3" name="Content Placeholder 2">
            <a:extLst>
              <a:ext uri="{FF2B5EF4-FFF2-40B4-BE49-F238E27FC236}">
                <a16:creationId xmlns:a16="http://schemas.microsoft.com/office/drawing/2014/main" id="{E5C1F800-E951-E144-FC7F-4B89354DD2C6}"/>
              </a:ext>
            </a:extLst>
          </p:cNvPr>
          <p:cNvSpPr>
            <a:spLocks noGrp="1"/>
          </p:cNvSpPr>
          <p:nvPr>
            <p:ph idx="1"/>
          </p:nvPr>
        </p:nvSpPr>
        <p:spPr>
          <a:xfrm>
            <a:off x="350197" y="1673157"/>
            <a:ext cx="9912484" cy="4708189"/>
          </a:xfrm>
        </p:spPr>
        <p:txBody>
          <a:bodyPr>
            <a:normAutofit/>
          </a:bodyPr>
          <a:lstStyle/>
          <a:p>
            <a:pPr>
              <a:buFont typeface="Wingdings" panose="05000000000000000000" pitchFamily="2" charset="2"/>
              <a:buChar char="Ø"/>
            </a:pPr>
            <a:r>
              <a:rPr lang="en-US" sz="2000" dirty="0"/>
              <a:t>Identifies the “State Average” incidence rate</a:t>
            </a:r>
          </a:p>
          <a:p>
            <a:pPr>
              <a:buFont typeface="Wingdings" panose="05000000000000000000" pitchFamily="2" charset="2"/>
              <a:buChar char="Ø"/>
            </a:pPr>
            <a:r>
              <a:rPr lang="en-US" sz="2000" dirty="0"/>
              <a:t>Utilizes data to identify public sector locations with higher-than-average incidence rates</a:t>
            </a:r>
          </a:p>
          <a:p>
            <a:pPr>
              <a:buFont typeface="Wingdings" panose="05000000000000000000" pitchFamily="2" charset="2"/>
              <a:buChar char="Ø"/>
            </a:pPr>
            <a:r>
              <a:rPr lang="en-US" sz="2000" dirty="0"/>
              <a:t>Conducts site-specific inspections of high-incidence rate facilities</a:t>
            </a:r>
          </a:p>
          <a:p>
            <a:pPr>
              <a:buFont typeface="Wingdings" panose="05000000000000000000" pitchFamily="2" charset="2"/>
              <a:buChar char="Ø"/>
            </a:pPr>
            <a:r>
              <a:rPr lang="en-US" sz="2000" dirty="0"/>
              <a:t>Inspects all “non-responders”</a:t>
            </a:r>
          </a:p>
          <a:p>
            <a:pPr>
              <a:buFont typeface="Wingdings" panose="05000000000000000000" pitchFamily="2" charset="2"/>
              <a:buChar char="Ø"/>
            </a:pPr>
            <a:r>
              <a:rPr lang="en-US" sz="2000" dirty="0"/>
              <a:t>Can provide statistical analysis of user’s data, trends by various sectors, etc.</a:t>
            </a:r>
          </a:p>
        </p:txBody>
      </p:sp>
    </p:spTree>
    <p:extLst>
      <p:ext uri="{BB962C8B-B14F-4D97-AF65-F5344CB8AC3E}">
        <p14:creationId xmlns:p14="http://schemas.microsoft.com/office/powerpoint/2010/main" val="2879038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6" name="Isosceles Triangle 1035">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9"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0" name="Isosceles Triangle 1039">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Isosceles Triangle 1040">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985968" y="4473225"/>
            <a:ext cx="8288035" cy="1095059"/>
          </a:xfrm>
        </p:spPr>
        <p:txBody>
          <a:bodyPr vert="horz" lIns="91440" tIns="45720" rIns="91440" bIns="45720" rtlCol="0" anchor="b">
            <a:normAutofit fontScale="90000"/>
          </a:bodyPr>
          <a:lstStyle/>
          <a:p>
            <a:pPr algn="ctr"/>
            <a:r>
              <a:rPr lang="en-US" sz="4800" dirty="0"/>
              <a:t>Any questions on Recordkeeping?</a:t>
            </a:r>
          </a:p>
        </p:txBody>
      </p:sp>
      <p:pic>
        <p:nvPicPr>
          <p:cNvPr id="1026" name="Picture 2" descr="bear has a question Memes &amp; GIFs - Imgflip">
            <a:extLst>
              <a:ext uri="{FF2B5EF4-FFF2-40B4-BE49-F238E27FC236}">
                <a16:creationId xmlns:a16="http://schemas.microsoft.com/office/drawing/2014/main" id="{2CD83691-5877-7D2F-6677-DFFD72E61B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6610" y="934220"/>
            <a:ext cx="2542163" cy="3808486"/>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977812" y="1592375"/>
            <a:ext cx="4933362" cy="2450236"/>
          </a:xfrm>
          <a:prstGeom prst="rect">
            <a:avLst/>
          </a:prstGeom>
        </p:spPr>
      </p:pic>
    </p:spTree>
    <p:extLst>
      <p:ext uri="{BB962C8B-B14F-4D97-AF65-F5344CB8AC3E}">
        <p14:creationId xmlns:p14="http://schemas.microsoft.com/office/powerpoint/2010/main" val="1122032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919" y="1828800"/>
            <a:ext cx="9290584" cy="4572000"/>
          </a:xfrm>
        </p:spPr>
        <p:txBody>
          <a:bodyPr>
            <a:normAutofit/>
          </a:bodyPr>
          <a:lstStyle/>
          <a:p>
            <a:pPr marL="457200" indent="-338138">
              <a:spcBef>
                <a:spcPts val="500"/>
              </a:spcBef>
              <a:spcAft>
                <a:spcPts val="500"/>
              </a:spcAft>
              <a:buFont typeface="Wingdings" pitchFamily="2" charset="2"/>
              <a:buChar char="Ø"/>
              <a:defRPr/>
            </a:pPr>
            <a:r>
              <a:rPr lang="en-US" sz="2000" dirty="0">
                <a:solidFill>
                  <a:schemeClr val="tx1"/>
                </a:solidFill>
              </a:rPr>
              <a:t>PEOSH has jurisdiction over all public sector employees in Oklahoma, including city, county, state, schools, public hospitals, career techs, public universities, and municipal trusts. </a:t>
            </a:r>
            <a:r>
              <a:rPr lang="en-US" sz="2000" b="1" dirty="0">
                <a:solidFill>
                  <a:schemeClr val="accent5"/>
                </a:solidFill>
              </a:rPr>
              <a:t>Oklahoma public sector employees are not within the jurisdiction of federal OSHA.</a:t>
            </a:r>
            <a:endParaRPr lang="en-US" b="1" dirty="0">
              <a:solidFill>
                <a:schemeClr val="tx1"/>
              </a:solidFill>
            </a:endParaRPr>
          </a:p>
          <a:p>
            <a:pPr marL="457200" indent="-338138">
              <a:spcBef>
                <a:spcPts val="500"/>
              </a:spcBef>
              <a:spcAft>
                <a:spcPts val="500"/>
              </a:spcAft>
              <a:buFont typeface="Wingdings" pitchFamily="2" charset="2"/>
              <a:buChar char="Ø"/>
              <a:defRPr/>
            </a:pPr>
            <a:r>
              <a:rPr lang="en-US" sz="2000" dirty="0">
                <a:solidFill>
                  <a:schemeClr val="tx1"/>
                </a:solidFill>
              </a:rPr>
              <a:t>PEOSH is responsible for:</a:t>
            </a:r>
          </a:p>
          <a:p>
            <a:pPr marL="857250" lvl="1" indent="-338138">
              <a:spcBef>
                <a:spcPts val="500"/>
              </a:spcBef>
              <a:spcAft>
                <a:spcPts val="500"/>
              </a:spcAft>
              <a:buFont typeface="Wingdings" pitchFamily="2" charset="2"/>
              <a:buChar char="Ø"/>
              <a:defRPr/>
            </a:pPr>
            <a:r>
              <a:rPr lang="en-US" sz="1800" dirty="0">
                <a:solidFill>
                  <a:schemeClr val="tx1"/>
                </a:solidFill>
              </a:rPr>
              <a:t>Inspection</a:t>
            </a:r>
          </a:p>
          <a:p>
            <a:pPr marL="857250" lvl="1" indent="-338138">
              <a:spcBef>
                <a:spcPts val="500"/>
              </a:spcBef>
              <a:spcAft>
                <a:spcPts val="500"/>
              </a:spcAft>
              <a:buFont typeface="Wingdings" pitchFamily="2" charset="2"/>
              <a:buChar char="Ø"/>
              <a:defRPr/>
            </a:pPr>
            <a:r>
              <a:rPr lang="en-US" sz="1800" dirty="0">
                <a:solidFill>
                  <a:schemeClr val="tx1"/>
                </a:solidFill>
              </a:rPr>
              <a:t>Compliance</a:t>
            </a:r>
          </a:p>
          <a:p>
            <a:pPr marL="857250" lvl="1" indent="-338138">
              <a:spcBef>
                <a:spcPts val="500"/>
              </a:spcBef>
              <a:spcAft>
                <a:spcPts val="500"/>
              </a:spcAft>
              <a:buFont typeface="Wingdings" pitchFamily="2" charset="2"/>
              <a:buChar char="Ø"/>
              <a:defRPr/>
            </a:pPr>
            <a:r>
              <a:rPr lang="en-US" sz="1800" dirty="0">
                <a:solidFill>
                  <a:schemeClr val="tx1"/>
                </a:solidFill>
              </a:rPr>
              <a:t>Rule Making</a:t>
            </a:r>
          </a:p>
          <a:p>
            <a:pPr marL="857250" lvl="1" indent="-338138">
              <a:spcBef>
                <a:spcPts val="500"/>
              </a:spcBef>
              <a:spcAft>
                <a:spcPts val="500"/>
              </a:spcAft>
              <a:buFont typeface="Wingdings" pitchFamily="2" charset="2"/>
              <a:buChar char="Ø"/>
              <a:defRPr/>
            </a:pPr>
            <a:r>
              <a:rPr lang="en-US" sz="1800" dirty="0">
                <a:solidFill>
                  <a:schemeClr val="tx1"/>
                </a:solidFill>
              </a:rPr>
              <a:t>Consultation &amp; Training</a:t>
            </a:r>
            <a:endParaRPr lang="en-US" sz="1800" dirty="0">
              <a:solidFill>
                <a:schemeClr val="accent5"/>
              </a:solidFill>
            </a:endParaRPr>
          </a:p>
        </p:txBody>
      </p:sp>
      <p:sp>
        <p:nvSpPr>
          <p:cNvPr id="4" name="Rectangle 3"/>
          <p:cNvSpPr>
            <a:spLocks noChangeArrowheads="1"/>
          </p:cNvSpPr>
          <p:nvPr/>
        </p:nvSpPr>
        <p:spPr bwMode="auto">
          <a:xfrm>
            <a:off x="252919" y="457200"/>
            <a:ext cx="9290584"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Workplace Safety In The Public Sector</a:t>
            </a:r>
          </a:p>
        </p:txBody>
      </p:sp>
    </p:spTree>
    <p:extLst>
      <p:ext uri="{BB962C8B-B14F-4D97-AF65-F5344CB8AC3E}">
        <p14:creationId xmlns:p14="http://schemas.microsoft.com/office/powerpoint/2010/main" val="1867756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919" y="1828800"/>
            <a:ext cx="9290584" cy="4572000"/>
          </a:xfrm>
        </p:spPr>
        <p:txBody>
          <a:bodyPr>
            <a:normAutofit/>
          </a:bodyPr>
          <a:lstStyle/>
          <a:p>
            <a:pPr marL="457200" indent="-338138">
              <a:spcBef>
                <a:spcPts val="500"/>
              </a:spcBef>
              <a:spcAft>
                <a:spcPts val="500"/>
              </a:spcAft>
              <a:buFont typeface="Wingdings" pitchFamily="2" charset="2"/>
              <a:buChar char="Ø"/>
              <a:defRPr/>
            </a:pPr>
            <a:r>
              <a:rPr lang="en-US" sz="2000" dirty="0"/>
              <a:t>Imminent Danger Situations</a:t>
            </a:r>
          </a:p>
          <a:p>
            <a:pPr marL="457200" indent="-338138">
              <a:spcBef>
                <a:spcPts val="500"/>
              </a:spcBef>
              <a:spcAft>
                <a:spcPts val="500"/>
              </a:spcAft>
              <a:buFont typeface="Wingdings" pitchFamily="2" charset="2"/>
              <a:buChar char="Ø"/>
              <a:defRPr/>
            </a:pPr>
            <a:r>
              <a:rPr lang="en-US" sz="2000" dirty="0"/>
              <a:t>Fatalities &amp; catastrophes</a:t>
            </a:r>
          </a:p>
          <a:p>
            <a:pPr marL="457200" indent="-338138">
              <a:spcBef>
                <a:spcPts val="500"/>
              </a:spcBef>
              <a:spcAft>
                <a:spcPts val="500"/>
              </a:spcAft>
              <a:buFont typeface="Wingdings" pitchFamily="2" charset="2"/>
              <a:buChar char="Ø"/>
              <a:defRPr/>
            </a:pPr>
            <a:r>
              <a:rPr lang="en-US" sz="2000" dirty="0"/>
              <a:t>Formal Employee Complaints</a:t>
            </a:r>
          </a:p>
          <a:p>
            <a:pPr marL="457200" indent="-338138">
              <a:spcBef>
                <a:spcPts val="500"/>
              </a:spcBef>
              <a:spcAft>
                <a:spcPts val="500"/>
              </a:spcAft>
              <a:buFont typeface="Wingdings" pitchFamily="2" charset="2"/>
              <a:buChar char="Ø"/>
              <a:defRPr/>
            </a:pPr>
            <a:r>
              <a:rPr lang="en-US" sz="2000" dirty="0"/>
              <a:t>Referrals  </a:t>
            </a:r>
          </a:p>
          <a:p>
            <a:pPr marL="457200" indent="-338138">
              <a:spcBef>
                <a:spcPts val="500"/>
              </a:spcBef>
              <a:spcAft>
                <a:spcPts val="500"/>
              </a:spcAft>
              <a:buFont typeface="Wingdings" pitchFamily="2" charset="2"/>
              <a:buChar char="Ø"/>
              <a:defRPr/>
            </a:pPr>
            <a:r>
              <a:rPr lang="en-US" sz="2000" dirty="0"/>
              <a:t>“Scheduled” Inspections: Site-Specific Target List</a:t>
            </a:r>
          </a:p>
          <a:p>
            <a:pPr marL="457200" indent="-338138">
              <a:spcBef>
                <a:spcPts val="500"/>
              </a:spcBef>
              <a:spcAft>
                <a:spcPts val="500"/>
              </a:spcAft>
              <a:buFont typeface="Wingdings" pitchFamily="2" charset="2"/>
              <a:buChar char="Ø"/>
              <a:defRPr/>
            </a:pPr>
            <a:r>
              <a:rPr lang="en-US" sz="2000" dirty="0"/>
              <a:t>Non-responders</a:t>
            </a:r>
          </a:p>
          <a:p>
            <a:pPr marL="457200" indent="-338138">
              <a:spcBef>
                <a:spcPts val="500"/>
              </a:spcBef>
              <a:spcAft>
                <a:spcPts val="500"/>
              </a:spcAft>
              <a:buFont typeface="Wingdings" pitchFamily="2" charset="2"/>
              <a:buChar char="Ø"/>
              <a:defRPr/>
            </a:pPr>
            <a:r>
              <a:rPr lang="en-US" sz="2000" dirty="0"/>
              <a:t>High Incident Rates</a:t>
            </a:r>
          </a:p>
        </p:txBody>
      </p:sp>
      <p:sp>
        <p:nvSpPr>
          <p:cNvPr id="4" name="Rectangle 3"/>
          <p:cNvSpPr>
            <a:spLocks noChangeArrowheads="1"/>
          </p:cNvSpPr>
          <p:nvPr/>
        </p:nvSpPr>
        <p:spPr bwMode="auto">
          <a:xfrm>
            <a:off x="252919" y="457200"/>
            <a:ext cx="9290584"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Inspection Prioritization</a:t>
            </a:r>
          </a:p>
        </p:txBody>
      </p:sp>
      <p:pic>
        <p:nvPicPr>
          <p:cNvPr id="2052" name="Picture 4" descr="OSHA Inspections: Protect Your Business from a Visit - KPA">
            <a:extLst>
              <a:ext uri="{FF2B5EF4-FFF2-40B4-BE49-F238E27FC236}">
                <a16:creationId xmlns:a16="http://schemas.microsoft.com/office/drawing/2014/main" id="{6A8A89F7-C9C6-8AEB-7E62-84D78C3F0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47" y="3152320"/>
            <a:ext cx="4347220" cy="289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1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0"/>
            <a:ext cx="9649838" cy="4572000"/>
          </a:xfrm>
        </p:spPr>
        <p:txBody>
          <a:bodyPr>
            <a:noAutofit/>
          </a:bodyPr>
          <a:lstStyle/>
          <a:p>
            <a:pPr marL="514350" lvl="1">
              <a:buFont typeface="Wingdings" pitchFamily="2" charset="2"/>
              <a:buChar char="Ø"/>
              <a:defRPr/>
            </a:pPr>
            <a:r>
              <a:rPr lang="en-US" sz="2000" dirty="0">
                <a:solidFill>
                  <a:schemeClr val="tx1"/>
                </a:solidFill>
              </a:rPr>
              <a:t>380:40-1-2. Applicable national standards</a:t>
            </a:r>
          </a:p>
          <a:p>
            <a:pPr marL="914400" lvl="2">
              <a:buFont typeface="Wingdings" pitchFamily="2" charset="2"/>
              <a:buChar char="Ø"/>
              <a:defRPr/>
            </a:pPr>
            <a:r>
              <a:rPr lang="en-US" sz="1800" dirty="0">
                <a:solidFill>
                  <a:schemeClr val="tx1"/>
                </a:solidFill>
              </a:rPr>
              <a:t>(a) The Federal Occupational Safety and Health Standards for General Industry (29 CFR 1910) and the Construction Industry (29 CFR 1926) </a:t>
            </a:r>
            <a:r>
              <a:rPr lang="en-US" sz="1800" b="1" i="1" dirty="0">
                <a:solidFill>
                  <a:schemeClr val="tx1"/>
                </a:solidFill>
              </a:rPr>
              <a:t>shall be automatically adopted </a:t>
            </a:r>
            <a:r>
              <a:rPr lang="en-US" sz="1800" dirty="0">
                <a:solidFill>
                  <a:schemeClr val="tx1"/>
                </a:solidFill>
              </a:rPr>
              <a:t>by incorporation as currently published and as hereafter may be revised in the Code of Federal Regulations …</a:t>
            </a:r>
          </a:p>
        </p:txBody>
      </p:sp>
      <p:sp>
        <p:nvSpPr>
          <p:cNvPr id="6" name="Title 1"/>
          <p:cNvSpPr>
            <a:spLocks noGrp="1"/>
          </p:cNvSpPr>
          <p:nvPr>
            <p:ph type="title"/>
          </p:nvPr>
        </p:nvSpPr>
        <p:spPr>
          <a:xfrm>
            <a:off x="-1" y="457200"/>
            <a:ext cx="9649837" cy="914400"/>
          </a:xfrm>
        </p:spPr>
        <p:txBody>
          <a:bodyPr anchor="t" anchorCtr="0">
            <a:noAutofit/>
          </a:bodyPr>
          <a:lstStyle/>
          <a:p>
            <a:pPr algn="ctr"/>
            <a:r>
              <a:rPr lang="en-US" sz="3200" dirty="0"/>
              <a:t>Workplace Safety for the Public Sector</a:t>
            </a:r>
          </a:p>
        </p:txBody>
      </p:sp>
    </p:spTree>
    <p:extLst>
      <p:ext uri="{BB962C8B-B14F-4D97-AF65-F5344CB8AC3E}">
        <p14:creationId xmlns:p14="http://schemas.microsoft.com/office/powerpoint/2010/main" val="550819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52919" y="555121"/>
            <a:ext cx="9277161" cy="492443"/>
          </a:xfrm>
          <a:prstGeom prst="rect">
            <a:avLst/>
          </a:prstGeom>
          <a:noFill/>
          <a:ln w="9525">
            <a:noFill/>
            <a:miter lim="800000"/>
            <a:headEnd/>
            <a:tailEnd/>
          </a:ln>
        </p:spPr>
        <p:txBody>
          <a:bodyPr wrap="square" lIns="0" tIns="0" rIns="0" bIns="0" anchor="ctr">
            <a:spAutoFit/>
          </a:bodyPr>
          <a:lstStyle/>
          <a:p>
            <a:pPr algn="ctr" defTabSz="381000" eaLnBrk="1" hangingPunct="1">
              <a:defRPr/>
            </a:pPr>
            <a:r>
              <a:rPr lang="en-US" sz="3200" dirty="0">
                <a:solidFill>
                  <a:srgbClr val="92D050"/>
                </a:solidFill>
                <a:latin typeface="+mj-lt"/>
                <a:cs typeface="Arial" pitchFamily="34" charset="0"/>
              </a:rPr>
              <a:t>Inspection Types</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
        <p:nvSpPr>
          <p:cNvPr id="2" name="TextBox 1">
            <a:extLst>
              <a:ext uri="{FF2B5EF4-FFF2-40B4-BE49-F238E27FC236}">
                <a16:creationId xmlns:a16="http://schemas.microsoft.com/office/drawing/2014/main" id="{04A0AB83-8378-4922-B5B2-A16489A3FDFB}"/>
              </a:ext>
            </a:extLst>
          </p:cNvPr>
          <p:cNvSpPr txBox="1"/>
          <p:nvPr/>
        </p:nvSpPr>
        <p:spPr>
          <a:xfrm>
            <a:off x="252919" y="1556425"/>
            <a:ext cx="9698477" cy="4678204"/>
          </a:xfrm>
          <a:prstGeom prst="rect">
            <a:avLst/>
          </a:prstGeom>
          <a:noFill/>
        </p:spPr>
        <p:txBody>
          <a:bodyPr wrap="square" rtlCol="0">
            <a:spAutoFit/>
          </a:bodyPr>
          <a:lstStyle/>
          <a:p>
            <a:pPr marL="457200" indent="-457200">
              <a:buClr>
                <a:srgbClr val="92D050"/>
              </a:buClr>
              <a:buFont typeface="Wingdings" panose="05000000000000000000" pitchFamily="2" charset="2"/>
              <a:buChar char="Ø"/>
            </a:pPr>
            <a:r>
              <a:rPr lang="en-US" sz="2800" dirty="0">
                <a:solidFill>
                  <a:schemeClr val="tx1">
                    <a:lumMod val="75000"/>
                    <a:lumOff val="25000"/>
                  </a:schemeClr>
                </a:solidFill>
              </a:rPr>
              <a:t>Involuntary</a:t>
            </a:r>
          </a:p>
          <a:p>
            <a:pPr marL="914400" lvl="1" indent="-457200">
              <a:buClr>
                <a:srgbClr val="92D050"/>
              </a:buClr>
              <a:buFont typeface="Wingdings" panose="05000000000000000000" pitchFamily="2" charset="2"/>
              <a:buChar char="Ø"/>
            </a:pPr>
            <a:r>
              <a:rPr lang="en-US" sz="2800" dirty="0">
                <a:solidFill>
                  <a:schemeClr val="tx1">
                    <a:lumMod val="75000"/>
                    <a:lumOff val="25000"/>
                  </a:schemeClr>
                </a:solidFill>
              </a:rPr>
              <a:t>Enforcement</a:t>
            </a:r>
          </a:p>
          <a:p>
            <a:pPr marL="457200" indent="-457200">
              <a:buClr>
                <a:srgbClr val="92D050"/>
              </a:buClr>
              <a:buFont typeface="Wingdings" panose="05000000000000000000" pitchFamily="2" charset="2"/>
              <a:buChar char="Ø"/>
            </a:pPr>
            <a:endParaRPr lang="en-US" sz="2800" dirty="0">
              <a:solidFill>
                <a:schemeClr val="tx1">
                  <a:lumMod val="75000"/>
                  <a:lumOff val="25000"/>
                </a:schemeClr>
              </a:solidFill>
            </a:endParaRPr>
          </a:p>
          <a:p>
            <a:pPr marL="914400" lvl="1" indent="-457200">
              <a:buClr>
                <a:srgbClr val="92D050"/>
              </a:buClr>
              <a:buFont typeface="Wingdings" panose="05000000000000000000" pitchFamily="2" charset="2"/>
              <a:buChar char="Ø"/>
            </a:pPr>
            <a:r>
              <a:rPr lang="en-US" sz="2800" dirty="0">
                <a:solidFill>
                  <a:schemeClr val="tx1">
                    <a:lumMod val="75000"/>
                    <a:lumOff val="25000"/>
                  </a:schemeClr>
                </a:solidFill>
              </a:rPr>
              <a:t>Complaints</a:t>
            </a:r>
          </a:p>
          <a:p>
            <a:pPr marL="457200" indent="-457200">
              <a:buClr>
                <a:srgbClr val="92D050"/>
              </a:buClr>
              <a:buFont typeface="Wingdings" panose="05000000000000000000" pitchFamily="2" charset="2"/>
              <a:buChar char="Ø"/>
            </a:pPr>
            <a:endParaRPr lang="en-US" sz="2800" dirty="0">
              <a:solidFill>
                <a:schemeClr val="tx1">
                  <a:lumMod val="75000"/>
                  <a:lumOff val="25000"/>
                </a:schemeClr>
              </a:solidFill>
            </a:endParaRPr>
          </a:p>
          <a:p>
            <a:pPr marL="914400" lvl="1" indent="-457200">
              <a:buClr>
                <a:srgbClr val="92D050"/>
              </a:buClr>
              <a:buFont typeface="Wingdings" panose="05000000000000000000" pitchFamily="2" charset="2"/>
              <a:buChar char="Ø"/>
            </a:pPr>
            <a:r>
              <a:rPr lang="en-US" sz="2800" dirty="0">
                <a:solidFill>
                  <a:schemeClr val="tx1">
                    <a:lumMod val="75000"/>
                    <a:lumOff val="25000"/>
                  </a:schemeClr>
                </a:solidFill>
                <a:cs typeface="Arial" pitchFamily="34" charset="0"/>
              </a:rPr>
              <a:t>Fatalities &amp; Catastrophes</a:t>
            </a:r>
          </a:p>
          <a:p>
            <a:pPr marL="457200" indent="-457200">
              <a:buClr>
                <a:srgbClr val="92D050"/>
              </a:buClr>
              <a:buFont typeface="Wingdings" panose="05000000000000000000" pitchFamily="2" charset="2"/>
              <a:buChar char="Ø"/>
            </a:pPr>
            <a:endParaRPr lang="en-US" sz="2800" dirty="0">
              <a:solidFill>
                <a:schemeClr val="tx1">
                  <a:lumMod val="75000"/>
                  <a:lumOff val="25000"/>
                </a:schemeClr>
              </a:solidFill>
            </a:endParaRPr>
          </a:p>
          <a:p>
            <a:pPr marL="457200" indent="-457200">
              <a:buClr>
                <a:srgbClr val="92D050"/>
              </a:buClr>
              <a:buFont typeface="Wingdings" panose="05000000000000000000" pitchFamily="2" charset="2"/>
              <a:buChar char="Ø"/>
            </a:pPr>
            <a:r>
              <a:rPr lang="en-US" sz="2800" dirty="0">
                <a:solidFill>
                  <a:schemeClr val="tx1">
                    <a:lumMod val="75000"/>
                    <a:lumOff val="25000"/>
                  </a:schemeClr>
                </a:solidFill>
              </a:rPr>
              <a:t>Voluntary</a:t>
            </a:r>
          </a:p>
          <a:p>
            <a:pPr marL="914400" lvl="1" indent="-457200">
              <a:buClr>
                <a:srgbClr val="92D050"/>
              </a:buClr>
              <a:buFont typeface="Wingdings" panose="05000000000000000000" pitchFamily="2" charset="2"/>
              <a:buChar char="Ø"/>
            </a:pPr>
            <a:r>
              <a:rPr lang="en-US" sz="2800" dirty="0">
                <a:solidFill>
                  <a:schemeClr val="tx1">
                    <a:lumMod val="75000"/>
                    <a:lumOff val="25000"/>
                  </a:schemeClr>
                </a:solidFill>
              </a:rPr>
              <a:t>Consultations</a:t>
            </a:r>
          </a:p>
          <a:p>
            <a:pPr marL="457200" indent="-457200">
              <a:buFont typeface="Wingdings" panose="05000000000000000000" pitchFamily="2" charset="2"/>
              <a:buChar char="Ø"/>
            </a:pPr>
            <a:endParaRPr lang="en-US" sz="2800" b="1" dirty="0">
              <a:solidFill>
                <a:srgbClr val="92D050"/>
              </a:solidFill>
              <a:cs typeface="Arial" pitchFamily="34" charset="0"/>
            </a:endParaRPr>
          </a:p>
          <a:p>
            <a:endParaRPr lang="en-US" dirty="0"/>
          </a:p>
        </p:txBody>
      </p:sp>
    </p:spTree>
    <p:extLst>
      <p:ext uri="{BB962C8B-B14F-4D97-AF65-F5344CB8AC3E}">
        <p14:creationId xmlns:p14="http://schemas.microsoft.com/office/powerpoint/2010/main" val="2264602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52919" y="648195"/>
            <a:ext cx="9277162" cy="492443"/>
          </a:xfrm>
          <a:prstGeom prst="rect">
            <a:avLst/>
          </a:prstGeom>
          <a:noFill/>
          <a:ln w="9525">
            <a:noFill/>
            <a:miter lim="800000"/>
            <a:headEnd/>
            <a:tailEnd/>
          </a:ln>
        </p:spPr>
        <p:txBody>
          <a:bodyPr wrap="square" lIns="0" tIns="0" rIns="0" bIns="0" anchor="ctr">
            <a:spAutoFit/>
          </a:bodyPr>
          <a:lstStyle/>
          <a:p>
            <a:pPr algn="ctr" defTabSz="381000" eaLnBrk="1" hangingPunct="1">
              <a:defRPr/>
            </a:pPr>
            <a:r>
              <a:rPr lang="en-US" sz="3200" dirty="0">
                <a:solidFill>
                  <a:srgbClr val="92D050"/>
                </a:solidFill>
                <a:latin typeface="+mj-lt"/>
                <a:cs typeface="Arial" pitchFamily="34" charset="0"/>
              </a:rPr>
              <a:t>Citations</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
        <p:nvSpPr>
          <p:cNvPr id="2" name="TextBox 1">
            <a:extLst>
              <a:ext uri="{FF2B5EF4-FFF2-40B4-BE49-F238E27FC236}">
                <a16:creationId xmlns:a16="http://schemas.microsoft.com/office/drawing/2014/main" id="{04A0AB83-8378-4922-B5B2-A16489A3FDFB}"/>
              </a:ext>
            </a:extLst>
          </p:cNvPr>
          <p:cNvSpPr txBox="1"/>
          <p:nvPr/>
        </p:nvSpPr>
        <p:spPr>
          <a:xfrm>
            <a:off x="252919" y="1556424"/>
            <a:ext cx="9854119" cy="3693319"/>
          </a:xfrm>
          <a:prstGeom prst="rect">
            <a:avLst/>
          </a:prstGeom>
          <a:noFill/>
        </p:spPr>
        <p:txBody>
          <a:bodyPr wrap="square" rtlCol="0">
            <a:spAutoFit/>
          </a:bodyPr>
          <a:lstStyle/>
          <a:p>
            <a:pPr marL="457200" indent="-457200">
              <a:buClr>
                <a:schemeClr val="accent1"/>
              </a:buClr>
              <a:buFont typeface="Wingdings" panose="05000000000000000000" pitchFamily="2" charset="2"/>
              <a:buChar char="Ø"/>
            </a:pPr>
            <a:r>
              <a:rPr lang="en-US" sz="2000" dirty="0">
                <a:solidFill>
                  <a:schemeClr val="tx1">
                    <a:lumMod val="75000"/>
                    <a:lumOff val="25000"/>
                  </a:schemeClr>
                </a:solidFill>
              </a:rPr>
              <a:t>380:40-1-16. Citations</a:t>
            </a:r>
          </a:p>
          <a:p>
            <a:pPr marL="914400" lvl="1" indent="-457200">
              <a:buClr>
                <a:schemeClr val="accent1"/>
              </a:buClr>
              <a:buFont typeface="Wingdings" panose="05000000000000000000" pitchFamily="2" charset="2"/>
              <a:buChar char="Ø"/>
            </a:pPr>
            <a:r>
              <a:rPr lang="en-US" dirty="0">
                <a:solidFill>
                  <a:schemeClr val="tx1">
                    <a:lumMod val="75000"/>
                    <a:lumOff val="25000"/>
                  </a:schemeClr>
                </a:solidFill>
              </a:rPr>
              <a:t>(e) Violations of the Act shall be classified as follows: </a:t>
            </a:r>
          </a:p>
          <a:p>
            <a:pPr marL="1371600" lvl="2" indent="-457200">
              <a:buClr>
                <a:schemeClr val="accent1"/>
              </a:buClr>
              <a:buFont typeface="Wingdings" panose="05000000000000000000" pitchFamily="2" charset="2"/>
              <a:buChar char="Ø"/>
            </a:pPr>
            <a:r>
              <a:rPr lang="en-US" dirty="0"/>
              <a:t>(1) </a:t>
            </a:r>
            <a:r>
              <a:rPr lang="en-US" b="1" dirty="0">
                <a:solidFill>
                  <a:schemeClr val="accent2"/>
                </a:solidFill>
              </a:rPr>
              <a:t>Serious</a:t>
            </a:r>
            <a:r>
              <a:rPr lang="en-US" dirty="0">
                <a:solidFill>
                  <a:schemeClr val="tx1">
                    <a:lumMod val="75000"/>
                    <a:lumOff val="25000"/>
                  </a:schemeClr>
                </a:solidFill>
              </a:rPr>
              <a:t>: a condition creating substantial probability that death or serious physical harm could result. The condition is the result of one or more practices, means, methods, operations, or processes that have been adopted or are in use, unless the employer did not, and could not with the exercise of reasonable diligence, know of the condition that is the basis of the violation. </a:t>
            </a:r>
          </a:p>
          <a:p>
            <a:pPr lvl="2">
              <a:buClr>
                <a:schemeClr val="accent1"/>
              </a:buClr>
            </a:pPr>
            <a:endParaRPr lang="en-US" dirty="0"/>
          </a:p>
          <a:p>
            <a:pPr marL="1371600" lvl="2" indent="-457200">
              <a:buClr>
                <a:schemeClr val="accent1"/>
              </a:buClr>
              <a:buFont typeface="Wingdings" panose="05000000000000000000" pitchFamily="2" charset="2"/>
              <a:buChar char="Ø"/>
            </a:pPr>
            <a:r>
              <a:rPr lang="en-US" dirty="0"/>
              <a:t>(2) </a:t>
            </a:r>
            <a:r>
              <a:rPr lang="en-US" b="1" dirty="0">
                <a:solidFill>
                  <a:schemeClr val="accent2"/>
                </a:solidFill>
              </a:rPr>
              <a:t>Other than serious</a:t>
            </a:r>
            <a:r>
              <a:rPr lang="en-US" dirty="0">
                <a:solidFill>
                  <a:schemeClr val="tx1">
                    <a:lumMod val="75000"/>
                    <a:lumOff val="25000"/>
                  </a:schemeClr>
                </a:solidFill>
              </a:rPr>
              <a:t>: the most serious injury or illness that would be the likely result of the violation cannot reasonably be predicted to cause death or serious physical harm to exposed employees but does have a direct and immediate relationship to the employees' safety and health</a:t>
            </a:r>
            <a:endParaRPr lang="en-US" b="1" dirty="0">
              <a:solidFill>
                <a:schemeClr val="tx1">
                  <a:lumMod val="75000"/>
                  <a:lumOff val="25000"/>
                </a:schemeClr>
              </a:solidFill>
              <a:cs typeface="Arial" pitchFamily="34" charset="0"/>
            </a:endParaRPr>
          </a:p>
          <a:p>
            <a:endParaRPr lang="en-US" dirty="0"/>
          </a:p>
        </p:txBody>
      </p:sp>
    </p:spTree>
    <p:extLst>
      <p:ext uri="{BB962C8B-B14F-4D97-AF65-F5344CB8AC3E}">
        <p14:creationId xmlns:p14="http://schemas.microsoft.com/office/powerpoint/2010/main" val="1130342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52919" y="681141"/>
            <a:ext cx="9338122" cy="492443"/>
          </a:xfrm>
          <a:prstGeom prst="rect">
            <a:avLst/>
          </a:prstGeom>
          <a:noFill/>
          <a:ln w="9525">
            <a:noFill/>
            <a:miter lim="800000"/>
            <a:headEnd/>
            <a:tailEnd/>
          </a:ln>
        </p:spPr>
        <p:txBody>
          <a:bodyPr wrap="square" lIns="0" tIns="0" rIns="0" bIns="0" anchor="ctr">
            <a:spAutoFit/>
          </a:bodyPr>
          <a:lstStyle/>
          <a:p>
            <a:pPr algn="ctr" defTabSz="381000" eaLnBrk="1" hangingPunct="1">
              <a:defRPr/>
            </a:pPr>
            <a:r>
              <a:rPr lang="en-US" sz="3200" dirty="0">
                <a:solidFill>
                  <a:srgbClr val="92D050"/>
                </a:solidFill>
                <a:latin typeface="+mj-lt"/>
                <a:cs typeface="Arial" pitchFamily="34" charset="0"/>
              </a:rPr>
              <a:t>Citations (continued)</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
        <p:nvSpPr>
          <p:cNvPr id="2" name="TextBox 1">
            <a:extLst>
              <a:ext uri="{FF2B5EF4-FFF2-40B4-BE49-F238E27FC236}">
                <a16:creationId xmlns:a16="http://schemas.microsoft.com/office/drawing/2014/main" id="{04A0AB83-8378-4922-B5B2-A16489A3FDFB}"/>
              </a:ext>
            </a:extLst>
          </p:cNvPr>
          <p:cNvSpPr txBox="1"/>
          <p:nvPr/>
        </p:nvSpPr>
        <p:spPr>
          <a:xfrm>
            <a:off x="252918" y="1556423"/>
            <a:ext cx="9338123" cy="3170099"/>
          </a:xfrm>
          <a:prstGeom prst="rect">
            <a:avLst/>
          </a:prstGeom>
          <a:noFill/>
        </p:spPr>
        <p:txBody>
          <a:bodyPr wrap="square" rtlCol="0">
            <a:spAutoFit/>
          </a:bodyPr>
          <a:lstStyle/>
          <a:p>
            <a:pPr>
              <a:buClr>
                <a:schemeClr val="accent1"/>
              </a:buClr>
            </a:pPr>
            <a:endParaRPr lang="en-US" sz="2000" dirty="0"/>
          </a:p>
          <a:p>
            <a:pPr marL="1371600" lvl="2" indent="-457200">
              <a:buClr>
                <a:schemeClr val="accent1"/>
              </a:buClr>
              <a:buFont typeface="Wingdings" panose="05000000000000000000" pitchFamily="2" charset="2"/>
              <a:buChar char="Ø"/>
            </a:pPr>
            <a:r>
              <a:rPr lang="en-US" sz="2000" dirty="0"/>
              <a:t>(3) </a:t>
            </a:r>
            <a:r>
              <a:rPr lang="en-US" sz="2000" b="1" dirty="0">
                <a:solidFill>
                  <a:schemeClr val="accent2"/>
                </a:solidFill>
              </a:rPr>
              <a:t>Willful: </a:t>
            </a:r>
            <a:r>
              <a:rPr lang="en-US" sz="2000" dirty="0">
                <a:solidFill>
                  <a:schemeClr val="tx1">
                    <a:lumMod val="75000"/>
                    <a:lumOff val="25000"/>
                  </a:schemeClr>
                </a:solidFill>
              </a:rPr>
              <a:t>a violation in which the employer either knowingly failed to comply with a legal requirement (purposeful disregard) or acted with plain indifference to employee safety. </a:t>
            </a:r>
          </a:p>
          <a:p>
            <a:pPr marL="1371600" lvl="2" indent="-457200">
              <a:buClr>
                <a:schemeClr val="accent1"/>
              </a:buClr>
              <a:buFont typeface="Wingdings" panose="05000000000000000000" pitchFamily="2" charset="2"/>
              <a:buChar char="Ø"/>
            </a:pPr>
            <a:endParaRPr lang="en-US" sz="2000" dirty="0"/>
          </a:p>
          <a:p>
            <a:pPr marL="1371600" lvl="2" indent="-457200">
              <a:buClr>
                <a:schemeClr val="accent1"/>
              </a:buClr>
              <a:buFont typeface="Wingdings" panose="05000000000000000000" pitchFamily="2" charset="2"/>
              <a:buChar char="Ø"/>
            </a:pPr>
            <a:r>
              <a:rPr lang="en-US" sz="2000" dirty="0"/>
              <a:t>(4) </a:t>
            </a:r>
            <a:r>
              <a:rPr lang="en-US" sz="2000" b="1" dirty="0">
                <a:solidFill>
                  <a:schemeClr val="accent2"/>
                </a:solidFill>
              </a:rPr>
              <a:t>Repeated: </a:t>
            </a:r>
            <a:r>
              <a:rPr lang="en-US" sz="2000" dirty="0">
                <a:solidFill>
                  <a:schemeClr val="tx1">
                    <a:lumMod val="75000"/>
                    <a:lumOff val="25000"/>
                  </a:schemeClr>
                </a:solidFill>
              </a:rPr>
              <a:t>the employer has been cited previously for the same or a substantially similar condition within the past five years. </a:t>
            </a:r>
          </a:p>
          <a:p>
            <a:pPr marL="1371600" lvl="2" indent="-457200">
              <a:buClr>
                <a:schemeClr val="accent1"/>
              </a:buClr>
              <a:buFont typeface="Wingdings" panose="05000000000000000000" pitchFamily="2" charset="2"/>
              <a:buChar char="Ø"/>
            </a:pPr>
            <a:endParaRPr lang="en-US" sz="2000" dirty="0"/>
          </a:p>
          <a:p>
            <a:pPr marL="1371600" lvl="2" indent="-457200">
              <a:buClr>
                <a:schemeClr val="accent1"/>
              </a:buClr>
              <a:buFont typeface="Wingdings" panose="05000000000000000000" pitchFamily="2" charset="2"/>
              <a:buChar char="Ø"/>
            </a:pPr>
            <a:r>
              <a:rPr lang="en-US" sz="2000" dirty="0"/>
              <a:t>(5) </a:t>
            </a:r>
            <a:r>
              <a:rPr lang="en-US" sz="2000" b="1" dirty="0">
                <a:solidFill>
                  <a:schemeClr val="accent2"/>
                </a:solidFill>
              </a:rPr>
              <a:t>Regulatory: </a:t>
            </a:r>
            <a:r>
              <a:rPr lang="en-US" sz="2000" dirty="0">
                <a:solidFill>
                  <a:schemeClr val="tx1">
                    <a:lumMod val="75000"/>
                    <a:lumOff val="25000"/>
                  </a:schemeClr>
                </a:solidFill>
              </a:rPr>
              <a:t>the violation involves posting requirements or injury and illness recordkeeping requirements. </a:t>
            </a:r>
          </a:p>
        </p:txBody>
      </p:sp>
    </p:spTree>
    <p:extLst>
      <p:ext uri="{BB962C8B-B14F-4D97-AF65-F5344CB8AC3E}">
        <p14:creationId xmlns:p14="http://schemas.microsoft.com/office/powerpoint/2010/main" val="4270876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52919" y="648195"/>
            <a:ext cx="9277162" cy="492443"/>
          </a:xfrm>
          <a:prstGeom prst="rect">
            <a:avLst/>
          </a:prstGeom>
          <a:noFill/>
          <a:ln w="9525">
            <a:noFill/>
            <a:miter lim="800000"/>
            <a:headEnd/>
            <a:tailEnd/>
          </a:ln>
        </p:spPr>
        <p:txBody>
          <a:bodyPr wrap="square" lIns="0" tIns="0" rIns="0" bIns="0" anchor="ctr">
            <a:spAutoFit/>
          </a:bodyPr>
          <a:lstStyle/>
          <a:p>
            <a:pPr algn="ctr" defTabSz="381000" eaLnBrk="1" hangingPunct="1">
              <a:defRPr/>
            </a:pPr>
            <a:r>
              <a:rPr lang="en-US" sz="3200" dirty="0">
                <a:solidFill>
                  <a:srgbClr val="92D050"/>
                </a:solidFill>
                <a:latin typeface="+mj-lt"/>
                <a:cs typeface="Arial" pitchFamily="34" charset="0"/>
              </a:rPr>
              <a:t>Rules on Fines</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
        <p:nvSpPr>
          <p:cNvPr id="2" name="TextBox 1">
            <a:extLst>
              <a:ext uri="{FF2B5EF4-FFF2-40B4-BE49-F238E27FC236}">
                <a16:creationId xmlns:a16="http://schemas.microsoft.com/office/drawing/2014/main" id="{04A0AB83-8378-4922-B5B2-A16489A3FDFB}"/>
              </a:ext>
            </a:extLst>
          </p:cNvPr>
          <p:cNvSpPr txBox="1"/>
          <p:nvPr/>
        </p:nvSpPr>
        <p:spPr>
          <a:xfrm>
            <a:off x="252919" y="1556424"/>
            <a:ext cx="9277163" cy="4616648"/>
          </a:xfrm>
          <a:prstGeom prst="rect">
            <a:avLst/>
          </a:prstGeom>
          <a:noFill/>
        </p:spPr>
        <p:txBody>
          <a:bodyPr wrap="square" rtlCol="0">
            <a:spAutoFit/>
          </a:bodyPr>
          <a:lstStyle/>
          <a:p>
            <a:pPr marL="457200" indent="-457200">
              <a:buClr>
                <a:schemeClr val="accent1"/>
              </a:buClr>
              <a:buFont typeface="Wingdings" panose="05000000000000000000" pitchFamily="2" charset="2"/>
              <a:buChar char="Ø"/>
            </a:pPr>
            <a:r>
              <a:rPr lang="en-US" sz="2000" dirty="0">
                <a:solidFill>
                  <a:schemeClr val="tx1">
                    <a:lumMod val="75000"/>
                    <a:lumOff val="25000"/>
                  </a:schemeClr>
                </a:solidFill>
              </a:rPr>
              <a:t>380:40-1-24. Fines</a:t>
            </a:r>
          </a:p>
          <a:p>
            <a:pPr>
              <a:buClr>
                <a:schemeClr val="accent1"/>
              </a:buClr>
            </a:pPr>
            <a:endParaRPr lang="en-US" sz="2000" dirty="0">
              <a:solidFill>
                <a:schemeClr val="tx1">
                  <a:lumMod val="75000"/>
                  <a:lumOff val="25000"/>
                </a:schemeClr>
              </a:solidFill>
            </a:endParaRPr>
          </a:p>
          <a:p>
            <a:pPr marL="457200" indent="-457200">
              <a:buClr>
                <a:schemeClr val="accent1"/>
              </a:buClr>
              <a:buFont typeface="Wingdings" panose="05000000000000000000" pitchFamily="2" charset="2"/>
              <a:buChar char="Ø"/>
            </a:pPr>
            <a:r>
              <a:rPr lang="en-US" sz="1800" dirty="0">
                <a:solidFill>
                  <a:schemeClr val="tx1">
                    <a:lumMod val="75000"/>
                    <a:lumOff val="25000"/>
                  </a:schemeClr>
                </a:solidFill>
              </a:rPr>
              <a:t>(a) the Commissioner of Labor, or his or her designee, may issue an administrative fine for any and all violations of the Oklahoma Occupational Health and Safety Standards Act. </a:t>
            </a:r>
            <a:r>
              <a:rPr lang="en-US" sz="1800" b="1" dirty="0">
                <a:solidFill>
                  <a:schemeClr val="accent5"/>
                </a:solidFill>
              </a:rPr>
              <a:t>All monies collected for violations of the Oklahoma Occupational Health and Safety Standards Act shall be deposited to the Department of Labor Administrative Penalty Revolving Fund for transfer to the General Revenue Fund</a:t>
            </a:r>
            <a:r>
              <a:rPr lang="en-US" sz="1800" dirty="0">
                <a:solidFill>
                  <a:schemeClr val="tx1">
                    <a:lumMod val="75000"/>
                    <a:lumOff val="25000"/>
                  </a:schemeClr>
                </a:solidFill>
              </a:rPr>
              <a:t>. The following schedule of fines shall apply on a per-violation, per-day basis:</a:t>
            </a:r>
          </a:p>
          <a:p>
            <a:pPr>
              <a:buClr>
                <a:schemeClr val="accent1"/>
              </a:buClr>
            </a:pPr>
            <a:endParaRPr lang="en-US" sz="1800" dirty="0"/>
          </a:p>
          <a:p>
            <a:pPr marL="914400" lvl="1" indent="-457200">
              <a:buClr>
                <a:schemeClr val="accent1"/>
              </a:buClr>
              <a:buFont typeface="Wingdings" panose="05000000000000000000" pitchFamily="2" charset="2"/>
              <a:buChar char="Ø"/>
            </a:pPr>
            <a:r>
              <a:rPr lang="en-US" dirty="0">
                <a:solidFill>
                  <a:schemeClr val="tx1">
                    <a:lumMod val="75000"/>
                    <a:lumOff val="25000"/>
                  </a:schemeClr>
                </a:solidFill>
              </a:rPr>
              <a:t>(1)</a:t>
            </a:r>
            <a:r>
              <a:rPr lang="en-US" dirty="0"/>
              <a:t> </a:t>
            </a:r>
            <a:r>
              <a:rPr lang="en-US" dirty="0">
                <a:solidFill>
                  <a:schemeClr val="accent5"/>
                </a:solidFill>
              </a:rPr>
              <a:t>Serious</a:t>
            </a:r>
            <a:r>
              <a:rPr lang="en-US" dirty="0"/>
              <a:t>:		</a:t>
            </a:r>
            <a:r>
              <a:rPr lang="en-US" dirty="0">
                <a:solidFill>
                  <a:schemeClr val="tx1">
                    <a:lumMod val="75000"/>
                    <a:lumOff val="25000"/>
                  </a:schemeClr>
                </a:solidFill>
              </a:rPr>
              <a:t>$1,000.00</a:t>
            </a:r>
          </a:p>
          <a:p>
            <a:pPr marL="914400" lvl="1" indent="-457200">
              <a:buClr>
                <a:schemeClr val="accent1"/>
              </a:buClr>
              <a:buFont typeface="Wingdings" panose="05000000000000000000" pitchFamily="2" charset="2"/>
              <a:buChar char="Ø"/>
            </a:pPr>
            <a:r>
              <a:rPr lang="en-US" dirty="0">
                <a:solidFill>
                  <a:schemeClr val="tx1">
                    <a:lumMod val="75000"/>
                    <a:lumOff val="25000"/>
                  </a:schemeClr>
                </a:solidFill>
              </a:rPr>
              <a:t>(2)</a:t>
            </a:r>
            <a:r>
              <a:rPr lang="en-US" dirty="0"/>
              <a:t> </a:t>
            </a:r>
            <a:r>
              <a:rPr lang="en-US" dirty="0">
                <a:solidFill>
                  <a:schemeClr val="accent5"/>
                </a:solidFill>
              </a:rPr>
              <a:t>Other Than Serious</a:t>
            </a:r>
            <a:r>
              <a:rPr lang="en-US" dirty="0"/>
              <a:t>:	</a:t>
            </a:r>
            <a:r>
              <a:rPr lang="en-US" dirty="0">
                <a:solidFill>
                  <a:schemeClr val="tx1">
                    <a:lumMod val="75000"/>
                    <a:lumOff val="25000"/>
                  </a:schemeClr>
                </a:solidFill>
              </a:rPr>
              <a:t>$500.00</a:t>
            </a:r>
          </a:p>
          <a:p>
            <a:pPr marL="914400" lvl="1" indent="-457200">
              <a:buClr>
                <a:schemeClr val="accent1"/>
              </a:buClr>
              <a:buFont typeface="Wingdings" panose="05000000000000000000" pitchFamily="2" charset="2"/>
              <a:buChar char="Ø"/>
            </a:pPr>
            <a:r>
              <a:rPr lang="en-US" dirty="0">
                <a:solidFill>
                  <a:schemeClr val="tx1">
                    <a:lumMod val="75000"/>
                    <a:lumOff val="25000"/>
                  </a:schemeClr>
                </a:solidFill>
              </a:rPr>
              <a:t>(3)</a:t>
            </a:r>
            <a:r>
              <a:rPr lang="en-US" dirty="0"/>
              <a:t> </a:t>
            </a:r>
            <a:r>
              <a:rPr lang="en-US" dirty="0">
                <a:solidFill>
                  <a:schemeClr val="accent5"/>
                </a:solidFill>
              </a:rPr>
              <a:t>Willful</a:t>
            </a:r>
            <a:r>
              <a:rPr lang="en-US" dirty="0"/>
              <a:t>:		</a:t>
            </a:r>
            <a:r>
              <a:rPr lang="en-US" dirty="0">
                <a:solidFill>
                  <a:schemeClr val="tx1">
                    <a:lumMod val="75000"/>
                    <a:lumOff val="25000"/>
                  </a:schemeClr>
                </a:solidFill>
              </a:rPr>
              <a:t>$5,000.00</a:t>
            </a:r>
          </a:p>
          <a:p>
            <a:pPr marL="914400" lvl="1" indent="-457200">
              <a:buClr>
                <a:schemeClr val="accent1"/>
              </a:buClr>
              <a:buFont typeface="Wingdings" panose="05000000000000000000" pitchFamily="2" charset="2"/>
              <a:buChar char="Ø"/>
            </a:pPr>
            <a:r>
              <a:rPr lang="en-US" dirty="0">
                <a:solidFill>
                  <a:schemeClr val="tx1">
                    <a:lumMod val="75000"/>
                    <a:lumOff val="25000"/>
                  </a:schemeClr>
                </a:solidFill>
              </a:rPr>
              <a:t>(4)</a:t>
            </a:r>
            <a:r>
              <a:rPr lang="en-US" dirty="0"/>
              <a:t> </a:t>
            </a:r>
            <a:r>
              <a:rPr lang="en-US" dirty="0">
                <a:solidFill>
                  <a:schemeClr val="accent5"/>
                </a:solidFill>
              </a:rPr>
              <a:t>Repeated</a:t>
            </a:r>
            <a:r>
              <a:rPr lang="en-US" dirty="0"/>
              <a:t>:		</a:t>
            </a:r>
            <a:r>
              <a:rPr lang="en-US" dirty="0">
                <a:solidFill>
                  <a:schemeClr val="tx1">
                    <a:lumMod val="75000"/>
                    <a:lumOff val="25000"/>
                  </a:schemeClr>
                </a:solidFill>
              </a:rPr>
              <a:t>$5,000.00</a:t>
            </a:r>
          </a:p>
          <a:p>
            <a:pPr marL="914400" lvl="1" indent="-457200">
              <a:buClr>
                <a:schemeClr val="accent1"/>
              </a:buClr>
              <a:buFont typeface="Wingdings" panose="05000000000000000000" pitchFamily="2" charset="2"/>
              <a:buChar char="Ø"/>
            </a:pPr>
            <a:r>
              <a:rPr lang="en-US" dirty="0">
                <a:solidFill>
                  <a:schemeClr val="tx1">
                    <a:lumMod val="75000"/>
                    <a:lumOff val="25000"/>
                  </a:schemeClr>
                </a:solidFill>
              </a:rPr>
              <a:t>(5)</a:t>
            </a:r>
            <a:r>
              <a:rPr lang="en-US" dirty="0"/>
              <a:t> </a:t>
            </a:r>
            <a:r>
              <a:rPr lang="en-US" dirty="0">
                <a:solidFill>
                  <a:schemeClr val="accent5"/>
                </a:solidFill>
              </a:rPr>
              <a:t>Regulatory</a:t>
            </a:r>
            <a:r>
              <a:rPr lang="en-US" dirty="0"/>
              <a:t>:		</a:t>
            </a:r>
            <a:r>
              <a:rPr lang="en-US" dirty="0">
                <a:solidFill>
                  <a:schemeClr val="tx1">
                    <a:lumMod val="75000"/>
                    <a:lumOff val="25000"/>
                  </a:schemeClr>
                </a:solidFill>
              </a:rPr>
              <a:t>$500.00</a:t>
            </a:r>
          </a:p>
          <a:p>
            <a:pPr lvl="1">
              <a:buClr>
                <a:schemeClr val="accent1"/>
              </a:buClr>
            </a:pPr>
            <a:endParaRPr lang="en-US" dirty="0"/>
          </a:p>
          <a:p>
            <a:pPr marL="457200" indent="-457200">
              <a:buClr>
                <a:schemeClr val="accent1"/>
              </a:buClr>
              <a:buFont typeface="Wingdings" panose="05000000000000000000" pitchFamily="2" charset="2"/>
              <a:buChar char="Ø"/>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025136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52919" y="648195"/>
            <a:ext cx="9277162" cy="492443"/>
          </a:xfrm>
          <a:prstGeom prst="rect">
            <a:avLst/>
          </a:prstGeom>
          <a:noFill/>
          <a:ln w="9525">
            <a:noFill/>
            <a:miter lim="800000"/>
            <a:headEnd/>
            <a:tailEnd/>
          </a:ln>
        </p:spPr>
        <p:txBody>
          <a:bodyPr wrap="square" lIns="0" tIns="0" rIns="0" bIns="0" anchor="ctr">
            <a:spAutoFit/>
          </a:bodyPr>
          <a:lstStyle/>
          <a:p>
            <a:pPr algn="ctr" defTabSz="381000" eaLnBrk="1" hangingPunct="1">
              <a:defRPr/>
            </a:pPr>
            <a:r>
              <a:rPr lang="en-US" sz="3200" dirty="0">
                <a:solidFill>
                  <a:srgbClr val="92D050"/>
                </a:solidFill>
                <a:latin typeface="+mj-lt"/>
                <a:cs typeface="Arial" pitchFamily="34" charset="0"/>
              </a:rPr>
              <a:t>Rules on Fines (Continued)</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
        <p:nvSpPr>
          <p:cNvPr id="2" name="TextBox 1">
            <a:extLst>
              <a:ext uri="{FF2B5EF4-FFF2-40B4-BE49-F238E27FC236}">
                <a16:creationId xmlns:a16="http://schemas.microsoft.com/office/drawing/2014/main" id="{04A0AB83-8378-4922-B5B2-A16489A3FDFB}"/>
              </a:ext>
            </a:extLst>
          </p:cNvPr>
          <p:cNvSpPr txBox="1"/>
          <p:nvPr/>
        </p:nvSpPr>
        <p:spPr>
          <a:xfrm>
            <a:off x="252919" y="1556424"/>
            <a:ext cx="9277163" cy="2246769"/>
          </a:xfrm>
          <a:prstGeom prst="rect">
            <a:avLst/>
          </a:prstGeom>
          <a:noFill/>
        </p:spPr>
        <p:txBody>
          <a:bodyPr wrap="square" rtlCol="0">
            <a:spAutoFit/>
          </a:bodyPr>
          <a:lstStyle/>
          <a:p>
            <a:pPr marL="457200" indent="-457200">
              <a:buClr>
                <a:schemeClr val="accent1"/>
              </a:buClr>
              <a:buFont typeface="Wingdings" panose="05000000000000000000" pitchFamily="2" charset="2"/>
              <a:buChar char="Ø"/>
            </a:pPr>
            <a:r>
              <a:rPr lang="en-US" sz="2000" dirty="0">
                <a:solidFill>
                  <a:schemeClr val="tx1">
                    <a:lumMod val="75000"/>
                    <a:lumOff val="25000"/>
                  </a:schemeClr>
                </a:solidFill>
              </a:rPr>
              <a:t>380:40-1-24. Fines</a:t>
            </a:r>
          </a:p>
          <a:p>
            <a:pPr marL="457200" indent="-457200">
              <a:buClr>
                <a:schemeClr val="accent1"/>
              </a:buClr>
              <a:buFont typeface="Wingdings" panose="05000000000000000000" pitchFamily="2" charset="2"/>
              <a:buChar char="Ø"/>
            </a:pPr>
            <a:endParaRPr lang="en-US" sz="2000" dirty="0">
              <a:solidFill>
                <a:schemeClr val="tx1">
                  <a:lumMod val="75000"/>
                  <a:lumOff val="25000"/>
                </a:schemeClr>
              </a:solidFill>
            </a:endParaRPr>
          </a:p>
          <a:p>
            <a:pPr marL="457200" indent="-457200">
              <a:buClr>
                <a:schemeClr val="accent1"/>
              </a:buClr>
              <a:buFont typeface="Wingdings" panose="05000000000000000000" pitchFamily="2" charset="2"/>
              <a:buChar char="Ø"/>
            </a:pPr>
            <a:r>
              <a:rPr lang="en-US" sz="2000" dirty="0">
                <a:solidFill>
                  <a:schemeClr val="tx1">
                    <a:lumMod val="75000"/>
                    <a:lumOff val="25000"/>
                  </a:schemeClr>
                </a:solidFill>
              </a:rPr>
              <a:t>(c) Employers who </a:t>
            </a:r>
            <a:r>
              <a:rPr lang="en-US" sz="2000" dirty="0">
                <a:solidFill>
                  <a:schemeClr val="accent5"/>
                </a:solidFill>
              </a:rPr>
              <a:t>voluntarily request an onsite inspection shall not be subject to monetary penalties </a:t>
            </a:r>
            <a:r>
              <a:rPr lang="en-US" sz="2000" dirty="0">
                <a:solidFill>
                  <a:schemeClr val="tx1">
                    <a:lumMod val="75000"/>
                    <a:lumOff val="25000"/>
                  </a:schemeClr>
                </a:solidFill>
              </a:rPr>
              <a:t>for hazards identified during the course of the voluntary inspection, provided that such hazards are corrected within the timeframes established during the consultation visit</a:t>
            </a:r>
          </a:p>
          <a:p>
            <a:pPr marL="457200" indent="-457200">
              <a:buClr>
                <a:schemeClr val="accent1"/>
              </a:buClr>
              <a:buFont typeface="Wingdings" panose="05000000000000000000" pitchFamily="2" charset="2"/>
              <a:buChar char="Ø"/>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197143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52919" y="648195"/>
            <a:ext cx="9277162" cy="492443"/>
          </a:xfrm>
          <a:prstGeom prst="rect">
            <a:avLst/>
          </a:prstGeom>
          <a:noFill/>
          <a:ln w="9525">
            <a:noFill/>
            <a:miter lim="800000"/>
            <a:headEnd/>
            <a:tailEnd/>
          </a:ln>
        </p:spPr>
        <p:txBody>
          <a:bodyPr wrap="square" lIns="0" tIns="0" rIns="0" bIns="0" anchor="ctr">
            <a:spAutoFit/>
          </a:bodyPr>
          <a:lstStyle/>
          <a:p>
            <a:pPr algn="ctr" defTabSz="381000" eaLnBrk="1" hangingPunct="1">
              <a:defRPr/>
            </a:pPr>
            <a:r>
              <a:rPr lang="en-US" sz="3200" dirty="0">
                <a:solidFill>
                  <a:srgbClr val="92D050"/>
                </a:solidFill>
                <a:latin typeface="+mj-lt"/>
                <a:cs typeface="Arial" pitchFamily="34" charset="0"/>
              </a:rPr>
              <a:t>Rules on Fines (Continued)</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
        <p:nvSpPr>
          <p:cNvPr id="2" name="TextBox 1">
            <a:extLst>
              <a:ext uri="{FF2B5EF4-FFF2-40B4-BE49-F238E27FC236}">
                <a16:creationId xmlns:a16="http://schemas.microsoft.com/office/drawing/2014/main" id="{04A0AB83-8378-4922-B5B2-A16489A3FDFB}"/>
              </a:ext>
            </a:extLst>
          </p:cNvPr>
          <p:cNvSpPr txBox="1"/>
          <p:nvPr/>
        </p:nvSpPr>
        <p:spPr>
          <a:xfrm>
            <a:off x="252919" y="1556424"/>
            <a:ext cx="9277163" cy="2246769"/>
          </a:xfrm>
          <a:prstGeom prst="rect">
            <a:avLst/>
          </a:prstGeom>
          <a:noFill/>
        </p:spPr>
        <p:txBody>
          <a:bodyPr wrap="square" rtlCol="0">
            <a:spAutoFit/>
          </a:bodyPr>
          <a:lstStyle/>
          <a:p>
            <a:pPr marL="457200" indent="-457200">
              <a:buClr>
                <a:schemeClr val="accent1"/>
              </a:buClr>
              <a:buFont typeface="Wingdings" panose="05000000000000000000" pitchFamily="2" charset="2"/>
              <a:buChar char="Ø"/>
            </a:pPr>
            <a:r>
              <a:rPr lang="en-US" sz="2000" dirty="0">
                <a:solidFill>
                  <a:schemeClr val="tx1">
                    <a:lumMod val="75000"/>
                    <a:lumOff val="25000"/>
                  </a:schemeClr>
                </a:solidFill>
              </a:rPr>
              <a:t>380:40-1-24. Fines</a:t>
            </a:r>
          </a:p>
          <a:p>
            <a:pPr marL="457200" indent="-457200">
              <a:buClr>
                <a:schemeClr val="accent1"/>
              </a:buClr>
              <a:buFont typeface="Wingdings" panose="05000000000000000000" pitchFamily="2" charset="2"/>
              <a:buChar char="Ø"/>
            </a:pPr>
            <a:endParaRPr lang="en-US" sz="2000" dirty="0">
              <a:solidFill>
                <a:schemeClr val="tx1">
                  <a:lumMod val="75000"/>
                  <a:lumOff val="25000"/>
                </a:schemeClr>
              </a:solidFill>
            </a:endParaRPr>
          </a:p>
          <a:p>
            <a:pPr marL="457200" indent="-457200">
              <a:buClr>
                <a:schemeClr val="accent1"/>
              </a:buClr>
              <a:buFont typeface="Wingdings" panose="05000000000000000000" pitchFamily="2" charset="2"/>
              <a:buChar char="Ø"/>
            </a:pPr>
            <a:r>
              <a:rPr lang="en-US" sz="2000" dirty="0">
                <a:solidFill>
                  <a:schemeClr val="tx1">
                    <a:lumMod val="75000"/>
                    <a:lumOff val="25000"/>
                  </a:schemeClr>
                </a:solidFill>
              </a:rPr>
              <a:t>(d)</a:t>
            </a:r>
            <a:r>
              <a:rPr lang="en-US" sz="2000" b="1" dirty="0">
                <a:solidFill>
                  <a:schemeClr val="tx1">
                    <a:lumMod val="75000"/>
                    <a:lumOff val="25000"/>
                  </a:schemeClr>
                </a:solidFill>
              </a:rPr>
              <a:t> </a:t>
            </a:r>
            <a:r>
              <a:rPr lang="en-US" sz="2000" dirty="0">
                <a:solidFill>
                  <a:schemeClr val="tx1">
                    <a:lumMod val="75000"/>
                    <a:lumOff val="25000"/>
                  </a:schemeClr>
                </a:solidFill>
              </a:rPr>
              <a:t>Funds collected as payment from a violator for </a:t>
            </a:r>
            <a:r>
              <a:rPr lang="en-US" sz="2000" dirty="0">
                <a:solidFill>
                  <a:schemeClr val="accent5"/>
                </a:solidFill>
              </a:rPr>
              <a:t>administrative fines</a:t>
            </a:r>
            <a:r>
              <a:rPr lang="en-US" sz="2000" dirty="0">
                <a:solidFill>
                  <a:schemeClr val="tx2"/>
                </a:solidFill>
              </a:rPr>
              <a:t> </a:t>
            </a:r>
            <a:r>
              <a:rPr lang="en-US" sz="2000" dirty="0">
                <a:solidFill>
                  <a:schemeClr val="tx1">
                    <a:lumMod val="75000"/>
                    <a:lumOff val="25000"/>
                  </a:schemeClr>
                </a:solidFill>
              </a:rPr>
              <a:t>imposed for violation of the Oklahoma Occupational Health and Safety </a:t>
            </a:r>
            <a:r>
              <a:rPr lang="en-US" sz="2000" dirty="0">
                <a:solidFill>
                  <a:schemeClr val="tx2"/>
                </a:solidFill>
              </a:rPr>
              <a:t>Standards Act </a:t>
            </a:r>
            <a:r>
              <a:rPr lang="en-US" sz="2000" dirty="0">
                <a:solidFill>
                  <a:schemeClr val="accent5"/>
                </a:solidFill>
              </a:rPr>
              <a:t>shall</a:t>
            </a:r>
            <a:r>
              <a:rPr lang="en-US" sz="2000" dirty="0">
                <a:solidFill>
                  <a:schemeClr val="tx2"/>
                </a:solidFill>
              </a:rPr>
              <a:t> </a:t>
            </a:r>
            <a:r>
              <a:rPr lang="en-US" sz="2000" dirty="0">
                <a:solidFill>
                  <a:schemeClr val="accent5"/>
                </a:solidFill>
              </a:rPr>
              <a:t>not be retained by the Department of Labor</a:t>
            </a:r>
            <a:r>
              <a:rPr lang="en-US" sz="2000" dirty="0">
                <a:solidFill>
                  <a:schemeClr val="tx1">
                    <a:lumMod val="75000"/>
                    <a:lumOff val="25000"/>
                  </a:schemeClr>
                </a:solidFill>
              </a:rPr>
              <a:t>, but shall be deposited to the Department of Labor Administrative Penalty Revolving Fund for transfer to the General Revenue Fund.</a:t>
            </a:r>
          </a:p>
        </p:txBody>
      </p:sp>
    </p:spTree>
    <p:extLst>
      <p:ext uri="{BB962C8B-B14F-4D97-AF65-F5344CB8AC3E}">
        <p14:creationId xmlns:p14="http://schemas.microsoft.com/office/powerpoint/2010/main" val="2818006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828800"/>
            <a:ext cx="9542834" cy="4640094"/>
          </a:xfrm>
        </p:spPr>
        <p:txBody>
          <a:bodyPr>
            <a:normAutofit/>
          </a:bodyPr>
          <a:lstStyle/>
          <a:p>
            <a:pPr marL="457200">
              <a:buFont typeface="Wingdings" pitchFamily="2" charset="2"/>
              <a:buChar char="Ø"/>
            </a:pPr>
            <a:r>
              <a:rPr lang="en-US" sz="2000" dirty="0"/>
              <a:t>Inspection(s) conducted pursuant to authority granted in Oklahoma Occupational Health and Safety Standards Act of 1970 (OOHSSA).</a:t>
            </a:r>
          </a:p>
          <a:p>
            <a:pPr marL="857250" lvl="1">
              <a:buFont typeface="Wingdings" pitchFamily="2" charset="2"/>
              <a:buChar char="Ø"/>
            </a:pPr>
            <a:r>
              <a:rPr lang="en-US" sz="1800" dirty="0"/>
              <a:t>380:40-1-8. Authority for inspection</a:t>
            </a:r>
          </a:p>
        </p:txBody>
      </p:sp>
      <p:pic>
        <p:nvPicPr>
          <p:cNvPr id="7" name="Picture 6"/>
          <p:cNvPicPr>
            <a:picLocks noChangeAspect="1"/>
          </p:cNvPicPr>
          <p:nvPr/>
        </p:nvPicPr>
        <p:blipFill>
          <a:blip r:embed="rId2" cstate="print"/>
          <a:stretch>
            <a:fillRect/>
          </a:stretch>
        </p:blipFill>
        <p:spPr>
          <a:xfrm>
            <a:off x="8160530" y="3214567"/>
            <a:ext cx="3407709" cy="2259459"/>
          </a:xfrm>
          <a:prstGeom prst="rect">
            <a:avLst/>
          </a:prstGeom>
        </p:spPr>
      </p:pic>
      <p:sp>
        <p:nvSpPr>
          <p:cNvPr id="8" name="Rectangle 7"/>
          <p:cNvSpPr>
            <a:spLocks noChangeArrowheads="1"/>
          </p:cNvSpPr>
          <p:nvPr/>
        </p:nvSpPr>
        <p:spPr bwMode="auto">
          <a:xfrm>
            <a:off x="242595" y="500628"/>
            <a:ext cx="9144001"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Enforcement</a:t>
            </a:r>
            <a:endParaRPr lang="en-US" sz="3000" dirty="0">
              <a:solidFill>
                <a:srgbClr val="92D050"/>
              </a:solidFill>
              <a:latin typeface="+mj-lt"/>
              <a:cs typeface="Arial" pitchFamily="34" charset="0"/>
            </a:endParaRPr>
          </a:p>
        </p:txBody>
      </p:sp>
      <p:sp>
        <p:nvSpPr>
          <p:cNvPr id="5" name="Rectangle 6"/>
          <p:cNvSpPr>
            <a:spLocks noChangeArrowheads="1"/>
          </p:cNvSpPr>
          <p:nvPr/>
        </p:nvSpPr>
        <p:spPr bwMode="auto">
          <a:xfrm>
            <a:off x="242596" y="3088878"/>
            <a:ext cx="9144000" cy="2051844"/>
          </a:xfrm>
          <a:prstGeom prst="rect">
            <a:avLst/>
          </a:prstGeom>
          <a:noFill/>
          <a:ln w="9525">
            <a:noFill/>
            <a:miter lim="800000"/>
            <a:headEnd/>
            <a:tailEnd/>
          </a:ln>
        </p:spPr>
        <p:txBody>
          <a:bodyPr lIns="0" tIns="0" rIns="0" bIns="0">
            <a:spAutoFit/>
          </a:bodyPr>
          <a:lstStyle/>
          <a:p>
            <a:pPr marL="457200" indent="252413"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cs typeface="Arial" pitchFamily="34" charset="0"/>
              </a:rPr>
              <a:t>Non-Voluntary</a:t>
            </a:r>
          </a:p>
          <a:p>
            <a:pPr marL="457200" indent="252413"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cs typeface="Arial" pitchFamily="34" charset="0"/>
              </a:rPr>
              <a:t>Unannounced </a:t>
            </a:r>
          </a:p>
          <a:p>
            <a:pPr marL="457200" indent="252413"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cs typeface="Arial" pitchFamily="34" charset="0"/>
              </a:rPr>
              <a:t>Safety Coordinator or other official</a:t>
            </a:r>
          </a:p>
          <a:p>
            <a:pPr marL="457200" indent="252413"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cs typeface="Arial" pitchFamily="34" charset="0"/>
              </a:rPr>
              <a:t>Mandate to fix and abate all Hazards Identified</a:t>
            </a:r>
          </a:p>
          <a:p>
            <a:pPr marL="457200" indent="252413"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cs typeface="Arial" pitchFamily="34" charset="0"/>
              </a:rPr>
              <a:t>Timelines set by ODOL to abate all Identified Hazards</a:t>
            </a:r>
          </a:p>
        </p:txBody>
      </p:sp>
    </p:spTree>
    <p:extLst>
      <p:ext uri="{BB962C8B-B14F-4D97-AF65-F5344CB8AC3E}">
        <p14:creationId xmlns:p14="http://schemas.microsoft.com/office/powerpoint/2010/main" val="356516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692640" cy="2103140"/>
          </a:xfrm>
          <a:prstGeom prst="rect">
            <a:avLst/>
          </a:prstGeom>
          <a:noFill/>
          <a:ln w="9525">
            <a:noFill/>
            <a:miter lim="800000"/>
            <a:headEnd/>
            <a:tailEnd/>
          </a:ln>
        </p:spPr>
        <p:txBody>
          <a:bodyPr wrap="square"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Any employee or representative of an employee who believes that a violation of the Act exists in any workplace, may file a complaint. </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The complaint must be submitted in writing, signed by the employee. (Under development, will be posted on ODOL’s website when available.)</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Any complaint we receive that is unsigned or in a manner other than in writing (phone, verbal, email) will be addressed as an “informal complaint”. </a:t>
            </a:r>
          </a:p>
        </p:txBody>
      </p:sp>
      <p:sp>
        <p:nvSpPr>
          <p:cNvPr id="4" name="Rectangle 3"/>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Formal vs. Informal Complaints</a:t>
            </a:r>
          </a:p>
        </p:txBody>
      </p:sp>
    </p:spTree>
    <p:extLst>
      <p:ext uri="{BB962C8B-B14F-4D97-AF65-F5344CB8AC3E}">
        <p14:creationId xmlns:p14="http://schemas.microsoft.com/office/powerpoint/2010/main" val="2184427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4360168"/>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Example of the most common complaints include:</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Mold</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Indoor Air Quality</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Inadequate personal protective equipment</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Chemical exposures</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Electrical hazards</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Proper personal protective equipment not provided</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Brakes not working on city vehicles or other mechanical failures</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Rodents, insects, snakes and other vermin in the workplace</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Unsafe Trenching &amp; Excavations</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Retaliation for reporting hazards or filing a complaint or refusing unsafe work</a:t>
            </a:r>
          </a:p>
        </p:txBody>
      </p:sp>
      <p:sp>
        <p:nvSpPr>
          <p:cNvPr id="4" name="Rectangle 3"/>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Complaints</a:t>
            </a:r>
          </a:p>
        </p:txBody>
      </p:sp>
    </p:spTree>
    <p:extLst>
      <p:ext uri="{BB962C8B-B14F-4D97-AF65-F5344CB8AC3E}">
        <p14:creationId xmlns:p14="http://schemas.microsoft.com/office/powerpoint/2010/main" val="1236739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1795363"/>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Work-related fatalities and catastrophes must be reported to the Department of Labor, in writing within 48 hours: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Fatality: One or more workers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Catastrophe: The hospitalization of five or more workers for medical treatment. </a:t>
            </a:r>
          </a:p>
        </p:txBody>
      </p:sp>
      <p:sp>
        <p:nvSpPr>
          <p:cNvPr id="4" name="Rectangle 3"/>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Fatalities &amp; Catastrophes</a:t>
            </a:r>
          </a:p>
        </p:txBody>
      </p:sp>
    </p:spTree>
    <p:extLst>
      <p:ext uri="{BB962C8B-B14F-4D97-AF65-F5344CB8AC3E}">
        <p14:creationId xmlns:p14="http://schemas.microsoft.com/office/powerpoint/2010/main" val="4279076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0"/>
            <a:ext cx="9144000" cy="4572000"/>
          </a:xfrm>
        </p:spPr>
        <p:txBody>
          <a:bodyPr>
            <a:noAutofit/>
          </a:bodyPr>
          <a:lstStyle/>
          <a:p>
            <a:pPr marL="457200">
              <a:buFont typeface="Wingdings" pitchFamily="2" charset="2"/>
              <a:buChar char="Ø"/>
            </a:pPr>
            <a:r>
              <a:rPr lang="en-US" sz="2000" dirty="0"/>
              <a:t>Each employer shall furnish to each employee, employment and a place of employment which are free from recognized hazards that are causing or are likely to cause death or serious physical harm to employees. </a:t>
            </a:r>
            <a:r>
              <a:rPr lang="en-US" sz="2000" b="1" dirty="0"/>
              <a:t>[</a:t>
            </a:r>
            <a:r>
              <a:rPr lang="en-US" sz="2000" b="1" i="1" dirty="0"/>
              <a:t>40 O.S. § 403 Employer’s Duties and Responsibilities</a:t>
            </a:r>
            <a:r>
              <a:rPr lang="en-US" sz="2000" b="1" dirty="0"/>
              <a:t>]</a:t>
            </a:r>
          </a:p>
          <a:p>
            <a:pPr marL="457200" indent="0">
              <a:buFont typeface="Wingdings" pitchFamily="2" charset="2"/>
              <a:buChar char="Ø"/>
            </a:pPr>
            <a:endParaRPr lang="en-US" sz="2000" dirty="0"/>
          </a:p>
          <a:p>
            <a:pPr marL="857250" lvl="1">
              <a:buFont typeface="Wingdings" pitchFamily="2" charset="2"/>
              <a:buChar char="Ø"/>
            </a:pPr>
            <a:r>
              <a:rPr lang="en-US" sz="1800" dirty="0">
                <a:solidFill>
                  <a:srgbClr val="FF0000"/>
                </a:solidFill>
              </a:rPr>
              <a:t>No person shall discharge, discriminate or take adverse personnel action against any employee because such employee has filed any complaint, or instituted or caused to be instituted any proceeding under or related to this act.</a:t>
            </a:r>
          </a:p>
        </p:txBody>
      </p:sp>
      <p:pic>
        <p:nvPicPr>
          <p:cNvPr id="5" name="Picture 10" descr="Image result for first responders in oklaho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644262"/>
            <a:ext cx="3092270" cy="19272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57200"/>
            <a:ext cx="9144000" cy="914400"/>
          </a:xfrm>
          <a:prstGeom prst="rect">
            <a:avLst/>
          </a:prstGeom>
        </p:spPr>
        <p:txBody>
          <a:bodyPr vert="horz" lIns="91440" tIns="45720" rIns="91440" bIns="45720" rtlCol="0" anchor="t">
            <a:noAutofit/>
          </a:bodyPr>
          <a:lstStyle/>
          <a:p>
            <a:pPr lvl="0" algn="ctr" defTabSz="457200">
              <a:spcBef>
                <a:spcPct val="0"/>
              </a:spcBef>
            </a:pPr>
            <a:r>
              <a:rPr lang="en-US" sz="3200" dirty="0">
                <a:solidFill>
                  <a:schemeClr val="accent1"/>
                </a:solidFill>
                <a:latin typeface="+mj-lt"/>
                <a:ea typeface="+mj-ea"/>
                <a:cs typeface="+mj-cs"/>
              </a:rPr>
              <a:t>Employer’s Duties &amp; Responsibilities</a:t>
            </a: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Tree>
    <p:extLst>
      <p:ext uri="{BB962C8B-B14F-4D97-AF65-F5344CB8AC3E}">
        <p14:creationId xmlns:p14="http://schemas.microsoft.com/office/powerpoint/2010/main" val="1308120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828800"/>
            <a:ext cx="9144000" cy="4572000"/>
          </a:xfrm>
        </p:spPr>
        <p:txBody>
          <a:bodyPr>
            <a:normAutofit/>
          </a:bodyPr>
          <a:lstStyle/>
          <a:p>
            <a:pPr marL="457200">
              <a:buFont typeface="Wingdings" pitchFamily="2" charset="2"/>
              <a:buChar char="Ø"/>
            </a:pPr>
            <a:r>
              <a:rPr lang="en-US" sz="2000" dirty="0"/>
              <a:t>380:40-1-24.</a:t>
            </a:r>
            <a:endParaRPr lang="en-US" sz="2000" b="1" dirty="0"/>
          </a:p>
          <a:p>
            <a:pPr marL="914400" lvl="1">
              <a:buFont typeface="Wingdings" pitchFamily="2" charset="2"/>
              <a:buChar char="Ø"/>
            </a:pPr>
            <a:r>
              <a:rPr lang="en-US" sz="1800" dirty="0"/>
              <a:t>(c) </a:t>
            </a:r>
            <a:r>
              <a:rPr lang="en-US" sz="1800" b="1" dirty="0">
                <a:solidFill>
                  <a:srgbClr val="C00000"/>
                </a:solidFill>
              </a:rPr>
              <a:t>Employers who voluntarily request an onsite inspection shall not be subject to monetary penalties for hazards identified during the course of the voluntary inspection, provided that such hazards are corrected within the timeframes established during the consultation visit.</a:t>
            </a:r>
          </a:p>
        </p:txBody>
      </p:sp>
      <p:pic>
        <p:nvPicPr>
          <p:cNvPr id="7" name="Picture 6"/>
          <p:cNvPicPr>
            <a:picLocks noChangeAspect="1"/>
          </p:cNvPicPr>
          <p:nvPr/>
        </p:nvPicPr>
        <p:blipFill>
          <a:blip r:embed="rId2" cstate="print"/>
          <a:stretch>
            <a:fillRect/>
          </a:stretch>
        </p:blipFill>
        <p:spPr>
          <a:xfrm>
            <a:off x="5641265" y="4100975"/>
            <a:ext cx="3407709" cy="2259459"/>
          </a:xfrm>
          <a:prstGeom prst="rect">
            <a:avLst/>
          </a:prstGeom>
        </p:spPr>
      </p:pic>
      <p:sp>
        <p:nvSpPr>
          <p:cNvPr id="8" name="Rectangle 7"/>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Consultation</a:t>
            </a:r>
          </a:p>
        </p:txBody>
      </p:sp>
    </p:spTree>
    <p:extLst>
      <p:ext uri="{BB962C8B-B14F-4D97-AF65-F5344CB8AC3E}">
        <p14:creationId xmlns:p14="http://schemas.microsoft.com/office/powerpoint/2010/main" val="3812718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2487861"/>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Following an inspection, a written report is submitted to the Facility.</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The report outlines</a:t>
            </a:r>
          </a:p>
          <a:p>
            <a:pPr marL="1027113" lvl="1"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Rights &amp; Responsibilities of the Employer</a:t>
            </a:r>
          </a:p>
          <a:p>
            <a:pPr marL="1027113" lvl="1"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List of Hazards</a:t>
            </a:r>
          </a:p>
          <a:p>
            <a:pPr marL="1027113" lvl="1"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Abatement timelines</a:t>
            </a:r>
          </a:p>
          <a:p>
            <a:pPr marL="1027113" lvl="1"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Certificate of Hazard Abatement</a:t>
            </a:r>
          </a:p>
        </p:txBody>
      </p:sp>
      <p:sp>
        <p:nvSpPr>
          <p:cNvPr id="4" name="Rectangle 3"/>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The Written Report</a:t>
            </a:r>
          </a:p>
        </p:txBody>
      </p:sp>
    </p:spTree>
    <p:extLst>
      <p:ext uri="{BB962C8B-B14F-4D97-AF65-F5344CB8AC3E}">
        <p14:creationId xmlns:p14="http://schemas.microsoft.com/office/powerpoint/2010/main" val="2377379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ChangeArrowheads="1"/>
          </p:cNvSpPr>
          <p:nvPr/>
        </p:nvSpPr>
        <p:spPr bwMode="auto">
          <a:xfrm>
            <a:off x="709126" y="1828800"/>
            <a:ext cx="8434873" cy="2487861"/>
          </a:xfrm>
          <a:prstGeom prst="rect">
            <a:avLst/>
          </a:prstGeom>
          <a:noFill/>
          <a:ln w="9525">
            <a:noFill/>
            <a:miter lim="800000"/>
            <a:headEnd/>
            <a:tailEnd/>
          </a:ln>
        </p:spPr>
        <p:txBody>
          <a:bodyPr wrap="square" lIns="0" tIns="0" rIns="0" bIns="0">
            <a:spAutoFit/>
          </a:bodyPr>
          <a:lstStyle/>
          <a:p>
            <a:pPr marL="576263" indent="-346075" defTabSz="381000" eaLnBrk="1" hangingPunct="1">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Programs not reviewed annually</a:t>
            </a:r>
          </a:p>
          <a:p>
            <a:pPr marL="576263" indent="-346075" defTabSz="381000" eaLnBrk="1" hangingPunct="1">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Training not conducted regularly</a:t>
            </a:r>
          </a:p>
          <a:p>
            <a:pPr marL="576263" indent="-346075" defTabSz="381000" eaLnBrk="1" hangingPunct="1">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Programs on paper, not implemented</a:t>
            </a:r>
          </a:p>
          <a:p>
            <a:pPr marL="576263" indent="-346075" defTabSz="381000" eaLnBrk="1" hangingPunct="1">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Generic programs</a:t>
            </a:r>
          </a:p>
          <a:p>
            <a:pPr marL="576263" indent="-346075" defTabSz="381000" eaLnBrk="1" hangingPunct="1">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Not site specific</a:t>
            </a:r>
            <a:endParaRPr lang="en-US" sz="1400" dirty="0">
              <a:solidFill>
                <a:schemeClr val="tx1">
                  <a:lumMod val="75000"/>
                  <a:lumOff val="25000"/>
                </a:schemeClr>
              </a:solidFill>
            </a:endParaRPr>
          </a:p>
          <a:p>
            <a:pPr marL="576263" indent="-346075" defTabSz="381000">
              <a:spcBef>
                <a:spcPts val="500"/>
              </a:spcBef>
              <a:spcAft>
                <a:spcPts val="500"/>
              </a:spcAft>
              <a:buClr>
                <a:schemeClr val="accent1"/>
              </a:buClr>
              <a:buSzPct val="90000"/>
              <a:buFont typeface="Wingdings" pitchFamily="2" charset="2"/>
              <a:buChar char="Ø"/>
              <a:defRPr/>
            </a:pPr>
            <a:endParaRPr lang="en-US" sz="2000" dirty="0"/>
          </a:p>
        </p:txBody>
      </p:sp>
      <p:sp>
        <p:nvSpPr>
          <p:cNvPr id="5" name="Rectangle 4"/>
          <p:cNvSpPr>
            <a:spLocks noChangeArrowheads="1"/>
          </p:cNvSpPr>
          <p:nvPr/>
        </p:nvSpPr>
        <p:spPr bwMode="auto">
          <a:xfrm>
            <a:off x="0" y="457200"/>
            <a:ext cx="9143999"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Program Deficiencies</a:t>
            </a:r>
          </a:p>
        </p:txBody>
      </p:sp>
    </p:spTree>
    <p:extLst>
      <p:ext uri="{BB962C8B-B14F-4D97-AF65-F5344CB8AC3E}">
        <p14:creationId xmlns:p14="http://schemas.microsoft.com/office/powerpoint/2010/main" val="3723862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ChangeArrowheads="1"/>
          </p:cNvSpPr>
          <p:nvPr/>
        </p:nvSpPr>
        <p:spPr bwMode="auto">
          <a:xfrm>
            <a:off x="0" y="1828800"/>
            <a:ext cx="9144000" cy="2831544"/>
          </a:xfrm>
          <a:prstGeom prst="rect">
            <a:avLst/>
          </a:prstGeom>
          <a:noFill/>
          <a:ln w="9525">
            <a:noFill/>
            <a:miter lim="800000"/>
            <a:headEnd/>
            <a:tailEnd/>
          </a:ln>
        </p:spPr>
        <p:txBody>
          <a:bodyPr lIns="0" tIns="0" rIns="0" bIns="0">
            <a:spAutoFit/>
          </a:bodyPr>
          <a:lstStyle/>
          <a:p>
            <a:pPr marL="576263"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Quarterly safety &amp; health training</a:t>
            </a:r>
          </a:p>
          <a:p>
            <a:pPr marL="576263"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Conducted through a variety of training methods, such as:</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Newsletters, Fact Sheets</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Informal “Tool Box” or “Tail Gate” talks</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Formal class room training</a:t>
            </a:r>
          </a:p>
          <a:p>
            <a:pPr marL="576263" indent="-346075" defTabSz="381000">
              <a:spcBef>
                <a:spcPts val="500"/>
              </a:spcBef>
              <a:spcAft>
                <a:spcPts val="500"/>
              </a:spcAft>
              <a:buClr>
                <a:schemeClr val="accent1"/>
              </a:buClr>
              <a:buSzPct val="90000"/>
              <a:buFont typeface="Wingdings" pitchFamily="2" charset="2"/>
              <a:buChar char="Ø"/>
              <a:defRPr/>
            </a:pPr>
            <a:endParaRPr lang="en-US" sz="1400" dirty="0"/>
          </a:p>
          <a:p>
            <a:pPr marL="576263" indent="-346075" defTabSz="381000">
              <a:spcBef>
                <a:spcPts val="500"/>
              </a:spcBef>
              <a:spcAft>
                <a:spcPts val="500"/>
              </a:spcAft>
              <a:buClr>
                <a:schemeClr val="accent1"/>
              </a:buClr>
              <a:buSzPct val="90000"/>
              <a:buFont typeface="Wingdings" pitchFamily="2" charset="2"/>
              <a:buChar char="Ø"/>
              <a:defRPr/>
            </a:pPr>
            <a:endParaRPr lang="en-US" sz="2000" dirty="0"/>
          </a:p>
        </p:txBody>
      </p:sp>
      <p:sp>
        <p:nvSpPr>
          <p:cNvPr id="5" name="Rectangle 4"/>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Employee Education &amp; Training</a:t>
            </a:r>
          </a:p>
        </p:txBody>
      </p:sp>
    </p:spTree>
    <p:extLst>
      <p:ext uri="{BB962C8B-B14F-4D97-AF65-F5344CB8AC3E}">
        <p14:creationId xmlns:p14="http://schemas.microsoft.com/office/powerpoint/2010/main" val="17388801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ChangeArrowheads="1"/>
          </p:cNvSpPr>
          <p:nvPr/>
        </p:nvSpPr>
        <p:spPr bwMode="auto">
          <a:xfrm>
            <a:off x="0" y="1828800"/>
            <a:ext cx="9144000" cy="4447371"/>
          </a:xfrm>
          <a:prstGeom prst="rect">
            <a:avLst/>
          </a:prstGeom>
          <a:noFill/>
          <a:ln w="9525">
            <a:noFill/>
            <a:miter lim="800000"/>
            <a:headEnd/>
            <a:tailEnd/>
          </a:ln>
        </p:spPr>
        <p:txBody>
          <a:bodyPr lIns="0" tIns="0" rIns="0" bIns="0">
            <a:spAutoFit/>
          </a:bodyPr>
          <a:lstStyle/>
          <a:p>
            <a:pPr marL="576263"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Standards dictate the frequency and format of safety training, such as (but not limited to):</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Powered Industrial Truck Operators</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Lockout-Tagout</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Hazard Communications</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Bloodborne Pathogens</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1st Aid/CPR</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HAZWOPER</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Electrical Safety-Related Work-practices</a:t>
            </a:r>
          </a:p>
          <a:p>
            <a:pPr marL="230188" defTabSz="381000">
              <a:spcBef>
                <a:spcPts val="500"/>
              </a:spcBef>
              <a:spcAft>
                <a:spcPts val="500"/>
              </a:spcAft>
              <a:buClr>
                <a:schemeClr val="accent1"/>
              </a:buClr>
              <a:buSzPct val="90000"/>
              <a:defRPr/>
            </a:pPr>
            <a:endParaRPr lang="en-US" sz="1400" dirty="0"/>
          </a:p>
          <a:p>
            <a:pPr marL="576263" indent="-346075" defTabSz="381000">
              <a:spcBef>
                <a:spcPts val="500"/>
              </a:spcBef>
              <a:spcAft>
                <a:spcPts val="500"/>
              </a:spcAft>
              <a:buClr>
                <a:schemeClr val="accent1"/>
              </a:buClr>
              <a:buSzPct val="90000"/>
              <a:buFont typeface="Wingdings" pitchFamily="2" charset="2"/>
              <a:buChar char="Ø"/>
              <a:defRPr/>
            </a:pPr>
            <a:endParaRPr lang="en-US" sz="2000" dirty="0"/>
          </a:p>
        </p:txBody>
      </p:sp>
      <p:sp>
        <p:nvSpPr>
          <p:cNvPr id="5" name="Rectangle 4"/>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Employee Education &amp; Training</a:t>
            </a:r>
          </a:p>
        </p:txBody>
      </p:sp>
    </p:spTree>
    <p:extLst>
      <p:ext uri="{BB962C8B-B14F-4D97-AF65-F5344CB8AC3E}">
        <p14:creationId xmlns:p14="http://schemas.microsoft.com/office/powerpoint/2010/main" val="2061688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ChangeArrowheads="1"/>
          </p:cNvSpPr>
          <p:nvPr/>
        </p:nvSpPr>
        <p:spPr bwMode="auto">
          <a:xfrm>
            <a:off x="0" y="1828800"/>
            <a:ext cx="9144000" cy="4626908"/>
          </a:xfrm>
          <a:prstGeom prst="rect">
            <a:avLst/>
          </a:prstGeom>
          <a:noFill/>
          <a:ln w="9525">
            <a:noFill/>
            <a:miter lim="800000"/>
            <a:headEnd/>
            <a:tailEnd/>
          </a:ln>
        </p:spPr>
        <p:txBody>
          <a:bodyPr lIns="0" tIns="0" rIns="0" bIns="0">
            <a:spAutoFit/>
          </a:bodyPr>
          <a:lstStyle/>
          <a:p>
            <a:pPr marL="576263"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Training must be:</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Timely</a:t>
            </a:r>
          </a:p>
          <a:p>
            <a:pPr marL="1490663" lvl="2"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A general rule of thumb: Employees (including temps) must be trained on the hazards to which they may be exposed…BEFORE they are exposed. </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Effective</a:t>
            </a:r>
          </a:p>
          <a:p>
            <a:pPr marL="1490663" lvl="2"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Training should ensure employees have the knowledge and skills necessary to identify and avoid hazards in the workplace. </a:t>
            </a:r>
          </a:p>
          <a:p>
            <a:pPr marL="1033463" lvl="1"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Documented</a:t>
            </a:r>
          </a:p>
          <a:p>
            <a:pPr marL="1490663" lvl="2" indent="-346075" defTabSz="381000">
              <a:spcBef>
                <a:spcPts val="500"/>
              </a:spcBef>
              <a:spcAft>
                <a:spcPts val="500"/>
              </a:spcAft>
              <a:buClr>
                <a:schemeClr val="accent1"/>
              </a:buClr>
              <a:buSzPct val="90000"/>
              <a:buFont typeface="Wingdings" pitchFamily="2" charset="2"/>
              <a:buChar char="Ø"/>
              <a:defRPr/>
            </a:pPr>
            <a:r>
              <a:rPr lang="en-US" sz="2000" dirty="0">
                <a:solidFill>
                  <a:schemeClr val="tx1">
                    <a:lumMod val="75000"/>
                    <a:lumOff val="25000"/>
                  </a:schemeClr>
                </a:solidFill>
              </a:rPr>
              <a:t>Records must be available for review at the workplace</a:t>
            </a:r>
          </a:p>
          <a:p>
            <a:pPr marL="230188" defTabSz="381000">
              <a:spcBef>
                <a:spcPts val="500"/>
              </a:spcBef>
              <a:spcAft>
                <a:spcPts val="500"/>
              </a:spcAft>
              <a:buClr>
                <a:schemeClr val="accent1"/>
              </a:buClr>
              <a:buSzPct val="90000"/>
              <a:defRPr/>
            </a:pPr>
            <a:endParaRPr lang="en-US" sz="1400" dirty="0"/>
          </a:p>
          <a:p>
            <a:pPr marL="576263" indent="-346075" defTabSz="381000">
              <a:spcBef>
                <a:spcPts val="500"/>
              </a:spcBef>
              <a:spcAft>
                <a:spcPts val="500"/>
              </a:spcAft>
              <a:buClr>
                <a:schemeClr val="accent1"/>
              </a:buClr>
              <a:buSzPct val="90000"/>
              <a:buFont typeface="Wingdings" pitchFamily="2" charset="2"/>
              <a:buChar char="Ø"/>
              <a:defRPr/>
            </a:pPr>
            <a:endParaRPr lang="en-US" sz="2000" dirty="0"/>
          </a:p>
        </p:txBody>
      </p:sp>
      <p:sp>
        <p:nvSpPr>
          <p:cNvPr id="5" name="Rectangle 4"/>
          <p:cNvSpPr>
            <a:spLocks noChangeArrowheads="1"/>
          </p:cNvSpPr>
          <p:nvPr/>
        </p:nvSpPr>
        <p:spPr bwMode="auto">
          <a:xfrm>
            <a:off x="0" y="457200"/>
            <a:ext cx="914400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Employee Education &amp; Training</a:t>
            </a:r>
          </a:p>
        </p:txBody>
      </p:sp>
    </p:spTree>
    <p:extLst>
      <p:ext uri="{BB962C8B-B14F-4D97-AF65-F5344CB8AC3E}">
        <p14:creationId xmlns:p14="http://schemas.microsoft.com/office/powerpoint/2010/main" val="770265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3426579"/>
          </a:xfrm>
          <a:prstGeom prst="rect">
            <a:avLst/>
          </a:prstGeom>
          <a:noFill/>
          <a:ln w="9525">
            <a:noFill/>
            <a:miter lim="800000"/>
            <a:headEnd/>
            <a:tailEnd/>
          </a:ln>
        </p:spPr>
        <p:txBody>
          <a:bodyPr lIns="0" tIns="0" rIns="0" bIns="0">
            <a:spAutoFit/>
          </a:bodyPr>
          <a:lstStyle/>
          <a:p>
            <a:pPr marL="569913" indent="-342900" defTabSz="381000" eaLnBrk="1" hangingPunct="1">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Exit Signs</a:t>
            </a:r>
          </a:p>
          <a:p>
            <a:pPr marL="1027113" lvl="2" indent="-342900" defTabSz="381000">
              <a:spcBef>
                <a:spcPts val="500"/>
              </a:spcBef>
              <a:spcAft>
                <a:spcPts val="500"/>
              </a:spcAft>
              <a:buClr>
                <a:srgbClr val="92D050"/>
              </a:buClr>
              <a:buFont typeface="Wingdings" pitchFamily="2" charset="2"/>
              <a:buChar char="Ø"/>
              <a:defRPr/>
            </a:pPr>
            <a:r>
              <a:rPr lang="en-US" sz="1600" dirty="0">
                <a:solidFill>
                  <a:schemeClr val="tx1">
                    <a:lumMod val="75000"/>
                    <a:lumOff val="25000"/>
                  </a:schemeClr>
                </a:solidFill>
              </a:rPr>
              <a:t>Not in required places</a:t>
            </a:r>
          </a:p>
          <a:p>
            <a:pPr marL="1027113" lvl="2" indent="-342900" defTabSz="381000">
              <a:spcBef>
                <a:spcPts val="500"/>
              </a:spcBef>
              <a:spcAft>
                <a:spcPts val="500"/>
              </a:spcAft>
              <a:buClr>
                <a:srgbClr val="92D050"/>
              </a:buClr>
              <a:buFont typeface="Wingdings" pitchFamily="2" charset="2"/>
              <a:buChar char="Ø"/>
              <a:defRPr/>
            </a:pPr>
            <a:r>
              <a:rPr lang="en-US" sz="1600" dirty="0">
                <a:solidFill>
                  <a:schemeClr val="tx1">
                    <a:lumMod val="75000"/>
                    <a:lumOff val="25000"/>
                  </a:schemeClr>
                </a:solidFill>
              </a:rPr>
              <a:t>Not Illuminated</a:t>
            </a:r>
          </a:p>
          <a:p>
            <a:pPr marL="1027113" lvl="2" indent="-342900" defTabSz="381000">
              <a:spcBef>
                <a:spcPts val="500"/>
              </a:spcBef>
              <a:spcAft>
                <a:spcPts val="500"/>
              </a:spcAft>
              <a:buClr>
                <a:srgbClr val="92D050"/>
              </a:buClr>
              <a:buFont typeface="Wingdings" pitchFamily="2" charset="2"/>
              <a:buChar char="Ø"/>
              <a:defRPr/>
            </a:pPr>
            <a:r>
              <a:rPr lang="en-US" sz="1600" dirty="0">
                <a:solidFill>
                  <a:schemeClr val="tx1">
                    <a:lumMod val="75000"/>
                    <a:lumOff val="25000"/>
                  </a:schemeClr>
                </a:solidFill>
              </a:rPr>
              <a:t>Not visible</a:t>
            </a:r>
          </a:p>
          <a:p>
            <a:pPr marL="569913" indent="-342900" defTabSz="381000" eaLnBrk="1" hangingPunct="1">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Ladders</a:t>
            </a:r>
          </a:p>
          <a:p>
            <a:pPr marL="1027113" lvl="2" indent="-342900" defTabSz="381000">
              <a:spcBef>
                <a:spcPts val="500"/>
              </a:spcBef>
              <a:spcAft>
                <a:spcPts val="500"/>
              </a:spcAft>
              <a:buClr>
                <a:srgbClr val="92D050"/>
              </a:buClr>
              <a:buFont typeface="Wingdings" pitchFamily="2" charset="2"/>
              <a:buChar char="Ø"/>
              <a:defRPr/>
            </a:pPr>
            <a:r>
              <a:rPr lang="en-US" sz="1600" dirty="0">
                <a:solidFill>
                  <a:schemeClr val="tx1">
                    <a:lumMod val="75000"/>
                    <a:lumOff val="25000"/>
                  </a:schemeClr>
                </a:solidFill>
              </a:rPr>
              <a:t>Improper type for job</a:t>
            </a:r>
          </a:p>
          <a:p>
            <a:pPr marL="569913" indent="-342900" defTabSz="381000" eaLnBrk="1" hangingPunct="1">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Emergency Lighting</a:t>
            </a:r>
          </a:p>
          <a:p>
            <a:pPr marL="1027113" lvl="2" indent="-342900" defTabSz="381000">
              <a:spcBef>
                <a:spcPts val="500"/>
              </a:spcBef>
              <a:spcAft>
                <a:spcPts val="500"/>
              </a:spcAft>
              <a:buClr>
                <a:srgbClr val="92D050"/>
              </a:buClr>
              <a:buFont typeface="Wingdings" pitchFamily="2" charset="2"/>
              <a:buChar char="Ø"/>
              <a:defRPr/>
            </a:pPr>
            <a:r>
              <a:rPr lang="en-US" sz="1600" dirty="0">
                <a:solidFill>
                  <a:schemeClr val="tx1">
                    <a:lumMod val="75000"/>
                    <a:lumOff val="25000"/>
                  </a:schemeClr>
                </a:solidFill>
              </a:rPr>
              <a:t>Not inspected/Backup Battery Dead</a:t>
            </a:r>
          </a:p>
          <a:p>
            <a:pPr marL="1027113" lvl="2" indent="-342900" defTabSz="381000">
              <a:spcBef>
                <a:spcPts val="500"/>
              </a:spcBef>
              <a:spcAft>
                <a:spcPts val="500"/>
              </a:spcAft>
              <a:buClr>
                <a:srgbClr val="92D050"/>
              </a:buClr>
              <a:buFont typeface="Wingdings" pitchFamily="2" charset="2"/>
              <a:buChar char="Ø"/>
              <a:defRPr/>
            </a:pPr>
            <a:r>
              <a:rPr lang="en-US" sz="1600" dirty="0">
                <a:solidFill>
                  <a:schemeClr val="tx1">
                    <a:lumMod val="75000"/>
                    <a:lumOff val="25000"/>
                  </a:schemeClr>
                </a:solidFill>
              </a:rPr>
              <a:t>No emergency lighting</a:t>
            </a:r>
          </a:p>
        </p:txBody>
      </p:sp>
      <p:sp>
        <p:nvSpPr>
          <p:cNvPr id="5" name="Rectangle 4"/>
          <p:cNvSpPr>
            <a:spLocks noChangeArrowheads="1"/>
          </p:cNvSpPr>
          <p:nvPr/>
        </p:nvSpPr>
        <p:spPr bwMode="auto">
          <a:xfrm>
            <a:off x="0" y="457200"/>
            <a:ext cx="9338734"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Hazards</a:t>
            </a:r>
          </a:p>
        </p:txBody>
      </p:sp>
      <p:pic>
        <p:nvPicPr>
          <p:cNvPr id="6" name="Picture 4"/>
          <p:cNvPicPr>
            <a:picLocks noChangeAspect="1" noChangeArrowheads="1"/>
          </p:cNvPicPr>
          <p:nvPr/>
        </p:nvPicPr>
        <p:blipFill>
          <a:blip r:embed="rId2" cstate="print"/>
          <a:srcRect/>
          <a:stretch>
            <a:fillRect/>
          </a:stretch>
        </p:blipFill>
        <p:spPr bwMode="auto">
          <a:xfrm>
            <a:off x="5299902" y="1600200"/>
            <a:ext cx="4038832" cy="4572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3488134"/>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Chemicals</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Improperly stored</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Not labeled</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No Safety Data Sheets </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Power Cords</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Plugged into surge protectors/Daisy Chained</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Home type extension cords</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Used for permanent wiring</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Housekeeping</a:t>
            </a:r>
          </a:p>
        </p:txBody>
      </p:sp>
      <p:sp>
        <p:nvSpPr>
          <p:cNvPr id="4" name="Rectangle 3"/>
          <p:cNvSpPr>
            <a:spLocks noChangeArrowheads="1"/>
          </p:cNvSpPr>
          <p:nvPr/>
        </p:nvSpPr>
        <p:spPr bwMode="auto">
          <a:xfrm>
            <a:off x="0" y="457200"/>
            <a:ext cx="9358009"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Hazards</a:t>
            </a:r>
          </a:p>
        </p:txBody>
      </p:sp>
      <p:sp>
        <p:nvSpPr>
          <p:cNvPr id="5" name="Rectangle 6"/>
          <p:cNvSpPr>
            <a:spLocks noChangeArrowheads="1"/>
          </p:cNvSpPr>
          <p:nvPr/>
        </p:nvSpPr>
        <p:spPr bwMode="auto">
          <a:xfrm>
            <a:off x="5504862" y="1997839"/>
            <a:ext cx="5206482" cy="1492716"/>
          </a:xfrm>
          <a:prstGeom prst="rect">
            <a:avLst/>
          </a:prstGeom>
          <a:noFill/>
          <a:ln w="9525">
            <a:noFill/>
            <a:miter lim="800000"/>
            <a:headEnd/>
            <a:tailEnd/>
          </a:ln>
        </p:spPr>
        <p:txBody>
          <a:bodyPr wrap="square"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Fire extinguishers </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Annual inspections</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Monthly visual inspections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Alarm Panels &amp; Sprinkler Systems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4047262"/>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Machine Guarding</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No guards present</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Guards not secure</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Covers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General Requirements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Woodworking Machinery</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Abrasive Wheel Machinery</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Mechanical Power Presses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Forging Machines</a:t>
            </a:r>
          </a:p>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Mechanical Power-Transmission Apparatus</a:t>
            </a:r>
          </a:p>
        </p:txBody>
      </p:sp>
      <p:grpSp>
        <p:nvGrpSpPr>
          <p:cNvPr id="10" name="Group 9"/>
          <p:cNvGrpSpPr/>
          <p:nvPr/>
        </p:nvGrpSpPr>
        <p:grpSpPr>
          <a:xfrm>
            <a:off x="8637439" y="1511541"/>
            <a:ext cx="2882622" cy="2286000"/>
            <a:chOff x="6731001" y="1727202"/>
            <a:chExt cx="2882622" cy="2286000"/>
          </a:xfrm>
        </p:grpSpPr>
        <p:pic>
          <p:nvPicPr>
            <p:cNvPr id="7" name="Picture 6"/>
            <p:cNvPicPr>
              <a:picLocks noChangeAspect="1" noChangeArrowheads="1"/>
            </p:cNvPicPr>
            <p:nvPr/>
          </p:nvPicPr>
          <p:blipFill>
            <a:blip r:embed="rId2" cstate="print"/>
            <a:srcRect/>
            <a:stretch>
              <a:fillRect/>
            </a:stretch>
          </p:blipFill>
          <p:spPr bwMode="auto">
            <a:xfrm>
              <a:off x="6731001" y="1727202"/>
              <a:ext cx="2882622" cy="2286000"/>
            </a:xfrm>
            <a:prstGeom prst="rect">
              <a:avLst/>
            </a:prstGeom>
            <a:noFill/>
            <a:ln w="9525">
              <a:noFill/>
              <a:miter lim="800000"/>
              <a:headEnd/>
              <a:tailEnd/>
            </a:ln>
          </p:spPr>
        </p:pic>
        <p:sp>
          <p:nvSpPr>
            <p:cNvPr id="8" name="Rectangle 7"/>
            <p:cNvSpPr/>
            <p:nvPr/>
          </p:nvSpPr>
          <p:spPr>
            <a:xfrm>
              <a:off x="7770523" y="1728800"/>
              <a:ext cx="1832553" cy="369332"/>
            </a:xfrm>
            <a:prstGeom prst="rect">
              <a:avLst/>
            </a:prstGeom>
          </p:spPr>
          <p:txBody>
            <a:bodyPr wrap="none">
              <a:spAutoFit/>
            </a:bodyPr>
            <a:lstStyle/>
            <a:p>
              <a:pPr algn="ctr" defTabSz="381000"/>
              <a:r>
                <a:rPr lang="en-US" altLang="en-US" dirty="0">
                  <a:solidFill>
                    <a:srgbClr val="99CCFF"/>
                  </a:solidFill>
                  <a:latin typeface="Times New Roman" charset="0"/>
                </a:rPr>
                <a:t>Properly Guarded</a:t>
              </a:r>
            </a:p>
          </p:txBody>
        </p:sp>
      </p:grpSp>
      <p:grpSp>
        <p:nvGrpSpPr>
          <p:cNvPr id="11" name="Group 10"/>
          <p:cNvGrpSpPr/>
          <p:nvPr/>
        </p:nvGrpSpPr>
        <p:grpSpPr>
          <a:xfrm>
            <a:off x="8660961" y="3933006"/>
            <a:ext cx="2796242" cy="2286000"/>
            <a:chOff x="6754523" y="4148667"/>
            <a:chExt cx="2796242" cy="2286000"/>
          </a:xfrm>
        </p:grpSpPr>
        <p:pic>
          <p:nvPicPr>
            <p:cNvPr id="6" name="Picture 5"/>
            <p:cNvPicPr>
              <a:picLocks noChangeAspect="1" noChangeArrowheads="1"/>
            </p:cNvPicPr>
            <p:nvPr/>
          </p:nvPicPr>
          <p:blipFill>
            <a:blip r:embed="rId3" cstate="print"/>
            <a:srcRect/>
            <a:stretch>
              <a:fillRect/>
            </a:stretch>
          </p:blipFill>
          <p:spPr bwMode="auto">
            <a:xfrm>
              <a:off x="6756401" y="4148667"/>
              <a:ext cx="2794364" cy="2286000"/>
            </a:xfrm>
            <a:prstGeom prst="rect">
              <a:avLst/>
            </a:prstGeom>
            <a:noFill/>
            <a:ln w="9525">
              <a:noFill/>
              <a:miter lim="800000"/>
              <a:headEnd/>
              <a:tailEnd/>
            </a:ln>
          </p:spPr>
        </p:pic>
        <p:sp>
          <p:nvSpPr>
            <p:cNvPr id="9" name="Rectangle 8"/>
            <p:cNvSpPr/>
            <p:nvPr/>
          </p:nvSpPr>
          <p:spPr>
            <a:xfrm>
              <a:off x="6754523" y="4150267"/>
              <a:ext cx="1832553" cy="369332"/>
            </a:xfrm>
            <a:prstGeom prst="rect">
              <a:avLst/>
            </a:prstGeom>
          </p:spPr>
          <p:txBody>
            <a:bodyPr wrap="none">
              <a:spAutoFit/>
            </a:bodyPr>
            <a:lstStyle/>
            <a:p>
              <a:pPr algn="ctr" defTabSz="381000"/>
              <a:r>
                <a:rPr lang="en-US" altLang="en-US" dirty="0">
                  <a:solidFill>
                    <a:srgbClr val="99CCFF"/>
                  </a:solidFill>
                  <a:latin typeface="Times New Roman" charset="0"/>
                </a:rPr>
                <a:t>Properly Guarded</a:t>
              </a:r>
            </a:p>
          </p:txBody>
        </p:sp>
      </p:grpSp>
      <p:grpSp>
        <p:nvGrpSpPr>
          <p:cNvPr id="12" name="Group 11"/>
          <p:cNvGrpSpPr>
            <a:grpSpLocks noChangeAspect="1"/>
          </p:cNvGrpSpPr>
          <p:nvPr/>
        </p:nvGrpSpPr>
        <p:grpSpPr>
          <a:xfrm>
            <a:off x="4969934" y="1519766"/>
            <a:ext cx="3590505" cy="2743200"/>
            <a:chOff x="1752600" y="342900"/>
            <a:chExt cx="8155517" cy="6230938"/>
          </a:xfrm>
        </p:grpSpPr>
        <p:pic>
          <p:nvPicPr>
            <p:cNvPr id="13" name="Picture 4"/>
            <p:cNvPicPr>
              <a:picLocks noChangeAspect="1" noChangeArrowheads="1"/>
            </p:cNvPicPr>
            <p:nvPr/>
          </p:nvPicPr>
          <p:blipFill>
            <a:blip r:embed="rId4" cstate="print"/>
            <a:srcRect/>
            <a:stretch>
              <a:fillRect/>
            </a:stretch>
          </p:blipFill>
          <p:spPr bwMode="auto">
            <a:xfrm>
              <a:off x="1752600" y="342900"/>
              <a:ext cx="8155517" cy="6230938"/>
            </a:xfrm>
            <a:prstGeom prst="rect">
              <a:avLst/>
            </a:prstGeom>
            <a:noFill/>
            <a:ln w="9525">
              <a:noFill/>
              <a:miter lim="800000"/>
              <a:headEnd/>
              <a:tailEnd/>
            </a:ln>
          </p:spPr>
        </p:pic>
        <p:sp>
          <p:nvSpPr>
            <p:cNvPr id="14" name="Text Box 5"/>
            <p:cNvSpPr txBox="1">
              <a:spLocks noChangeArrowheads="1"/>
            </p:cNvSpPr>
            <p:nvPr/>
          </p:nvSpPr>
          <p:spPr bwMode="auto">
            <a:xfrm>
              <a:off x="1761068" y="2627314"/>
              <a:ext cx="7152218" cy="349543"/>
            </a:xfrm>
            <a:prstGeom prst="rect">
              <a:avLst/>
            </a:prstGeom>
            <a:noFill/>
            <a:ln w="9525">
              <a:noFill/>
              <a:miter lim="800000"/>
              <a:headEnd/>
              <a:tailEnd/>
            </a:ln>
          </p:spPr>
          <p:txBody>
            <a:bodyPr wrap="square" lIns="0" tIns="0" rIns="0" bIns="0">
              <a:spAutoFit/>
            </a:bodyPr>
            <a:lstStyle/>
            <a:p>
              <a:pPr defTabSz="381000"/>
              <a:r>
                <a:rPr lang="en-US" altLang="en-US" sz="1000" b="1" dirty="0">
                  <a:solidFill>
                    <a:srgbClr val="FFFF00"/>
                  </a:solidFill>
                  <a:latin typeface="Times New Roman" charset="0"/>
                </a:rPr>
                <a:t>Exposed Belt and Pulleys</a:t>
              </a:r>
            </a:p>
          </p:txBody>
        </p:sp>
        <p:sp>
          <p:nvSpPr>
            <p:cNvPr id="15" name="Freeform 6"/>
            <p:cNvSpPr>
              <a:spLocks/>
            </p:cNvSpPr>
            <p:nvPr/>
          </p:nvSpPr>
          <p:spPr bwMode="auto">
            <a:xfrm>
              <a:off x="2667000" y="3143250"/>
              <a:ext cx="5638800" cy="0"/>
            </a:xfrm>
            <a:custGeom>
              <a:avLst/>
              <a:gdLst>
                <a:gd name="T0" fmla="*/ 2147483646 w 2664"/>
                <a:gd name="T1" fmla="*/ 0 w 2664"/>
                <a:gd name="T2" fmla="*/ 0 60000 65536"/>
                <a:gd name="T3" fmla="*/ 0 60000 65536"/>
                <a:gd name="T4" fmla="*/ 0 w 2664"/>
                <a:gd name="T5" fmla="*/ 2664 w 2664"/>
              </a:gdLst>
              <a:ahLst/>
              <a:cxnLst>
                <a:cxn ang="T2">
                  <a:pos x="T0" y="0"/>
                </a:cxn>
                <a:cxn ang="T3">
                  <a:pos x="T1" y="0"/>
                </a:cxn>
              </a:cxnLst>
              <a:rect l="T4" t="0" r="T5" b="0"/>
              <a:pathLst>
                <a:path w="2664">
                  <a:moveTo>
                    <a:pt x="2664" y="0"/>
                  </a:moveTo>
                  <a:lnTo>
                    <a:pt x="0" y="0"/>
                  </a:lnTo>
                </a:path>
              </a:pathLst>
            </a:custGeom>
            <a:noFill/>
            <a:ln w="69863">
              <a:solidFill>
                <a:srgbClr val="000000"/>
              </a:solidFill>
              <a:prstDash val="solid"/>
              <a:round/>
              <a:headEnd type="triangle" w="med" len="med"/>
              <a:tailEnd/>
            </a:ln>
          </p:spPr>
          <p:txBody>
            <a:bodyPr/>
            <a:lstStyle/>
            <a:p>
              <a:endParaRPr lang="en-US"/>
            </a:p>
          </p:txBody>
        </p:sp>
        <p:sp>
          <p:nvSpPr>
            <p:cNvPr id="16" name="Freeform 7"/>
            <p:cNvSpPr>
              <a:spLocks/>
            </p:cNvSpPr>
            <p:nvPr/>
          </p:nvSpPr>
          <p:spPr bwMode="auto">
            <a:xfrm>
              <a:off x="1945217" y="4362450"/>
              <a:ext cx="5638800" cy="0"/>
            </a:xfrm>
            <a:custGeom>
              <a:avLst/>
              <a:gdLst>
                <a:gd name="T0" fmla="*/ 2147483646 w 2664"/>
                <a:gd name="T1" fmla="*/ 0 w 2664"/>
                <a:gd name="T2" fmla="*/ 0 60000 65536"/>
                <a:gd name="T3" fmla="*/ 0 60000 65536"/>
                <a:gd name="T4" fmla="*/ 0 w 2664"/>
                <a:gd name="T5" fmla="*/ 2664 w 2664"/>
              </a:gdLst>
              <a:ahLst/>
              <a:cxnLst>
                <a:cxn ang="T2">
                  <a:pos x="T0" y="0"/>
                </a:cxn>
                <a:cxn ang="T3">
                  <a:pos x="T1" y="0"/>
                </a:cxn>
              </a:cxnLst>
              <a:rect l="T4" t="0" r="T5" b="0"/>
              <a:pathLst>
                <a:path w="2664">
                  <a:moveTo>
                    <a:pt x="2664" y="0"/>
                  </a:moveTo>
                  <a:lnTo>
                    <a:pt x="0" y="0"/>
                  </a:lnTo>
                </a:path>
              </a:pathLst>
            </a:custGeom>
            <a:noFill/>
            <a:ln w="69863">
              <a:solidFill>
                <a:srgbClr val="000000"/>
              </a:solidFill>
              <a:prstDash val="solid"/>
              <a:round/>
              <a:headEnd type="triangle" w="med" len="med"/>
              <a:tailEnd/>
            </a:ln>
          </p:spPr>
          <p:txBody>
            <a:bodyPr/>
            <a:lstStyle/>
            <a:p>
              <a:endParaRPr lang="en-US"/>
            </a:p>
          </p:txBody>
        </p:sp>
        <p:sp>
          <p:nvSpPr>
            <p:cNvPr id="17" name="Text Box 8"/>
            <p:cNvSpPr txBox="1">
              <a:spLocks noChangeArrowheads="1"/>
            </p:cNvSpPr>
            <p:nvPr/>
          </p:nvSpPr>
          <p:spPr bwMode="auto">
            <a:xfrm>
              <a:off x="1761068" y="3857626"/>
              <a:ext cx="4102100" cy="349543"/>
            </a:xfrm>
            <a:prstGeom prst="rect">
              <a:avLst/>
            </a:prstGeom>
            <a:noFill/>
            <a:ln w="9525">
              <a:noFill/>
              <a:miter lim="800000"/>
              <a:headEnd/>
              <a:tailEnd/>
            </a:ln>
          </p:spPr>
          <p:txBody>
            <a:bodyPr wrap="square" lIns="0" tIns="0" rIns="0" bIns="0">
              <a:spAutoFit/>
            </a:bodyPr>
            <a:lstStyle/>
            <a:p>
              <a:pPr defTabSz="381000"/>
              <a:r>
                <a:rPr lang="en-US" altLang="en-US" sz="1000" b="1" dirty="0">
                  <a:solidFill>
                    <a:srgbClr val="FFFF00"/>
                  </a:solidFill>
                  <a:latin typeface="Times New Roman" charset="0"/>
                </a:rPr>
                <a:t>Exposed Rotating Parts</a:t>
              </a:r>
            </a:p>
          </p:txBody>
        </p:sp>
        <p:sp>
          <p:nvSpPr>
            <p:cNvPr id="18" name="Freeform 9"/>
            <p:cNvSpPr>
              <a:spLocks/>
            </p:cNvSpPr>
            <p:nvPr/>
          </p:nvSpPr>
          <p:spPr bwMode="auto">
            <a:xfrm>
              <a:off x="7162800" y="2290764"/>
              <a:ext cx="1202267" cy="871537"/>
            </a:xfrm>
            <a:custGeom>
              <a:avLst/>
              <a:gdLst>
                <a:gd name="T0" fmla="*/ 2147483646 w 568"/>
                <a:gd name="T1" fmla="*/ 0 h 549"/>
                <a:gd name="T2" fmla="*/ 0 w 568"/>
                <a:gd name="T3" fmla="*/ 2147483646 h 549"/>
                <a:gd name="T4" fmla="*/ 0 60000 65536"/>
                <a:gd name="T5" fmla="*/ 0 60000 65536"/>
                <a:gd name="T6" fmla="*/ 0 w 568"/>
                <a:gd name="T7" fmla="*/ 0 h 549"/>
                <a:gd name="T8" fmla="*/ 568 w 568"/>
                <a:gd name="T9" fmla="*/ 549 h 549"/>
              </a:gdLst>
              <a:ahLst/>
              <a:cxnLst>
                <a:cxn ang="T4">
                  <a:pos x="T0" y="T1"/>
                </a:cxn>
                <a:cxn ang="T5">
                  <a:pos x="T2" y="T3"/>
                </a:cxn>
              </a:cxnLst>
              <a:rect l="T6" t="T7" r="T8" b="T9"/>
              <a:pathLst>
                <a:path w="568" h="549">
                  <a:moveTo>
                    <a:pt x="568" y="0"/>
                  </a:moveTo>
                  <a:lnTo>
                    <a:pt x="0" y="549"/>
                  </a:lnTo>
                </a:path>
              </a:pathLst>
            </a:custGeom>
            <a:noFill/>
            <a:ln w="49902">
              <a:solidFill>
                <a:srgbClr val="000000"/>
              </a:solidFill>
              <a:prstDash val="solid"/>
              <a:round/>
              <a:headEnd type="triangle" w="med" len="med"/>
              <a:tailEnd/>
            </a:ln>
          </p:spPr>
          <p:txBody>
            <a:bodyPr/>
            <a:lstStyle/>
            <a:p>
              <a:endParaRPr lang="en-US"/>
            </a:p>
          </p:txBody>
        </p:sp>
      </p:grpSp>
      <p:sp>
        <p:nvSpPr>
          <p:cNvPr id="19" name="TextBox 18"/>
          <p:cNvSpPr txBox="1"/>
          <p:nvPr/>
        </p:nvSpPr>
        <p:spPr>
          <a:xfrm>
            <a:off x="6620984" y="4301067"/>
            <a:ext cx="1922001" cy="2315699"/>
          </a:xfrm>
          <a:prstGeom prst="rect">
            <a:avLst/>
          </a:prstGeom>
          <a:noFill/>
        </p:spPr>
        <p:txBody>
          <a:bodyPr vert="wordArtVert" wrap="none" rtlCol="0">
            <a:spAutoFit/>
          </a:bodyPr>
          <a:lstStyle/>
          <a:p>
            <a:r>
              <a:rPr lang="en-US" sz="2000" b="1" dirty="0"/>
              <a:t>A</a:t>
            </a:r>
            <a:r>
              <a:rPr lang="en-US" dirty="0"/>
              <a:t>round</a:t>
            </a:r>
          </a:p>
          <a:p>
            <a:r>
              <a:rPr lang="en-US" sz="2000" b="1" dirty="0"/>
              <a:t>B</a:t>
            </a:r>
            <a:r>
              <a:rPr lang="en-US" dirty="0"/>
              <a:t>ehind</a:t>
            </a:r>
          </a:p>
          <a:p>
            <a:r>
              <a:rPr lang="en-US" sz="2000" b="1" dirty="0"/>
              <a:t>O</a:t>
            </a:r>
            <a:r>
              <a:rPr lang="en-US" dirty="0"/>
              <a:t>ver</a:t>
            </a:r>
          </a:p>
          <a:p>
            <a:r>
              <a:rPr lang="en-US" sz="2000" b="1" dirty="0"/>
              <a:t>U</a:t>
            </a:r>
            <a:r>
              <a:rPr lang="en-US" dirty="0"/>
              <a:t>nder</a:t>
            </a:r>
          </a:p>
          <a:p>
            <a:r>
              <a:rPr lang="en-US" sz="2000" b="1" dirty="0"/>
              <a:t>T</a:t>
            </a:r>
            <a:r>
              <a:rPr lang="en-US" dirty="0"/>
              <a:t>hrough</a:t>
            </a:r>
          </a:p>
        </p:txBody>
      </p:sp>
      <p:sp>
        <p:nvSpPr>
          <p:cNvPr id="21" name="TextBox 20"/>
          <p:cNvSpPr txBox="1"/>
          <p:nvPr/>
        </p:nvSpPr>
        <p:spPr>
          <a:xfrm>
            <a:off x="4978400" y="3970867"/>
            <a:ext cx="3539067" cy="400110"/>
          </a:xfrm>
          <a:prstGeom prst="rect">
            <a:avLst/>
          </a:prstGeom>
          <a:noFill/>
        </p:spPr>
        <p:txBody>
          <a:bodyPr wrap="square" rtlCol="0">
            <a:spAutoFit/>
          </a:bodyPr>
          <a:lstStyle/>
          <a:p>
            <a:r>
              <a:rPr lang="en-US" altLang="en-US" sz="1000" dirty="0">
                <a:solidFill>
                  <a:srgbClr val="FF0000"/>
                </a:solidFill>
                <a:latin typeface="Times New Roman" pitchFamily="18" charset="0"/>
                <a:cs typeface="Times New Roman" pitchFamily="18" charset="0"/>
              </a:rPr>
              <a:t>You should never be able to go “about” a guard</a:t>
            </a:r>
          </a:p>
          <a:p>
            <a:endParaRPr lang="en-US" sz="1000" dirty="0">
              <a:solidFill>
                <a:srgbClr val="FF0000"/>
              </a:solidFill>
              <a:latin typeface="Arial" pitchFamily="34" charset="0"/>
              <a:cs typeface="Arial" pitchFamily="34" charset="0"/>
            </a:endParaRPr>
          </a:p>
        </p:txBody>
      </p:sp>
      <p:sp>
        <p:nvSpPr>
          <p:cNvPr id="20" name="Rectangle 19"/>
          <p:cNvSpPr>
            <a:spLocks noChangeArrowheads="1"/>
          </p:cNvSpPr>
          <p:nvPr/>
        </p:nvSpPr>
        <p:spPr bwMode="auto">
          <a:xfrm>
            <a:off x="0" y="457200"/>
            <a:ext cx="9299643"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Physical Hazards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1118255"/>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Cylinders</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Not secured</a:t>
            </a:r>
          </a:p>
          <a:p>
            <a:pPr marL="1027113" lvl="1" indent="-342900" defTabSz="381000">
              <a:spcBef>
                <a:spcPts val="500"/>
              </a:spcBef>
              <a:spcAft>
                <a:spcPts val="500"/>
              </a:spcAft>
              <a:buClr>
                <a:srgbClr val="92D050"/>
              </a:buClr>
              <a:buSzPct val="90000"/>
              <a:buFont typeface="Wingdings" pitchFamily="2" charset="2"/>
              <a:buChar char="Ø"/>
              <a:defRPr/>
            </a:pPr>
            <a:r>
              <a:rPr lang="en-US" dirty="0">
                <a:solidFill>
                  <a:schemeClr val="tx1">
                    <a:lumMod val="75000"/>
                    <a:lumOff val="25000"/>
                  </a:schemeClr>
                </a:solidFill>
              </a:rPr>
              <a:t>Incompatible gases stored too close together</a:t>
            </a:r>
          </a:p>
        </p:txBody>
      </p:sp>
      <p:pic>
        <p:nvPicPr>
          <p:cNvPr id="10" name="Picture 9"/>
          <p:cNvPicPr>
            <a:picLocks noChangeAspect="1" noChangeArrowheads="1"/>
          </p:cNvPicPr>
          <p:nvPr/>
        </p:nvPicPr>
        <p:blipFill>
          <a:blip r:embed="rId2" cstate="print"/>
          <a:srcRect/>
          <a:stretch>
            <a:fillRect/>
          </a:stretch>
        </p:blipFill>
        <p:spPr bwMode="auto">
          <a:xfrm>
            <a:off x="6197600" y="3486150"/>
            <a:ext cx="5994400" cy="3371850"/>
          </a:xfrm>
          <a:prstGeom prst="rect">
            <a:avLst/>
          </a:prstGeom>
          <a:noFill/>
          <a:ln w="9525">
            <a:noFill/>
            <a:miter lim="800000"/>
            <a:headEnd/>
            <a:tailEnd/>
          </a:ln>
        </p:spPr>
      </p:pic>
      <p:pic>
        <p:nvPicPr>
          <p:cNvPr id="11" name="Picture 1"/>
          <p:cNvPicPr>
            <a:picLocks noChangeAspect="1"/>
          </p:cNvPicPr>
          <p:nvPr/>
        </p:nvPicPr>
        <p:blipFill>
          <a:blip r:embed="rId3" cstate="print"/>
          <a:srcRect/>
          <a:stretch>
            <a:fillRect/>
          </a:stretch>
        </p:blipFill>
        <p:spPr bwMode="auto">
          <a:xfrm>
            <a:off x="1286933" y="3208868"/>
            <a:ext cx="3657600" cy="3657600"/>
          </a:xfrm>
          <a:prstGeom prst="rect">
            <a:avLst/>
          </a:prstGeom>
          <a:noFill/>
          <a:ln w="9525">
            <a:noFill/>
            <a:miter lim="800000"/>
            <a:headEnd/>
            <a:tailEnd/>
          </a:ln>
        </p:spPr>
      </p:pic>
      <p:sp>
        <p:nvSpPr>
          <p:cNvPr id="6" name="Rectangle 5"/>
          <p:cNvSpPr>
            <a:spLocks noChangeArrowheads="1"/>
          </p:cNvSpPr>
          <p:nvPr/>
        </p:nvSpPr>
        <p:spPr bwMode="auto">
          <a:xfrm>
            <a:off x="0" y="457200"/>
            <a:ext cx="9319098"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Physical Hazards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0"/>
            <a:ext cx="9144000" cy="4572000"/>
          </a:xfrm>
        </p:spPr>
        <p:txBody>
          <a:bodyPr>
            <a:noAutofit/>
          </a:bodyPr>
          <a:lstStyle/>
          <a:p>
            <a:pPr marL="457200">
              <a:buFont typeface="Wingdings" pitchFamily="2" charset="2"/>
              <a:buChar char="Ø"/>
            </a:pPr>
            <a:r>
              <a:rPr lang="en-US" sz="2000" dirty="0"/>
              <a:t>Every employer having twenty-five (25) or more full- or part-time employees shall:</a:t>
            </a:r>
          </a:p>
          <a:p>
            <a:pPr marL="857250" lvl="1">
              <a:buFont typeface="Wingdings" pitchFamily="2" charset="2"/>
              <a:buChar char="Ø"/>
            </a:pPr>
            <a:r>
              <a:rPr lang="en-US" sz="1800" dirty="0"/>
              <a:t>Designate (</a:t>
            </a:r>
            <a:r>
              <a:rPr lang="en-US" sz="1800" i="1" dirty="0"/>
              <a:t>in writing</a:t>
            </a:r>
            <a:r>
              <a:rPr lang="en-US" sz="1800" dirty="0"/>
              <a:t>) an employee who shall coordinate all safety programs of the employer;</a:t>
            </a:r>
          </a:p>
          <a:p>
            <a:pPr marL="857250" lvl="1">
              <a:buFont typeface="Wingdings" pitchFamily="2" charset="2"/>
              <a:buChar char="Ø"/>
            </a:pPr>
            <a:r>
              <a:rPr lang="en-US" sz="1800" dirty="0"/>
              <a:t>Provide safety classes to each type or class of employee no less than quarterly, except that public schools shall only be required to provide safety classes or instruction to their employees during the school year; and</a:t>
            </a:r>
          </a:p>
          <a:p>
            <a:pPr marL="857250" lvl="1">
              <a:buFont typeface="Wingdings" pitchFamily="2" charset="2"/>
              <a:buChar char="Ø"/>
            </a:pPr>
            <a:r>
              <a:rPr lang="en-US" sz="1800" dirty="0"/>
              <a:t>Cooperate with the Department of Labor inspections conducted for the purpose of determining compliance with this subsection.</a:t>
            </a:r>
          </a:p>
        </p:txBody>
      </p:sp>
      <p:sp>
        <p:nvSpPr>
          <p:cNvPr id="6" name="Title 1"/>
          <p:cNvSpPr txBox="1">
            <a:spLocks/>
          </p:cNvSpPr>
          <p:nvPr/>
        </p:nvSpPr>
        <p:spPr>
          <a:xfrm>
            <a:off x="0" y="457200"/>
            <a:ext cx="9144000" cy="914400"/>
          </a:xfrm>
          <a:prstGeom prst="rect">
            <a:avLst/>
          </a:prstGeom>
        </p:spPr>
        <p:txBody>
          <a:bodyPr vert="horz" lIns="91440" tIns="45720" rIns="91440" bIns="45720" rtlCol="0" anchor="t">
            <a:noAutofit/>
          </a:bodyPr>
          <a:lstStyle/>
          <a:p>
            <a:pPr lvl="0" algn="ctr" defTabSz="457200">
              <a:spcBef>
                <a:spcPct val="0"/>
              </a:spcBef>
            </a:pPr>
            <a:r>
              <a:rPr lang="en-US" sz="3200" dirty="0">
                <a:solidFill>
                  <a:schemeClr val="accent1"/>
                </a:solidFill>
                <a:latin typeface="+mj-lt"/>
                <a:ea typeface="+mj-ea"/>
                <a:cs typeface="+mj-cs"/>
              </a:rPr>
              <a:t>Employer’s Duties &amp; Responsibilities</a:t>
            </a:r>
            <a:endParaRPr kumimoji="0" lang="en-US" sz="3200" b="0" i="0" u="none" strike="noStrike" kern="1200" cap="none" spc="0" normalizeH="0" baseline="0" noProof="0" dirty="0">
              <a:ln>
                <a:noFill/>
              </a:ln>
              <a:solidFill>
                <a:schemeClr val="accent1"/>
              </a:solidFill>
              <a:effectLst/>
              <a:uLnTx/>
              <a:uFillTx/>
              <a:latin typeface="+mj-lt"/>
              <a:ea typeface="+mj-ea"/>
              <a:cs typeface="+mj-cs"/>
            </a:endParaRPr>
          </a:p>
        </p:txBody>
      </p:sp>
    </p:spTree>
    <p:extLst>
      <p:ext uri="{BB962C8B-B14F-4D97-AF65-F5344CB8AC3E}">
        <p14:creationId xmlns:p14="http://schemas.microsoft.com/office/powerpoint/2010/main" val="324768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28800"/>
            <a:ext cx="9144000" cy="1056700"/>
          </a:xfrm>
          <a:prstGeom prst="rect">
            <a:avLst/>
          </a:prstGeom>
          <a:noFill/>
          <a:ln w="9525">
            <a:noFill/>
            <a:miter lim="800000"/>
            <a:headEnd/>
            <a:tailEnd/>
          </a:ln>
        </p:spPr>
        <p:txBody>
          <a:bodyPr lIns="0" tIns="0" rIns="0" bIns="0">
            <a:spAutoFit/>
          </a:bodyPr>
          <a:lstStyle/>
          <a:p>
            <a:pPr marL="569913" indent="-342900" defTabSz="381000">
              <a:spcBef>
                <a:spcPts val="500"/>
              </a:spcBef>
              <a:spcAft>
                <a:spcPts val="500"/>
              </a:spcAft>
              <a:buClr>
                <a:srgbClr val="92D050"/>
              </a:buClr>
              <a:buSzPct val="90000"/>
              <a:buFont typeface="Wingdings" pitchFamily="2" charset="2"/>
              <a:buChar char="Ø"/>
              <a:defRPr/>
            </a:pPr>
            <a:r>
              <a:rPr lang="en-US" sz="2000" dirty="0">
                <a:solidFill>
                  <a:schemeClr val="tx1">
                    <a:lumMod val="75000"/>
                    <a:lumOff val="25000"/>
                  </a:schemeClr>
                </a:solidFill>
              </a:rPr>
              <a:t>Breaker Boxes</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Unlabeled</a:t>
            </a:r>
          </a:p>
          <a:p>
            <a:pPr marL="1027113" lvl="1" indent="-342900" defTabSz="381000">
              <a:spcBef>
                <a:spcPts val="500"/>
              </a:spcBef>
              <a:spcAft>
                <a:spcPts val="500"/>
              </a:spcAft>
              <a:buClr>
                <a:srgbClr val="92D050"/>
              </a:buClr>
              <a:buSzPct val="90000"/>
              <a:buFont typeface="Wingdings" pitchFamily="2" charset="2"/>
              <a:buChar char="Ø"/>
              <a:defRPr/>
            </a:pPr>
            <a:r>
              <a:rPr lang="en-US" sz="1600" dirty="0">
                <a:solidFill>
                  <a:schemeClr val="tx1">
                    <a:lumMod val="75000"/>
                    <a:lumOff val="25000"/>
                  </a:schemeClr>
                </a:solidFill>
              </a:rPr>
              <a:t>Open knock-outs</a:t>
            </a:r>
          </a:p>
        </p:txBody>
      </p:sp>
      <p:pic>
        <p:nvPicPr>
          <p:cNvPr id="7" name="Picture 4"/>
          <p:cNvPicPr>
            <a:picLocks noChangeAspect="1" noChangeArrowheads="1"/>
          </p:cNvPicPr>
          <p:nvPr/>
        </p:nvPicPr>
        <p:blipFill>
          <a:blip r:embed="rId2" cstate="print"/>
          <a:srcRect/>
          <a:stretch>
            <a:fillRect/>
          </a:stretch>
        </p:blipFill>
        <p:spPr bwMode="auto">
          <a:xfrm>
            <a:off x="6654801" y="2370668"/>
            <a:ext cx="3250321" cy="18288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4893735" y="4478866"/>
            <a:ext cx="3249914" cy="1828800"/>
          </a:xfrm>
          <a:prstGeom prst="rect">
            <a:avLst/>
          </a:prstGeom>
          <a:noFill/>
          <a:ln w="9525">
            <a:noFill/>
            <a:miter lim="800000"/>
            <a:headEnd/>
            <a:tailEnd/>
          </a:ln>
        </p:spPr>
      </p:pic>
      <p:sp>
        <p:nvSpPr>
          <p:cNvPr id="6" name="Rectangle 5"/>
          <p:cNvSpPr>
            <a:spLocks noChangeArrowheads="1"/>
          </p:cNvSpPr>
          <p:nvPr/>
        </p:nvSpPr>
        <p:spPr bwMode="auto">
          <a:xfrm>
            <a:off x="0" y="457200"/>
            <a:ext cx="9280187"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Electrical Hazards</a:t>
            </a:r>
          </a:p>
        </p:txBody>
      </p:sp>
      <p:pic>
        <p:nvPicPr>
          <p:cNvPr id="9" name="Picture 13"/>
          <p:cNvPicPr>
            <a:picLocks noChangeAspect="1" noChangeArrowheads="1"/>
          </p:cNvPicPr>
          <p:nvPr/>
        </p:nvPicPr>
        <p:blipFill>
          <a:blip r:embed="rId4" cstate="print"/>
          <a:srcRect/>
          <a:stretch>
            <a:fillRect/>
          </a:stretch>
        </p:blipFill>
        <p:spPr bwMode="auto">
          <a:xfrm>
            <a:off x="3396886" y="1377627"/>
            <a:ext cx="3085392" cy="1828800"/>
          </a:xfrm>
          <a:prstGeom prst="rect">
            <a:avLst/>
          </a:prstGeom>
          <a:noFill/>
          <a:ln w="9525">
            <a:noFill/>
            <a:miter lim="800000"/>
            <a:headEnd/>
            <a:tailEnd/>
          </a:ln>
        </p:spPr>
      </p:pic>
      <p:pic>
        <p:nvPicPr>
          <p:cNvPr id="10" name="Picture 8"/>
          <p:cNvPicPr>
            <a:picLocks noChangeAspect="1" noChangeArrowheads="1"/>
          </p:cNvPicPr>
          <p:nvPr/>
        </p:nvPicPr>
        <p:blipFill>
          <a:blip r:embed="rId5" cstate="print"/>
          <a:srcRect/>
          <a:stretch>
            <a:fillRect/>
          </a:stretch>
        </p:blipFill>
        <p:spPr bwMode="auto">
          <a:xfrm>
            <a:off x="795866" y="3360738"/>
            <a:ext cx="3248864" cy="1828800"/>
          </a:xfrm>
          <a:prstGeom prst="rect">
            <a:avLst/>
          </a:prstGeom>
          <a:noFill/>
          <a:ln w="9525">
            <a:noFill/>
            <a:miter lim="800000"/>
            <a:headEnd/>
            <a:tailEnd/>
          </a:ln>
        </p:spPr>
      </p:pic>
      <p:sp>
        <p:nvSpPr>
          <p:cNvPr id="11" name="Text Box 9"/>
          <p:cNvSpPr txBox="1">
            <a:spLocks noChangeArrowheads="1"/>
          </p:cNvSpPr>
          <p:nvPr/>
        </p:nvSpPr>
        <p:spPr bwMode="auto">
          <a:xfrm>
            <a:off x="1631950" y="6318250"/>
            <a:ext cx="2861733" cy="274638"/>
          </a:xfrm>
          <a:prstGeom prst="rect">
            <a:avLst/>
          </a:prstGeom>
          <a:noFill/>
          <a:ln w="9525">
            <a:noFill/>
            <a:miter lim="800000"/>
            <a:headEnd/>
            <a:tailEnd/>
          </a:ln>
        </p:spPr>
        <p:txBody>
          <a:bodyPr lIns="0" tIns="0" rIns="0" bIns="0">
            <a:spAutoFit/>
          </a:bodyPr>
          <a:lstStyle/>
          <a:p>
            <a:pPr defTabSz="381000"/>
            <a:r>
              <a:rPr lang="en-US" altLang="en-US" dirty="0">
                <a:latin typeface="Times New Roman" charset="0"/>
              </a:rPr>
              <a:t>Panel box not labeled</a:t>
            </a:r>
          </a:p>
        </p:txBody>
      </p:sp>
      <p:sp>
        <p:nvSpPr>
          <p:cNvPr id="12" name="Freeform 11"/>
          <p:cNvSpPr>
            <a:spLocks noChangeArrowheads="1"/>
          </p:cNvSpPr>
          <p:nvPr/>
        </p:nvSpPr>
        <p:spPr bwMode="auto">
          <a:xfrm>
            <a:off x="2472266" y="4673600"/>
            <a:ext cx="609600" cy="1600200"/>
          </a:xfrm>
          <a:custGeom>
            <a:avLst/>
            <a:gdLst>
              <a:gd name="T0" fmla="*/ 2147483646 w 288"/>
              <a:gd name="T1" fmla="*/ 0 h 1008"/>
              <a:gd name="T2" fmla="*/ 0 w 288"/>
              <a:gd name="T3" fmla="*/ 2147483646 h 1008"/>
              <a:gd name="T4" fmla="*/ 0 60000 65536"/>
              <a:gd name="T5" fmla="*/ 0 60000 65536"/>
              <a:gd name="T6" fmla="*/ 0 w 288"/>
              <a:gd name="T7" fmla="*/ 0 h 1008"/>
              <a:gd name="T8" fmla="*/ 288 w 288"/>
              <a:gd name="T9" fmla="*/ 1008 h 1008"/>
            </a:gdLst>
            <a:ahLst/>
            <a:cxnLst>
              <a:cxn ang="T4">
                <a:pos x="T0" y="T1"/>
              </a:cxn>
              <a:cxn ang="T5">
                <a:pos x="T2" y="T3"/>
              </a:cxn>
            </a:cxnLst>
            <a:rect l="T6" t="T7" r="T8" b="T9"/>
            <a:pathLst>
              <a:path w="288" h="1008">
                <a:moveTo>
                  <a:pt x="288" y="0"/>
                </a:moveTo>
                <a:lnTo>
                  <a:pt x="0" y="1008"/>
                </a:lnTo>
              </a:path>
            </a:pathLst>
          </a:custGeom>
          <a:noFill/>
          <a:ln w="39922">
            <a:solidFill>
              <a:srgbClr val="FF0000"/>
            </a:solidFill>
            <a:prstDash val="solid"/>
            <a:round/>
            <a:headEnd/>
            <a:tailEnd/>
          </a:ln>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5"/>
          <p:cNvPicPr>
            <a:picLocks noChangeAspect="1" noChangeArrowheads="1"/>
          </p:cNvPicPr>
          <p:nvPr/>
        </p:nvPicPr>
        <p:blipFill>
          <a:blip r:embed="rId2" cstate="print"/>
          <a:srcRect/>
          <a:stretch>
            <a:fillRect/>
          </a:stretch>
        </p:blipFill>
        <p:spPr bwMode="auto">
          <a:xfrm>
            <a:off x="94886" y="1536377"/>
            <a:ext cx="4269317" cy="2403475"/>
          </a:xfrm>
          <a:prstGeom prst="rect">
            <a:avLst/>
          </a:prstGeom>
          <a:noFill/>
          <a:ln w="9525">
            <a:noFill/>
            <a:miter lim="800000"/>
            <a:headEnd/>
            <a:tailEnd/>
          </a:ln>
        </p:spPr>
      </p:pic>
      <p:sp>
        <p:nvSpPr>
          <p:cNvPr id="37892" name="Text Box 6"/>
          <p:cNvSpPr txBox="1">
            <a:spLocks noChangeArrowheads="1"/>
          </p:cNvSpPr>
          <p:nvPr/>
        </p:nvSpPr>
        <p:spPr bwMode="auto">
          <a:xfrm>
            <a:off x="399686" y="1268088"/>
            <a:ext cx="3964517" cy="274638"/>
          </a:xfrm>
          <a:prstGeom prst="rect">
            <a:avLst/>
          </a:prstGeom>
          <a:noFill/>
          <a:ln w="9525">
            <a:noFill/>
            <a:miter lim="800000"/>
            <a:headEnd/>
            <a:tailEnd/>
          </a:ln>
        </p:spPr>
        <p:txBody>
          <a:bodyPr lIns="0" tIns="0" rIns="0" bIns="0">
            <a:spAutoFit/>
          </a:bodyPr>
          <a:lstStyle/>
          <a:p>
            <a:pPr defTabSz="381000"/>
            <a:r>
              <a:rPr lang="en-US" altLang="en-US" dirty="0">
                <a:solidFill>
                  <a:schemeClr val="tx1">
                    <a:lumMod val="75000"/>
                    <a:lumOff val="25000"/>
                  </a:schemeClr>
                </a:solidFill>
                <a:latin typeface="Times New Roman" charset="0"/>
              </a:rPr>
              <a:t>Damaged Insulation On Cord</a:t>
            </a:r>
          </a:p>
        </p:txBody>
      </p:sp>
      <p:pic>
        <p:nvPicPr>
          <p:cNvPr id="37893" name="Picture 7"/>
          <p:cNvPicPr>
            <a:picLocks noChangeAspect="1" noChangeArrowheads="1"/>
          </p:cNvPicPr>
          <p:nvPr/>
        </p:nvPicPr>
        <p:blipFill>
          <a:blip r:embed="rId3" cstate="print"/>
          <a:srcRect/>
          <a:stretch>
            <a:fillRect/>
          </a:stretch>
        </p:blipFill>
        <p:spPr bwMode="auto">
          <a:xfrm>
            <a:off x="4514486" y="1536377"/>
            <a:ext cx="4269317" cy="2403475"/>
          </a:xfrm>
          <a:prstGeom prst="rect">
            <a:avLst/>
          </a:prstGeom>
          <a:noFill/>
          <a:ln w="9525">
            <a:noFill/>
            <a:miter lim="800000"/>
            <a:headEnd/>
            <a:tailEnd/>
          </a:ln>
        </p:spPr>
      </p:pic>
      <p:sp>
        <p:nvSpPr>
          <p:cNvPr id="37894" name="Text Box 8"/>
          <p:cNvSpPr txBox="1">
            <a:spLocks noChangeArrowheads="1"/>
          </p:cNvSpPr>
          <p:nvPr/>
        </p:nvSpPr>
        <p:spPr bwMode="auto">
          <a:xfrm>
            <a:off x="4565286" y="1268088"/>
            <a:ext cx="3964517" cy="274638"/>
          </a:xfrm>
          <a:prstGeom prst="rect">
            <a:avLst/>
          </a:prstGeom>
          <a:noFill/>
          <a:ln w="9525">
            <a:noFill/>
            <a:miter lim="800000"/>
            <a:headEnd/>
            <a:tailEnd/>
          </a:ln>
        </p:spPr>
        <p:txBody>
          <a:bodyPr lIns="0" tIns="0" rIns="0" bIns="0">
            <a:spAutoFit/>
          </a:bodyPr>
          <a:lstStyle/>
          <a:p>
            <a:pPr defTabSz="381000"/>
            <a:r>
              <a:rPr lang="en-US" altLang="en-US" dirty="0">
                <a:solidFill>
                  <a:schemeClr val="tx1">
                    <a:lumMod val="75000"/>
                    <a:lumOff val="25000"/>
                  </a:schemeClr>
                </a:solidFill>
                <a:latin typeface="Times New Roman" charset="0"/>
              </a:rPr>
              <a:t>Open Knock-outs on panel box</a:t>
            </a:r>
          </a:p>
        </p:txBody>
      </p:sp>
      <p:pic>
        <p:nvPicPr>
          <p:cNvPr id="37895" name="Picture 9"/>
          <p:cNvPicPr>
            <a:picLocks noChangeAspect="1" noChangeArrowheads="1"/>
          </p:cNvPicPr>
          <p:nvPr/>
        </p:nvPicPr>
        <p:blipFill>
          <a:blip r:embed="rId4" cstate="print"/>
          <a:srcRect/>
          <a:stretch>
            <a:fillRect/>
          </a:stretch>
        </p:blipFill>
        <p:spPr bwMode="auto">
          <a:xfrm>
            <a:off x="9086486" y="1593527"/>
            <a:ext cx="2057400" cy="2270125"/>
          </a:xfrm>
          <a:prstGeom prst="rect">
            <a:avLst/>
          </a:prstGeom>
          <a:noFill/>
          <a:ln w="9525">
            <a:noFill/>
            <a:miter lim="800000"/>
            <a:headEnd/>
            <a:tailEnd/>
          </a:ln>
        </p:spPr>
      </p:pic>
      <p:sp>
        <p:nvSpPr>
          <p:cNvPr id="37896" name="Text Box 10"/>
          <p:cNvSpPr txBox="1">
            <a:spLocks noChangeArrowheads="1"/>
          </p:cNvSpPr>
          <p:nvPr/>
        </p:nvSpPr>
        <p:spPr bwMode="auto">
          <a:xfrm>
            <a:off x="9137287" y="1268088"/>
            <a:ext cx="2645833" cy="274638"/>
          </a:xfrm>
          <a:prstGeom prst="rect">
            <a:avLst/>
          </a:prstGeom>
          <a:noFill/>
          <a:ln w="9525">
            <a:noFill/>
            <a:miter lim="800000"/>
            <a:headEnd/>
            <a:tailEnd/>
          </a:ln>
        </p:spPr>
        <p:txBody>
          <a:bodyPr lIns="0" tIns="0" rIns="0" bIns="0">
            <a:spAutoFit/>
          </a:bodyPr>
          <a:lstStyle/>
          <a:p>
            <a:pPr defTabSz="381000"/>
            <a:r>
              <a:rPr lang="en-US" altLang="en-US" dirty="0">
                <a:solidFill>
                  <a:schemeClr val="tx1">
                    <a:lumMod val="75000"/>
                    <a:lumOff val="25000"/>
                  </a:schemeClr>
                </a:solidFill>
                <a:latin typeface="Times New Roman" charset="0"/>
              </a:rPr>
              <a:t>Missing Ground Pin</a:t>
            </a:r>
          </a:p>
        </p:txBody>
      </p:sp>
      <p:pic>
        <p:nvPicPr>
          <p:cNvPr id="37897" name="Picture 11"/>
          <p:cNvPicPr>
            <a:picLocks noChangeAspect="1" noChangeArrowheads="1"/>
          </p:cNvPicPr>
          <p:nvPr/>
        </p:nvPicPr>
        <p:blipFill>
          <a:blip r:embed="rId5" cstate="print"/>
          <a:srcRect/>
          <a:stretch>
            <a:fillRect/>
          </a:stretch>
        </p:blipFill>
        <p:spPr bwMode="auto">
          <a:xfrm>
            <a:off x="171086" y="4451027"/>
            <a:ext cx="3050117" cy="2289175"/>
          </a:xfrm>
          <a:prstGeom prst="rect">
            <a:avLst/>
          </a:prstGeom>
          <a:noFill/>
          <a:ln w="9525">
            <a:noFill/>
            <a:miter lim="800000"/>
            <a:headEnd/>
            <a:tailEnd/>
          </a:ln>
        </p:spPr>
      </p:pic>
      <p:sp>
        <p:nvSpPr>
          <p:cNvPr id="37898" name="Text Box 12"/>
          <p:cNvSpPr txBox="1">
            <a:spLocks noChangeArrowheads="1"/>
          </p:cNvSpPr>
          <p:nvPr/>
        </p:nvSpPr>
        <p:spPr bwMode="auto">
          <a:xfrm>
            <a:off x="94887" y="4163688"/>
            <a:ext cx="3280833" cy="274638"/>
          </a:xfrm>
          <a:prstGeom prst="rect">
            <a:avLst/>
          </a:prstGeom>
          <a:noFill/>
          <a:ln w="9525">
            <a:noFill/>
            <a:miter lim="800000"/>
            <a:headEnd/>
            <a:tailEnd/>
          </a:ln>
        </p:spPr>
        <p:txBody>
          <a:bodyPr lIns="0" tIns="0" rIns="0" bIns="0">
            <a:spAutoFit/>
          </a:bodyPr>
          <a:lstStyle/>
          <a:p>
            <a:pPr defTabSz="381000"/>
            <a:r>
              <a:rPr lang="en-US" altLang="en-US" dirty="0">
                <a:latin typeface="Times New Roman" charset="0"/>
              </a:rPr>
              <a:t>“</a:t>
            </a:r>
            <a:r>
              <a:rPr lang="en-US" altLang="en-US" dirty="0">
                <a:solidFill>
                  <a:schemeClr val="tx1">
                    <a:lumMod val="75000"/>
                    <a:lumOff val="25000"/>
                  </a:schemeClr>
                </a:solidFill>
                <a:latin typeface="Times New Roman" charset="0"/>
              </a:rPr>
              <a:t>Home-made” Outlet box</a:t>
            </a:r>
          </a:p>
        </p:txBody>
      </p:sp>
      <p:pic>
        <p:nvPicPr>
          <p:cNvPr id="37901" name="Picture 15"/>
          <p:cNvPicPr>
            <a:picLocks noChangeAspect="1" noChangeArrowheads="1"/>
          </p:cNvPicPr>
          <p:nvPr/>
        </p:nvPicPr>
        <p:blipFill>
          <a:blip r:embed="rId6" cstate="print"/>
          <a:srcRect/>
          <a:stretch>
            <a:fillRect/>
          </a:stretch>
        </p:blipFill>
        <p:spPr bwMode="auto">
          <a:xfrm>
            <a:off x="8121286" y="4438326"/>
            <a:ext cx="2901951" cy="2178050"/>
          </a:xfrm>
          <a:prstGeom prst="rect">
            <a:avLst/>
          </a:prstGeom>
          <a:noFill/>
          <a:ln w="9525">
            <a:noFill/>
            <a:miter lim="800000"/>
            <a:headEnd/>
            <a:tailEnd/>
          </a:ln>
        </p:spPr>
      </p:pic>
      <p:sp>
        <p:nvSpPr>
          <p:cNvPr id="37902" name="Text Box 16"/>
          <p:cNvSpPr txBox="1">
            <a:spLocks noChangeArrowheads="1"/>
          </p:cNvSpPr>
          <p:nvPr/>
        </p:nvSpPr>
        <p:spPr bwMode="auto">
          <a:xfrm>
            <a:off x="8121286" y="4087488"/>
            <a:ext cx="3507317" cy="274638"/>
          </a:xfrm>
          <a:prstGeom prst="rect">
            <a:avLst/>
          </a:prstGeom>
          <a:noFill/>
          <a:ln w="9525">
            <a:noFill/>
            <a:miter lim="800000"/>
            <a:headEnd/>
            <a:tailEnd/>
          </a:ln>
        </p:spPr>
        <p:txBody>
          <a:bodyPr lIns="0" tIns="0" rIns="0" bIns="0">
            <a:spAutoFit/>
          </a:bodyPr>
          <a:lstStyle/>
          <a:p>
            <a:pPr defTabSz="381000"/>
            <a:r>
              <a:rPr lang="en-US" altLang="en-US" dirty="0">
                <a:solidFill>
                  <a:schemeClr val="tx1">
                    <a:lumMod val="75000"/>
                    <a:lumOff val="25000"/>
                  </a:schemeClr>
                </a:solidFill>
                <a:latin typeface="Times New Roman" charset="0"/>
              </a:rPr>
              <a:t>Improper use of ext. cords</a:t>
            </a:r>
          </a:p>
        </p:txBody>
      </p:sp>
      <p:pic>
        <p:nvPicPr>
          <p:cNvPr id="16" name="Picture 6"/>
          <p:cNvPicPr>
            <a:picLocks noChangeAspect="1" noChangeArrowheads="1"/>
          </p:cNvPicPr>
          <p:nvPr/>
        </p:nvPicPr>
        <p:blipFill>
          <a:blip r:embed="rId7" cstate="print"/>
          <a:srcRect/>
          <a:stretch>
            <a:fillRect/>
          </a:stretch>
        </p:blipFill>
        <p:spPr bwMode="auto">
          <a:xfrm>
            <a:off x="3997216" y="4451027"/>
            <a:ext cx="3250731" cy="1828800"/>
          </a:xfrm>
          <a:prstGeom prst="rect">
            <a:avLst/>
          </a:prstGeom>
          <a:noFill/>
          <a:ln w="9525">
            <a:noFill/>
            <a:miter lim="800000"/>
            <a:headEnd/>
            <a:tailEnd/>
          </a:ln>
        </p:spPr>
      </p:pic>
      <p:sp>
        <p:nvSpPr>
          <p:cNvPr id="17" name="Rectangle 7"/>
          <p:cNvSpPr>
            <a:spLocks noChangeArrowheads="1"/>
          </p:cNvSpPr>
          <p:nvPr/>
        </p:nvSpPr>
        <p:spPr bwMode="auto">
          <a:xfrm>
            <a:off x="4841949" y="4161327"/>
            <a:ext cx="1705595" cy="276999"/>
          </a:xfrm>
          <a:prstGeom prst="rect">
            <a:avLst/>
          </a:prstGeom>
          <a:noFill/>
          <a:ln w="9525">
            <a:noFill/>
            <a:miter lim="800000"/>
            <a:headEnd/>
            <a:tailEnd/>
          </a:ln>
        </p:spPr>
        <p:txBody>
          <a:bodyPr wrap="none" lIns="0" tIns="0" rIns="0" bIns="0">
            <a:spAutoFit/>
          </a:bodyPr>
          <a:lstStyle/>
          <a:p>
            <a:r>
              <a:rPr lang="en-US" altLang="en-US" dirty="0">
                <a:solidFill>
                  <a:schemeClr val="tx1">
                    <a:lumMod val="75000"/>
                    <a:lumOff val="25000"/>
                  </a:schemeClr>
                </a:solidFill>
                <a:latin typeface="Times New Roman" charset="0"/>
              </a:rPr>
              <a:t>Panel box blocked</a:t>
            </a:r>
          </a:p>
        </p:txBody>
      </p:sp>
      <p:sp>
        <p:nvSpPr>
          <p:cNvPr id="18" name="Rectangle 17"/>
          <p:cNvSpPr>
            <a:spLocks noChangeArrowheads="1"/>
          </p:cNvSpPr>
          <p:nvPr/>
        </p:nvSpPr>
        <p:spPr bwMode="auto">
          <a:xfrm>
            <a:off x="0" y="457200"/>
            <a:ext cx="9280187"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Common Electrical Hazards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0" y="3044280"/>
            <a:ext cx="12192000" cy="769441"/>
          </a:xfrm>
          <a:prstGeom prst="rect">
            <a:avLst/>
          </a:prstGeom>
          <a:noFill/>
          <a:ln w="9525">
            <a:noFill/>
            <a:miter lim="800000"/>
            <a:headEnd/>
            <a:tailEnd/>
          </a:ln>
        </p:spPr>
        <p:txBody>
          <a:bodyPr wrap="square" lIns="0" tIns="0" rIns="0" bIns="0" anchor="ctr">
            <a:spAutoFit/>
          </a:bodyPr>
          <a:lstStyle/>
          <a:p>
            <a:pPr algn="ctr" defTabSz="381000">
              <a:defRPr/>
            </a:pPr>
            <a:r>
              <a:rPr lang="en-US" sz="5000" dirty="0">
                <a:solidFill>
                  <a:srgbClr val="92D050"/>
                </a:solidFill>
                <a:latin typeface="+mj-lt"/>
                <a:cs typeface="Arial" pitchFamily="34" charset="0"/>
              </a:rPr>
              <a:t>PEOSH Overview</a:t>
            </a:r>
          </a:p>
        </p:txBody>
      </p:sp>
      <p:sp>
        <p:nvSpPr>
          <p:cNvPr id="8197" name="Rectangle 7"/>
          <p:cNvSpPr>
            <a:spLocks noChangeArrowheads="1"/>
          </p:cNvSpPr>
          <p:nvPr/>
        </p:nvSpPr>
        <p:spPr bwMode="auto">
          <a:xfrm>
            <a:off x="609600" y="3733801"/>
            <a:ext cx="10058400" cy="523220"/>
          </a:xfrm>
          <a:prstGeom prst="rect">
            <a:avLst/>
          </a:prstGeom>
          <a:noFill/>
          <a:ln w="9525">
            <a:noFill/>
            <a:miter lim="800000"/>
            <a:headEnd/>
            <a:tailEnd/>
          </a:ln>
        </p:spPr>
        <p:txBody>
          <a:bodyPr>
            <a:spAutoFit/>
          </a:bodyPr>
          <a:lstStyle/>
          <a:p>
            <a:pPr>
              <a:buClr>
                <a:schemeClr val="accent1"/>
              </a:buClr>
              <a:buFont typeface="Wingdings" pitchFamily="2" charset="2"/>
              <a:buChar char="Ø"/>
            </a:pPr>
            <a:endParaRPr lang="en-US" altLang="en-US" sz="2800" b="1" dirty="0">
              <a:latin typeface="Arial" pitchFamily="34" charset="0"/>
              <a:cs typeface="Arial" pitchFamily="34" charset="0"/>
            </a:endParaRPr>
          </a:p>
        </p:txBody>
      </p:sp>
    </p:spTree>
    <p:extLst>
      <p:ext uri="{BB962C8B-B14F-4D97-AF65-F5344CB8AC3E}">
        <p14:creationId xmlns:p14="http://schemas.microsoft.com/office/powerpoint/2010/main" val="42725140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37" y="1194318"/>
            <a:ext cx="9426102" cy="5206483"/>
          </a:xfrm>
        </p:spPr>
        <p:txBody>
          <a:bodyPr>
            <a:normAutofit/>
          </a:bodyPr>
          <a:lstStyle/>
          <a:p>
            <a:pPr marL="457200" indent="-338138">
              <a:spcBef>
                <a:spcPts val="500"/>
              </a:spcBef>
              <a:spcAft>
                <a:spcPts val="500"/>
              </a:spcAft>
              <a:buFont typeface="Wingdings" pitchFamily="2" charset="2"/>
              <a:buChar char="Ø"/>
              <a:defRPr/>
            </a:pPr>
            <a:r>
              <a:rPr lang="en-US" dirty="0"/>
              <a:t>Incidence Rate per 100 Full Time Equivalent (FTE) Public Sector Workers. </a:t>
            </a:r>
          </a:p>
          <a:p>
            <a:pPr marL="857250" lvl="1" indent="-338138">
              <a:spcBef>
                <a:spcPts val="500"/>
              </a:spcBef>
              <a:spcAft>
                <a:spcPts val="500"/>
              </a:spcAft>
              <a:buFont typeface="Wingdings" pitchFamily="2" charset="2"/>
              <a:buChar char="Ø"/>
              <a:defRPr/>
            </a:pPr>
            <a:r>
              <a:rPr lang="en-US" sz="1400" dirty="0"/>
              <a:t>IR = Total Number of Injuries &amp; Illnesses x 200,000, Divided by Total No. of Hours Worked.</a:t>
            </a:r>
          </a:p>
        </p:txBody>
      </p:sp>
      <p:sp>
        <p:nvSpPr>
          <p:cNvPr id="4" name="Rectangle 3"/>
          <p:cNvSpPr>
            <a:spLocks noChangeArrowheads="1"/>
          </p:cNvSpPr>
          <p:nvPr/>
        </p:nvSpPr>
        <p:spPr bwMode="auto">
          <a:xfrm>
            <a:off x="0" y="324120"/>
            <a:ext cx="9543503"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 </a:t>
            </a:r>
            <a:r>
              <a:rPr lang="en-US" sz="2800" dirty="0">
                <a:solidFill>
                  <a:srgbClr val="92D050"/>
                </a:solidFill>
                <a:latin typeface="+mj-lt"/>
                <a:cs typeface="Arial" pitchFamily="34" charset="0"/>
              </a:rPr>
              <a:t>Injury and Illness Incidence Rate (IR) For Public Sector</a:t>
            </a:r>
            <a:endParaRPr lang="en-US" sz="3200" dirty="0">
              <a:solidFill>
                <a:srgbClr val="92D050"/>
              </a:solidFill>
              <a:latin typeface="+mj-lt"/>
              <a:cs typeface="Arial" pitchFamily="34" charset="0"/>
            </a:endParaRPr>
          </a:p>
        </p:txBody>
      </p:sp>
      <p:pic>
        <p:nvPicPr>
          <p:cNvPr id="5" name="Picture 4">
            <a:extLst>
              <a:ext uri="{FF2B5EF4-FFF2-40B4-BE49-F238E27FC236}">
                <a16:creationId xmlns:a16="http://schemas.microsoft.com/office/drawing/2014/main" id="{ECE20B9A-BA97-E2C2-406E-6243B7DD83CA}"/>
              </a:ext>
            </a:extLst>
          </p:cNvPr>
          <p:cNvPicPr>
            <a:picLocks noChangeAspect="1"/>
          </p:cNvPicPr>
          <p:nvPr/>
        </p:nvPicPr>
        <p:blipFill>
          <a:blip r:embed="rId2"/>
          <a:stretch>
            <a:fillRect/>
          </a:stretch>
        </p:blipFill>
        <p:spPr>
          <a:xfrm>
            <a:off x="1" y="1949827"/>
            <a:ext cx="9787812" cy="4908174"/>
          </a:xfrm>
          <a:prstGeom prst="rect">
            <a:avLst/>
          </a:prstGeom>
        </p:spPr>
      </p:pic>
    </p:spTree>
    <p:extLst>
      <p:ext uri="{BB962C8B-B14F-4D97-AF65-F5344CB8AC3E}">
        <p14:creationId xmlns:p14="http://schemas.microsoft.com/office/powerpoint/2010/main" val="27651071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32" y="261026"/>
            <a:ext cx="9260731" cy="523220"/>
          </a:xfrm>
          <a:prstGeom prst="rect">
            <a:avLst/>
          </a:prstGeom>
          <a:noFill/>
        </p:spPr>
        <p:txBody>
          <a:bodyPr wrap="square" rtlCol="0">
            <a:spAutoFit/>
          </a:bodyPr>
          <a:lstStyle/>
          <a:p>
            <a:pPr algn="ctr"/>
            <a:r>
              <a:rPr lang="en-US" sz="2800" dirty="0">
                <a:solidFill>
                  <a:srgbClr val="92D050"/>
                </a:solidFill>
              </a:rPr>
              <a:t>Oklahoma Public Sector Incidence Rates (IR)</a:t>
            </a:r>
          </a:p>
        </p:txBody>
      </p:sp>
      <p:sp>
        <p:nvSpPr>
          <p:cNvPr id="4" name="TextBox 3"/>
          <p:cNvSpPr txBox="1"/>
          <p:nvPr/>
        </p:nvSpPr>
        <p:spPr>
          <a:xfrm>
            <a:off x="2989288" y="5188701"/>
            <a:ext cx="5437439" cy="461665"/>
          </a:xfrm>
          <a:prstGeom prst="rect">
            <a:avLst/>
          </a:prstGeom>
          <a:noFill/>
        </p:spPr>
        <p:txBody>
          <a:bodyPr wrap="square" rtlCol="0">
            <a:spAutoFit/>
          </a:bodyPr>
          <a:lstStyle/>
          <a:p>
            <a:r>
              <a:rPr lang="en-US" sz="1200" dirty="0">
                <a:solidFill>
                  <a:schemeClr val="tx1">
                    <a:lumMod val="75000"/>
                    <a:lumOff val="25000"/>
                  </a:schemeClr>
                </a:solidFill>
              </a:rPr>
              <a:t>Source:  Oklahoma Department of Labor, Statistical Research Division, Annual Public Sector Survey</a:t>
            </a:r>
          </a:p>
        </p:txBody>
      </p:sp>
      <p:graphicFrame>
        <p:nvGraphicFramePr>
          <p:cNvPr id="9" name="Table 8">
            <a:extLst>
              <a:ext uri="{FF2B5EF4-FFF2-40B4-BE49-F238E27FC236}">
                <a16:creationId xmlns:a16="http://schemas.microsoft.com/office/drawing/2014/main" id="{00A087F1-5270-FFAA-C4AD-BE0B47285482}"/>
              </a:ext>
            </a:extLst>
          </p:cNvPr>
          <p:cNvGraphicFramePr>
            <a:graphicFrameLocks noGrp="1"/>
          </p:cNvGraphicFramePr>
          <p:nvPr>
            <p:extLst>
              <p:ext uri="{D42A27DB-BD31-4B8C-83A1-F6EECF244321}">
                <p14:modId xmlns:p14="http://schemas.microsoft.com/office/powerpoint/2010/main" val="1176473031"/>
              </p:ext>
            </p:extLst>
          </p:nvPr>
        </p:nvGraphicFramePr>
        <p:xfrm>
          <a:off x="8" y="1056640"/>
          <a:ext cx="12191992" cy="4132061"/>
        </p:xfrm>
        <a:graphic>
          <a:graphicData uri="http://schemas.openxmlformats.org/drawingml/2006/table">
            <a:tbl>
              <a:tblPr/>
              <a:tblGrid>
                <a:gridCol w="606441">
                  <a:extLst>
                    <a:ext uri="{9D8B030D-6E8A-4147-A177-3AD203B41FA5}">
                      <a16:colId xmlns:a16="http://schemas.microsoft.com/office/drawing/2014/main" val="2344915165"/>
                    </a:ext>
                  </a:extLst>
                </a:gridCol>
                <a:gridCol w="1276054">
                  <a:extLst>
                    <a:ext uri="{9D8B030D-6E8A-4147-A177-3AD203B41FA5}">
                      <a16:colId xmlns:a16="http://schemas.microsoft.com/office/drawing/2014/main" val="2178166949"/>
                    </a:ext>
                  </a:extLst>
                </a:gridCol>
                <a:gridCol w="606441">
                  <a:extLst>
                    <a:ext uri="{9D8B030D-6E8A-4147-A177-3AD203B41FA5}">
                      <a16:colId xmlns:a16="http://schemas.microsoft.com/office/drawing/2014/main" val="3846728493"/>
                    </a:ext>
                  </a:extLst>
                </a:gridCol>
                <a:gridCol w="606441">
                  <a:extLst>
                    <a:ext uri="{9D8B030D-6E8A-4147-A177-3AD203B41FA5}">
                      <a16:colId xmlns:a16="http://schemas.microsoft.com/office/drawing/2014/main" val="3171583253"/>
                    </a:ext>
                  </a:extLst>
                </a:gridCol>
                <a:gridCol w="606441">
                  <a:extLst>
                    <a:ext uri="{9D8B030D-6E8A-4147-A177-3AD203B41FA5}">
                      <a16:colId xmlns:a16="http://schemas.microsoft.com/office/drawing/2014/main" val="3809912938"/>
                    </a:ext>
                  </a:extLst>
                </a:gridCol>
                <a:gridCol w="606441">
                  <a:extLst>
                    <a:ext uri="{9D8B030D-6E8A-4147-A177-3AD203B41FA5}">
                      <a16:colId xmlns:a16="http://schemas.microsoft.com/office/drawing/2014/main" val="4124546935"/>
                    </a:ext>
                  </a:extLst>
                </a:gridCol>
                <a:gridCol w="606441">
                  <a:extLst>
                    <a:ext uri="{9D8B030D-6E8A-4147-A177-3AD203B41FA5}">
                      <a16:colId xmlns:a16="http://schemas.microsoft.com/office/drawing/2014/main" val="2393720898"/>
                    </a:ext>
                  </a:extLst>
                </a:gridCol>
                <a:gridCol w="606441">
                  <a:extLst>
                    <a:ext uri="{9D8B030D-6E8A-4147-A177-3AD203B41FA5}">
                      <a16:colId xmlns:a16="http://schemas.microsoft.com/office/drawing/2014/main" val="4165070220"/>
                    </a:ext>
                  </a:extLst>
                </a:gridCol>
                <a:gridCol w="606441">
                  <a:extLst>
                    <a:ext uri="{9D8B030D-6E8A-4147-A177-3AD203B41FA5}">
                      <a16:colId xmlns:a16="http://schemas.microsoft.com/office/drawing/2014/main" val="763182257"/>
                    </a:ext>
                  </a:extLst>
                </a:gridCol>
                <a:gridCol w="606441">
                  <a:extLst>
                    <a:ext uri="{9D8B030D-6E8A-4147-A177-3AD203B41FA5}">
                      <a16:colId xmlns:a16="http://schemas.microsoft.com/office/drawing/2014/main" val="3802138635"/>
                    </a:ext>
                  </a:extLst>
                </a:gridCol>
                <a:gridCol w="606441">
                  <a:extLst>
                    <a:ext uri="{9D8B030D-6E8A-4147-A177-3AD203B41FA5}">
                      <a16:colId xmlns:a16="http://schemas.microsoft.com/office/drawing/2014/main" val="2207743775"/>
                    </a:ext>
                  </a:extLst>
                </a:gridCol>
                <a:gridCol w="606441">
                  <a:extLst>
                    <a:ext uri="{9D8B030D-6E8A-4147-A177-3AD203B41FA5}">
                      <a16:colId xmlns:a16="http://schemas.microsoft.com/office/drawing/2014/main" val="509757342"/>
                    </a:ext>
                  </a:extLst>
                </a:gridCol>
                <a:gridCol w="606441">
                  <a:extLst>
                    <a:ext uri="{9D8B030D-6E8A-4147-A177-3AD203B41FA5}">
                      <a16:colId xmlns:a16="http://schemas.microsoft.com/office/drawing/2014/main" val="1308184436"/>
                    </a:ext>
                  </a:extLst>
                </a:gridCol>
                <a:gridCol w="606441">
                  <a:extLst>
                    <a:ext uri="{9D8B030D-6E8A-4147-A177-3AD203B41FA5}">
                      <a16:colId xmlns:a16="http://schemas.microsoft.com/office/drawing/2014/main" val="803600317"/>
                    </a:ext>
                  </a:extLst>
                </a:gridCol>
                <a:gridCol w="606441">
                  <a:extLst>
                    <a:ext uri="{9D8B030D-6E8A-4147-A177-3AD203B41FA5}">
                      <a16:colId xmlns:a16="http://schemas.microsoft.com/office/drawing/2014/main" val="1445188396"/>
                    </a:ext>
                  </a:extLst>
                </a:gridCol>
                <a:gridCol w="606441">
                  <a:extLst>
                    <a:ext uri="{9D8B030D-6E8A-4147-A177-3AD203B41FA5}">
                      <a16:colId xmlns:a16="http://schemas.microsoft.com/office/drawing/2014/main" val="2778742660"/>
                    </a:ext>
                  </a:extLst>
                </a:gridCol>
                <a:gridCol w="606441">
                  <a:extLst>
                    <a:ext uri="{9D8B030D-6E8A-4147-A177-3AD203B41FA5}">
                      <a16:colId xmlns:a16="http://schemas.microsoft.com/office/drawing/2014/main" val="2105409408"/>
                    </a:ext>
                  </a:extLst>
                </a:gridCol>
                <a:gridCol w="665486">
                  <a:extLst>
                    <a:ext uri="{9D8B030D-6E8A-4147-A177-3AD203B41FA5}">
                      <a16:colId xmlns:a16="http://schemas.microsoft.com/office/drawing/2014/main" val="1957371133"/>
                    </a:ext>
                  </a:extLst>
                </a:gridCol>
                <a:gridCol w="547396">
                  <a:extLst>
                    <a:ext uri="{9D8B030D-6E8A-4147-A177-3AD203B41FA5}">
                      <a16:colId xmlns:a16="http://schemas.microsoft.com/office/drawing/2014/main" val="3743560797"/>
                    </a:ext>
                  </a:extLst>
                </a:gridCol>
              </a:tblGrid>
              <a:tr h="387380">
                <a:tc gridSpan="2">
                  <a:txBody>
                    <a:bodyPr/>
                    <a:lstStyle/>
                    <a:p>
                      <a:pPr algn="l" rtl="0" fontAlgn="ctr"/>
                      <a:r>
                        <a:rPr lang="en-US" sz="800" b="1" i="0" u="none" strike="noStrike" dirty="0">
                          <a:solidFill>
                            <a:srgbClr val="FFFFFF"/>
                          </a:solidFill>
                          <a:effectLst/>
                          <a:latin typeface="Arial" panose="020B0604020202020204" pitchFamily="34" charset="0"/>
                        </a:rPr>
                        <a:t>YEAR</a:t>
                      </a:r>
                    </a:p>
                  </a:txBody>
                  <a:tcPr marL="3947" marR="3947" marT="3947"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54A021"/>
                    </a:solidFill>
                  </a:tcPr>
                </a:tc>
                <a:tc hMerge="1">
                  <a:txBody>
                    <a:bodyPr/>
                    <a:lstStyle/>
                    <a:p>
                      <a:endParaRPr lang="en-US"/>
                    </a:p>
                  </a:txBody>
                  <a:tcPr/>
                </a:tc>
                <a:tc>
                  <a:txBody>
                    <a:bodyPr/>
                    <a:lstStyle/>
                    <a:p>
                      <a:pPr algn="l" rtl="0" fontAlgn="ctr"/>
                      <a:r>
                        <a:rPr lang="en-US" sz="1200" b="1" i="0" u="none" strike="noStrike">
                          <a:solidFill>
                            <a:srgbClr val="000000"/>
                          </a:solidFill>
                          <a:effectLst/>
                          <a:latin typeface="Arial" panose="020B0604020202020204" pitchFamily="34" charset="0"/>
                        </a:rPr>
                        <a:t>2022</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2021</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2020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2019</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2018</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2017</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2016</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2014</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2013</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2012</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2011</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2010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2009</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2008</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a:solidFill>
                            <a:srgbClr val="000000"/>
                          </a:solidFill>
                          <a:effectLst/>
                          <a:latin typeface="Arial" panose="020B0604020202020204" pitchFamily="34" charset="0"/>
                        </a:rPr>
                        <a:t>2007</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E7E7E7"/>
                    </a:solidFill>
                  </a:tcPr>
                </a:tc>
                <a:tc>
                  <a:txBody>
                    <a:bodyPr/>
                    <a:lstStyle/>
                    <a:p>
                      <a:pPr algn="l" rtl="0" fontAlgn="ctr"/>
                      <a:r>
                        <a:rPr lang="en-US" sz="1200" b="1" i="0" u="none" strike="noStrike" dirty="0">
                          <a:solidFill>
                            <a:srgbClr val="000000"/>
                          </a:solidFill>
                          <a:effectLst/>
                          <a:latin typeface="Arial" panose="020B0604020202020204" pitchFamily="34" charset="0"/>
                        </a:rPr>
                        <a:t>2006</a:t>
                      </a:r>
                    </a:p>
                  </a:txBody>
                  <a:tcPr marL="9525" marR="9525" marT="9525"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E7E7E7"/>
                    </a:solidFill>
                  </a:tcPr>
                </a:tc>
                <a:extLst>
                  <a:ext uri="{0D108BD9-81ED-4DB2-BD59-A6C34878D82A}">
                    <a16:rowId xmlns:a16="http://schemas.microsoft.com/office/drawing/2014/main" val="1530160117"/>
                  </a:ext>
                </a:extLst>
              </a:tr>
              <a:tr h="1129859">
                <a:tc>
                  <a:txBody>
                    <a:bodyPr/>
                    <a:lstStyle/>
                    <a:p>
                      <a:pPr algn="l" rtl="0" fontAlgn="ctr"/>
                      <a:r>
                        <a:rPr lang="en-US" sz="800" b="1" i="0" u="none" strike="noStrike" dirty="0">
                          <a:solidFill>
                            <a:srgbClr val="FFFFFF"/>
                          </a:solidFill>
                          <a:effectLst/>
                          <a:latin typeface="Arial" panose="020B0604020202020204" pitchFamily="34" charset="0"/>
                        </a:rPr>
                        <a:t>TOTAL</a:t>
                      </a:r>
                    </a:p>
                  </a:txBody>
                  <a:tcPr marL="3947" marR="3947" marT="3947" marB="0" anchor="ctr">
                    <a:lnL w="19050" cap="flat" cmpd="sng" algn="ctr">
                      <a:solidFill>
                        <a:srgbClr val="000000"/>
                      </a:solidFill>
                      <a:prstDash val="solid"/>
                      <a:round/>
                      <a:headEnd type="none" w="med" len="med"/>
                      <a:tailEnd type="none" w="med" len="med"/>
                    </a:lnL>
                    <a:lnR>
                      <a:noFill/>
                    </a:lnR>
                    <a:lnT>
                      <a:noFill/>
                    </a:lnT>
                    <a:lnB>
                      <a:noFill/>
                    </a:lnB>
                    <a:solidFill>
                      <a:srgbClr val="54A021"/>
                    </a:solidFill>
                  </a:tcPr>
                </a:tc>
                <a:tc>
                  <a:txBody>
                    <a:bodyPr/>
                    <a:lstStyle/>
                    <a:p>
                      <a:pPr algn="l" rtl="0" fontAlgn="ctr"/>
                      <a:r>
                        <a:rPr lang="en-US" sz="1200" b="1" i="0" u="none" strike="noStrike" dirty="0">
                          <a:solidFill>
                            <a:srgbClr val="000000"/>
                          </a:solidFill>
                          <a:effectLst/>
                          <a:latin typeface="Arial" panose="020B0604020202020204" pitchFamily="34" charset="0"/>
                        </a:rPr>
                        <a:t>Incidence Rate</a:t>
                      </a:r>
                    </a:p>
                  </a:txBody>
                  <a:tcPr marL="3947" marR="3947" marT="3947" marB="0" anchor="ctr">
                    <a:lnL>
                      <a:noFill/>
                    </a:lnL>
                    <a:lnR>
                      <a:noFill/>
                    </a:lnR>
                    <a:lnT>
                      <a:noFill/>
                    </a:lnT>
                    <a:lnB>
                      <a:noFill/>
                    </a:lnB>
                    <a:solidFill>
                      <a:srgbClr val="FFFFFF"/>
                    </a:solidFill>
                  </a:tcPr>
                </a:tc>
                <a:tc>
                  <a:txBody>
                    <a:bodyPr/>
                    <a:lstStyle/>
                    <a:p>
                      <a:pPr algn="r" fontAlgn="ctr"/>
                      <a:r>
                        <a:rPr lang="en-US" sz="1200" b="1" i="0" u="none" strike="noStrike" dirty="0">
                          <a:solidFill>
                            <a:srgbClr val="548235"/>
                          </a:solidFill>
                          <a:effectLst/>
                          <a:latin typeface="Arial" panose="020B0604020202020204" pitchFamily="34" charset="0"/>
                        </a:rPr>
                        <a:t>4.0</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dirty="0">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5.3</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5.1</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5.4</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dirty="0">
                          <a:solidFill>
                            <a:srgbClr val="000000"/>
                          </a:solidFill>
                          <a:effectLst/>
                          <a:latin typeface="Arial" panose="020B0604020202020204" pitchFamily="34" charset="0"/>
                        </a:rPr>
                        <a:t>5.1</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31020575"/>
                  </a:ext>
                </a:extLst>
              </a:tr>
              <a:tr h="358686">
                <a:tc>
                  <a:txBody>
                    <a:bodyPr/>
                    <a:lstStyle/>
                    <a:p>
                      <a:pPr algn="l" rtl="0" fontAlgn="ctr"/>
                      <a:r>
                        <a:rPr lang="en-US" sz="400" b="1" i="0" u="none" strike="noStrike">
                          <a:solidFill>
                            <a:srgbClr val="FFFFFF"/>
                          </a:solidFill>
                          <a:effectLst/>
                          <a:latin typeface="Arial" panose="020B0604020202020204" pitchFamily="34" charset="0"/>
                        </a:rPr>
                        <a:t> </a:t>
                      </a:r>
                    </a:p>
                  </a:txBody>
                  <a:tcPr marL="3947" marR="3947" marT="3947" marB="0" anchor="ctr">
                    <a:lnL w="19050" cap="flat" cmpd="sng" algn="ctr">
                      <a:solidFill>
                        <a:srgbClr val="000000"/>
                      </a:solidFill>
                      <a:prstDash val="solid"/>
                      <a:round/>
                      <a:headEnd type="none" w="med" len="med"/>
                      <a:tailEnd type="none" w="med" len="med"/>
                    </a:lnL>
                    <a:lnR>
                      <a:noFill/>
                    </a:lnR>
                    <a:lnT>
                      <a:noFill/>
                    </a:lnT>
                    <a:lnB>
                      <a:noFill/>
                    </a:lnB>
                    <a:solidFill>
                      <a:srgbClr val="54A021"/>
                    </a:solidFill>
                  </a:tcPr>
                </a:tc>
                <a:tc>
                  <a:txBody>
                    <a:bodyPr/>
                    <a:lstStyle/>
                    <a:p>
                      <a:pPr algn="l" rtl="0" fontAlgn="ctr"/>
                      <a:r>
                        <a:rPr lang="en-US" sz="1200" b="1" i="0" u="none" strike="noStrike" dirty="0">
                          <a:solidFill>
                            <a:srgbClr val="000000"/>
                          </a:solidFill>
                          <a:effectLst/>
                          <a:latin typeface="Arial" panose="020B0604020202020204" pitchFamily="34" charset="0"/>
                        </a:rPr>
                        <a:t>STATE</a:t>
                      </a:r>
                    </a:p>
                  </a:txBody>
                  <a:tcPr marL="3947" marR="3947" marT="3947" marB="0" anchor="ctr">
                    <a:lnL>
                      <a:noFill/>
                    </a:lnL>
                    <a:lnR>
                      <a:noFill/>
                    </a:lnR>
                    <a:lnT>
                      <a:noFill/>
                    </a:lnT>
                    <a:lnB>
                      <a:noFill/>
                    </a:lnB>
                    <a:solidFill>
                      <a:srgbClr val="E7E7E7"/>
                    </a:solidFill>
                  </a:tcPr>
                </a:tc>
                <a:tc>
                  <a:txBody>
                    <a:bodyPr/>
                    <a:lstStyle/>
                    <a:p>
                      <a:pPr algn="r" fontAlgn="ctr"/>
                      <a:r>
                        <a:rPr lang="en-US" sz="1200" b="1" i="0" u="none" strike="noStrike" dirty="0">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dirty="0">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2.5</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2.6</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dirty="0">
                          <a:solidFill>
                            <a:srgbClr val="000000"/>
                          </a:solidFill>
                          <a:effectLst/>
                          <a:latin typeface="Arial" panose="020B0604020202020204" pitchFamily="34" charset="0"/>
                        </a:rPr>
                        <a:t>3.4</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solidFill>
                      <a:srgbClr val="E7E7E7"/>
                    </a:solidFill>
                  </a:tcPr>
                </a:tc>
                <a:extLst>
                  <a:ext uri="{0D108BD9-81ED-4DB2-BD59-A6C34878D82A}">
                    <a16:rowId xmlns:a16="http://schemas.microsoft.com/office/drawing/2014/main" val="3683190168"/>
                  </a:ext>
                </a:extLst>
              </a:tr>
              <a:tr h="358686">
                <a:tc>
                  <a:txBody>
                    <a:bodyPr/>
                    <a:lstStyle/>
                    <a:p>
                      <a:pPr algn="l" rtl="0" fontAlgn="ctr"/>
                      <a:r>
                        <a:rPr lang="en-US" sz="400" b="1" i="0" u="none" strike="noStrike">
                          <a:solidFill>
                            <a:srgbClr val="FFFFFF"/>
                          </a:solidFill>
                          <a:effectLst/>
                          <a:latin typeface="Arial" panose="020B0604020202020204" pitchFamily="34" charset="0"/>
                        </a:rPr>
                        <a:t> </a:t>
                      </a:r>
                    </a:p>
                  </a:txBody>
                  <a:tcPr marL="3947" marR="3947" marT="3947" marB="0" anchor="ctr">
                    <a:lnL w="19050" cap="flat" cmpd="sng" algn="ctr">
                      <a:solidFill>
                        <a:srgbClr val="000000"/>
                      </a:solidFill>
                      <a:prstDash val="solid"/>
                      <a:round/>
                      <a:headEnd type="none" w="med" len="med"/>
                      <a:tailEnd type="none" w="med" len="med"/>
                    </a:lnL>
                    <a:lnR>
                      <a:noFill/>
                    </a:lnR>
                    <a:lnT>
                      <a:noFill/>
                    </a:lnT>
                    <a:lnB>
                      <a:noFill/>
                    </a:lnB>
                    <a:solidFill>
                      <a:srgbClr val="54A021"/>
                    </a:solidFill>
                  </a:tcPr>
                </a:tc>
                <a:tc>
                  <a:txBody>
                    <a:bodyPr/>
                    <a:lstStyle/>
                    <a:p>
                      <a:pPr algn="l" rtl="0" fontAlgn="ctr"/>
                      <a:r>
                        <a:rPr lang="en-US" sz="1200" b="1" i="0" u="none" strike="noStrike" dirty="0">
                          <a:solidFill>
                            <a:srgbClr val="000000"/>
                          </a:solidFill>
                          <a:effectLst/>
                          <a:latin typeface="Arial" panose="020B0604020202020204" pitchFamily="34" charset="0"/>
                        </a:rPr>
                        <a:t>LOCAL</a:t>
                      </a:r>
                    </a:p>
                  </a:txBody>
                  <a:tcPr marL="3947" marR="3947" marT="3947" marB="0" anchor="ctr">
                    <a:lnL>
                      <a:noFill/>
                    </a:lnL>
                    <a:lnR>
                      <a:noFill/>
                    </a:lnR>
                    <a:lnT>
                      <a:noFill/>
                    </a:lnT>
                    <a:lnB>
                      <a:noFill/>
                    </a:lnB>
                    <a:solidFill>
                      <a:srgbClr val="FFFFFF"/>
                    </a:solidFill>
                  </a:tcPr>
                </a:tc>
                <a:tc>
                  <a:txBody>
                    <a:bodyPr/>
                    <a:lstStyle/>
                    <a:p>
                      <a:pPr algn="r" fontAlgn="ctr"/>
                      <a:r>
                        <a:rPr lang="en-US" sz="1200" b="1" i="0" u="none" strike="noStrike" dirty="0">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5.1</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5.5</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6.2</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6.1</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6.3</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dirty="0">
                          <a:solidFill>
                            <a:srgbClr val="000000"/>
                          </a:solidFill>
                          <a:effectLst/>
                          <a:latin typeface="Arial" panose="020B0604020202020204" pitchFamily="34" charset="0"/>
                        </a:rPr>
                        <a:t>6.3</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85451859"/>
                  </a:ext>
                </a:extLst>
              </a:tr>
              <a:tr h="373032">
                <a:tc>
                  <a:txBody>
                    <a:bodyPr/>
                    <a:lstStyle/>
                    <a:p>
                      <a:pPr algn="l" rtl="0" fontAlgn="ctr"/>
                      <a:r>
                        <a:rPr lang="en-US" sz="400" b="1" i="0" u="none" strike="noStrike">
                          <a:solidFill>
                            <a:srgbClr val="FFFFFF"/>
                          </a:solidFill>
                          <a:effectLst/>
                          <a:latin typeface="Arial" panose="020B0604020202020204" pitchFamily="34" charset="0"/>
                        </a:rPr>
                        <a:t> </a:t>
                      </a:r>
                    </a:p>
                  </a:txBody>
                  <a:tcPr marL="3947" marR="3947" marT="3947" marB="0" anchor="ctr">
                    <a:lnL w="19050" cap="flat" cmpd="sng" algn="ctr">
                      <a:solidFill>
                        <a:srgbClr val="000000"/>
                      </a:solidFill>
                      <a:prstDash val="solid"/>
                      <a:round/>
                      <a:headEnd type="none" w="med" len="med"/>
                      <a:tailEnd type="none" w="med" len="med"/>
                    </a:lnL>
                    <a:lnR>
                      <a:noFill/>
                    </a:lnR>
                    <a:lnT>
                      <a:noFill/>
                    </a:lnT>
                    <a:lnB>
                      <a:noFill/>
                    </a:lnB>
                    <a:solidFill>
                      <a:srgbClr val="54A021"/>
                    </a:solidFill>
                  </a:tcPr>
                </a:tc>
                <a:tc>
                  <a:txBody>
                    <a:bodyPr/>
                    <a:lstStyle/>
                    <a:p>
                      <a:pPr algn="l" rtl="0" fontAlgn="ctr"/>
                      <a:r>
                        <a:rPr lang="en-US" sz="1200" b="1" i="0" u="none" strike="noStrike" dirty="0">
                          <a:solidFill>
                            <a:srgbClr val="FF0000"/>
                          </a:solidFill>
                          <a:effectLst/>
                          <a:latin typeface="Arial" panose="020B0604020202020204" pitchFamily="34" charset="0"/>
                        </a:rPr>
                        <a:t>CITY</a:t>
                      </a:r>
                    </a:p>
                  </a:txBody>
                  <a:tcPr marL="3947" marR="3947" marT="3947" marB="0" anchor="ctr">
                    <a:lnL>
                      <a:noFill/>
                    </a:lnL>
                    <a:lnR>
                      <a:noFill/>
                    </a:lnR>
                    <a:lnT>
                      <a:noFill/>
                    </a:lnT>
                    <a:lnB>
                      <a:noFill/>
                    </a:lnB>
                    <a:solidFill>
                      <a:srgbClr val="E7E7E7"/>
                    </a:solidFill>
                  </a:tcPr>
                </a:tc>
                <a:tc>
                  <a:txBody>
                    <a:bodyPr/>
                    <a:lstStyle/>
                    <a:p>
                      <a:pPr algn="r" fontAlgn="ctr"/>
                      <a:r>
                        <a:rPr lang="en-US" sz="1200" b="1" i="0" u="none" strike="noStrike" dirty="0">
                          <a:solidFill>
                            <a:srgbClr val="FF0000"/>
                          </a:solidFill>
                          <a:effectLst/>
                          <a:latin typeface="Arial" panose="020B0604020202020204" pitchFamily="34" charset="0"/>
                        </a:rPr>
                        <a:t>8.3</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8.9</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8.3</a:t>
                      </a:r>
                    </a:p>
                  </a:txBody>
                  <a:tcPr marL="9525" marR="9525" marT="9525" marB="0" anchor="ctr">
                    <a:lnL>
                      <a:noFill/>
                    </a:lnL>
                    <a:lnR>
                      <a:noFill/>
                    </a:lnR>
                    <a:lnT>
                      <a:noFill/>
                    </a:lnT>
                    <a:lnB>
                      <a:noFill/>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8.8</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8.2</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8.7</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8.4</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8.5</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9.2</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10.2</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10.8</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12.1</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11.4</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11.3</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12.5</a:t>
                      </a:r>
                    </a:p>
                  </a:txBody>
                  <a:tcPr marL="9525" marR="9525" marT="9525" marB="0" anchor="ctr">
                    <a:lnL>
                      <a:noFill/>
                    </a:lnL>
                    <a:lnR>
                      <a:noFill/>
                    </a:lnR>
                    <a:lnT>
                      <a:noFill/>
                    </a:lnT>
                    <a:lnB>
                      <a:noFill/>
                    </a:lnB>
                    <a:solidFill>
                      <a:srgbClr val="E7E7E7"/>
                    </a:solidFill>
                  </a:tcPr>
                </a:tc>
                <a:tc>
                  <a:txBody>
                    <a:bodyPr/>
                    <a:lstStyle/>
                    <a:p>
                      <a:pPr algn="r" rtl="0" fontAlgn="ctr"/>
                      <a:r>
                        <a:rPr lang="en-US" sz="1200" b="1" i="0" u="none" strike="noStrike" dirty="0">
                          <a:solidFill>
                            <a:srgbClr val="000000"/>
                          </a:solidFill>
                          <a:effectLst/>
                          <a:latin typeface="Arial" panose="020B0604020202020204" pitchFamily="34" charset="0"/>
                        </a:rPr>
                        <a:t>12.4</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solidFill>
                      <a:srgbClr val="E7E7E7"/>
                    </a:solidFill>
                  </a:tcPr>
                </a:tc>
                <a:extLst>
                  <a:ext uri="{0D108BD9-81ED-4DB2-BD59-A6C34878D82A}">
                    <a16:rowId xmlns:a16="http://schemas.microsoft.com/office/drawing/2014/main" val="2146895569"/>
                  </a:ext>
                </a:extLst>
              </a:tr>
              <a:tr h="753241">
                <a:tc>
                  <a:txBody>
                    <a:bodyPr/>
                    <a:lstStyle/>
                    <a:p>
                      <a:pPr algn="l" rtl="0" fontAlgn="ctr"/>
                      <a:r>
                        <a:rPr lang="en-US" sz="400" b="1" i="0" u="none" strike="noStrike">
                          <a:solidFill>
                            <a:srgbClr val="FFFFFF"/>
                          </a:solidFill>
                          <a:effectLst/>
                          <a:latin typeface="Arial" panose="020B0604020202020204" pitchFamily="34" charset="0"/>
                        </a:rPr>
                        <a:t> </a:t>
                      </a:r>
                    </a:p>
                  </a:txBody>
                  <a:tcPr marL="3947" marR="3947" marT="3947" marB="0" anchor="ctr">
                    <a:lnL w="19050" cap="flat" cmpd="sng" algn="ctr">
                      <a:solidFill>
                        <a:srgbClr val="000000"/>
                      </a:solidFill>
                      <a:prstDash val="solid"/>
                      <a:round/>
                      <a:headEnd type="none" w="med" len="med"/>
                      <a:tailEnd type="none" w="med" len="med"/>
                    </a:lnL>
                    <a:lnR>
                      <a:noFill/>
                    </a:lnR>
                    <a:lnT>
                      <a:noFill/>
                    </a:lnT>
                    <a:lnB>
                      <a:noFill/>
                    </a:lnB>
                    <a:solidFill>
                      <a:srgbClr val="54A021"/>
                    </a:solidFill>
                  </a:tcPr>
                </a:tc>
                <a:tc>
                  <a:txBody>
                    <a:bodyPr/>
                    <a:lstStyle/>
                    <a:p>
                      <a:pPr algn="l" rtl="0" fontAlgn="ctr"/>
                      <a:r>
                        <a:rPr lang="en-US" sz="1200" b="1" i="0" u="none" strike="noStrike" dirty="0">
                          <a:solidFill>
                            <a:srgbClr val="000000"/>
                          </a:solidFill>
                          <a:effectLst/>
                          <a:latin typeface="Arial" panose="020B0604020202020204" pitchFamily="34" charset="0"/>
                        </a:rPr>
                        <a:t>COUNTY</a:t>
                      </a:r>
                    </a:p>
                  </a:txBody>
                  <a:tcPr marL="3947" marR="3947" marT="3947" marB="0" anchor="ctr">
                    <a:lnL>
                      <a:noFill/>
                    </a:lnL>
                    <a:lnR>
                      <a:noFill/>
                    </a:lnR>
                    <a:lnT>
                      <a:noFill/>
                    </a:lnT>
                    <a:lnB>
                      <a:noFill/>
                    </a:lnB>
                    <a:solidFill>
                      <a:srgbClr val="FFFFFF"/>
                    </a:solidFill>
                  </a:tcPr>
                </a:tc>
                <a:tc>
                  <a:txBody>
                    <a:bodyPr/>
                    <a:lstStyle/>
                    <a:p>
                      <a:pPr algn="r" fontAlgn="ctr"/>
                      <a:r>
                        <a:rPr lang="en-US" sz="1200" b="1" i="0" u="none" strike="noStrike" dirty="0">
                          <a:solidFill>
                            <a:srgbClr val="000000"/>
                          </a:solidFill>
                          <a:effectLst/>
                          <a:latin typeface="Arial" panose="020B0604020202020204" pitchFamily="34" charset="0"/>
                        </a:rPr>
                        <a:t>4.5</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FFFFFF"/>
                    </a:solidFill>
                  </a:tcPr>
                </a:tc>
                <a:tc>
                  <a:txBody>
                    <a:bodyPr/>
                    <a:lstStyle/>
                    <a:p>
                      <a:pPr algn="r" fontAlgn="ctr"/>
                      <a:r>
                        <a:rPr lang="en-US" sz="12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4.4</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5.2</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5.6</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5.9</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a:solidFill>
                            <a:srgbClr val="000000"/>
                          </a:solidFill>
                          <a:effectLst/>
                          <a:latin typeface="Arial" panose="020B0604020202020204" pitchFamily="34" charset="0"/>
                        </a:rPr>
                        <a:t>5.8</a:t>
                      </a:r>
                    </a:p>
                  </a:txBody>
                  <a:tcPr marL="9525" marR="9525" marT="9525" marB="0" anchor="ctr">
                    <a:lnL>
                      <a:noFill/>
                    </a:lnL>
                    <a:lnR>
                      <a:noFill/>
                    </a:lnR>
                    <a:lnT>
                      <a:noFill/>
                    </a:lnT>
                    <a:lnB>
                      <a:noFill/>
                    </a:lnB>
                    <a:solidFill>
                      <a:srgbClr val="FFFFFF"/>
                    </a:solidFill>
                  </a:tcPr>
                </a:tc>
                <a:tc>
                  <a:txBody>
                    <a:bodyPr/>
                    <a:lstStyle/>
                    <a:p>
                      <a:pPr algn="r" rtl="0" fontAlgn="ctr"/>
                      <a:r>
                        <a:rPr lang="en-US" sz="1200" b="1" i="0" u="none" strike="noStrike" dirty="0">
                          <a:solidFill>
                            <a:srgbClr val="000000"/>
                          </a:solidFill>
                          <a:effectLst/>
                          <a:latin typeface="Arial" panose="020B0604020202020204" pitchFamily="34" charset="0"/>
                        </a:rPr>
                        <a:t>5.7</a:t>
                      </a:r>
                    </a:p>
                  </a:txBody>
                  <a:tcPr marL="9525" marR="9525" marT="9525" marB="0" anchor="ctr">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11786656"/>
                  </a:ext>
                </a:extLst>
              </a:tr>
              <a:tr h="771177">
                <a:tc>
                  <a:txBody>
                    <a:bodyPr/>
                    <a:lstStyle/>
                    <a:p>
                      <a:pPr algn="l" fontAlgn="t"/>
                      <a:r>
                        <a:rPr lang="en-US" sz="900" b="0" i="0" u="none" strike="noStrike" dirty="0">
                          <a:solidFill>
                            <a:srgbClr val="000000"/>
                          </a:solidFill>
                          <a:effectLst/>
                          <a:latin typeface="Arial" panose="020B0604020202020204" pitchFamily="34" charset="0"/>
                        </a:rPr>
                        <a:t> </a:t>
                      </a:r>
                    </a:p>
                  </a:txBody>
                  <a:tcPr marL="3947" marR="3947" marT="3947" marB="0">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54A021"/>
                    </a:solidFill>
                  </a:tcPr>
                </a:tc>
                <a:tc>
                  <a:txBody>
                    <a:bodyPr/>
                    <a:lstStyle/>
                    <a:p>
                      <a:pPr algn="l" rtl="0" fontAlgn="ctr"/>
                      <a:r>
                        <a:rPr lang="en-US" sz="1200" b="1" i="0" u="none" strike="noStrike" dirty="0">
                          <a:solidFill>
                            <a:srgbClr val="000000"/>
                          </a:solidFill>
                          <a:effectLst/>
                          <a:latin typeface="Arial" panose="020B0604020202020204" pitchFamily="34" charset="0"/>
                        </a:rPr>
                        <a:t>SCHOOLS</a:t>
                      </a:r>
                    </a:p>
                  </a:txBody>
                  <a:tcPr marL="3947" marR="3947" marT="3947"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fontAlgn="ctr"/>
                      <a:r>
                        <a:rPr lang="en-US" sz="1200" b="1" i="0" u="none" strike="noStrike" dirty="0">
                          <a:solidFill>
                            <a:srgbClr val="000000"/>
                          </a:solidFill>
                          <a:effectLst/>
                          <a:latin typeface="Arial" panose="020B0604020202020204" pitchFamily="34" charset="0"/>
                        </a:rPr>
                        <a:t>2.9</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fontAlgn="ctr"/>
                      <a:r>
                        <a:rPr lang="en-US" sz="1200" b="1" i="0" u="none" strike="noStrike" dirty="0">
                          <a:solidFill>
                            <a:srgbClr val="000000"/>
                          </a:solidFill>
                          <a:effectLst/>
                          <a:latin typeface="Arial" panose="020B0604020202020204" pitchFamily="34" charset="0"/>
                        </a:rPr>
                        <a:t>2.4</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fontAlgn="ctr"/>
                      <a:r>
                        <a:rPr lang="en-US" sz="1200" b="1" i="0" u="none" strike="noStrike">
                          <a:solidFill>
                            <a:srgbClr val="000000"/>
                          </a:solidFill>
                          <a:effectLst/>
                          <a:latin typeface="Arial" panose="020B0604020202020204" pitchFamily="34" charset="0"/>
                        </a:rPr>
                        <a:t>2.6</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3.2</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3.2</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7E7E7"/>
                    </a:solidFill>
                  </a:tcPr>
                </a:tc>
                <a:tc>
                  <a:txBody>
                    <a:bodyPr/>
                    <a:lstStyle/>
                    <a:p>
                      <a:pPr algn="r" rtl="0" fontAlgn="ctr"/>
                      <a:r>
                        <a:rPr lang="en-US" sz="1200" b="1" i="0" u="none" strike="noStrike" dirty="0">
                          <a:solidFill>
                            <a:srgbClr val="000000"/>
                          </a:solidFill>
                          <a:effectLst/>
                          <a:latin typeface="Arial" panose="020B0604020202020204" pitchFamily="34" charset="0"/>
                        </a:rPr>
                        <a:t>3.5</a:t>
                      </a:r>
                    </a:p>
                  </a:txBody>
                  <a:tcPr marL="9525" marR="9525" marT="9525"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219977570"/>
                  </a:ext>
                </a:extLst>
              </a:tr>
            </a:tbl>
          </a:graphicData>
        </a:graphic>
      </p:graphicFrame>
    </p:spTree>
    <p:extLst>
      <p:ext uri="{BB962C8B-B14F-4D97-AF65-F5344CB8AC3E}">
        <p14:creationId xmlns:p14="http://schemas.microsoft.com/office/powerpoint/2010/main" val="1271193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37" y="1017036"/>
            <a:ext cx="9426102" cy="5206483"/>
          </a:xfrm>
        </p:spPr>
        <p:txBody>
          <a:bodyPr>
            <a:normAutofit/>
          </a:bodyPr>
          <a:lstStyle/>
          <a:p>
            <a:pPr marL="457200" indent="-338138">
              <a:spcBef>
                <a:spcPts val="500"/>
              </a:spcBef>
              <a:spcAft>
                <a:spcPts val="500"/>
              </a:spcAft>
              <a:buFont typeface="Wingdings" pitchFamily="2" charset="2"/>
              <a:buChar char="Ø"/>
              <a:defRPr/>
            </a:pPr>
            <a:r>
              <a:rPr lang="en-US" dirty="0"/>
              <a:t>Incident Rate per 100,000 Workers (Private and Public).</a:t>
            </a:r>
          </a:p>
        </p:txBody>
      </p:sp>
      <p:sp>
        <p:nvSpPr>
          <p:cNvPr id="4" name="Rectangle 3"/>
          <p:cNvSpPr>
            <a:spLocks noChangeArrowheads="1"/>
          </p:cNvSpPr>
          <p:nvPr/>
        </p:nvSpPr>
        <p:spPr bwMode="auto">
          <a:xfrm>
            <a:off x="0" y="382555"/>
            <a:ext cx="9543503"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 Fatal Injuries Incident Rate</a:t>
            </a:r>
          </a:p>
        </p:txBody>
      </p:sp>
      <p:pic>
        <p:nvPicPr>
          <p:cNvPr id="5" name="Content Placeholder 8">
            <a:extLst>
              <a:ext uri="{FF2B5EF4-FFF2-40B4-BE49-F238E27FC236}">
                <a16:creationId xmlns:a16="http://schemas.microsoft.com/office/drawing/2014/main" id="{7C84D33A-2816-D6EB-3DFC-DEF15C1C1DD0}"/>
              </a:ext>
            </a:extLst>
          </p:cNvPr>
          <p:cNvPicPr>
            <a:picLocks noChangeAspect="1"/>
          </p:cNvPicPr>
          <p:nvPr/>
        </p:nvPicPr>
        <p:blipFill>
          <a:blip r:embed="rId2"/>
          <a:stretch>
            <a:fillRect/>
          </a:stretch>
        </p:blipFill>
        <p:spPr>
          <a:xfrm>
            <a:off x="885550" y="1390261"/>
            <a:ext cx="7875950" cy="5467739"/>
          </a:xfrm>
          <a:prstGeom prst="rect">
            <a:avLst/>
          </a:prstGeom>
        </p:spPr>
      </p:pic>
    </p:spTree>
    <p:extLst>
      <p:ext uri="{BB962C8B-B14F-4D97-AF65-F5344CB8AC3E}">
        <p14:creationId xmlns:p14="http://schemas.microsoft.com/office/powerpoint/2010/main" val="1291925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0"/>
            <a:ext cx="9497526" cy="6858000"/>
          </a:xfrm>
          <a:prstGeom prst="rect">
            <a:avLst/>
          </a:prstGeom>
        </p:spPr>
      </p:pic>
    </p:spTree>
    <p:extLst>
      <p:ext uri="{BB962C8B-B14F-4D97-AF65-F5344CB8AC3E}">
        <p14:creationId xmlns:p14="http://schemas.microsoft.com/office/powerpoint/2010/main" val="2051560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0"/>
            <a:ext cx="9497526" cy="6858000"/>
          </a:xfrm>
          <a:prstGeom prst="rect">
            <a:avLst/>
          </a:prstGeom>
        </p:spPr>
      </p:pic>
    </p:spTree>
    <p:extLst>
      <p:ext uri="{BB962C8B-B14F-4D97-AF65-F5344CB8AC3E}">
        <p14:creationId xmlns:p14="http://schemas.microsoft.com/office/powerpoint/2010/main" val="10075172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 name="Picture 8"/>
          <p:cNvPicPr>
            <a:picLocks noChangeAspect="1"/>
          </p:cNvPicPr>
          <p:nvPr/>
        </p:nvPicPr>
        <p:blipFill>
          <a:blip r:embed="rId2"/>
          <a:stretch>
            <a:fillRect/>
          </a:stretch>
        </p:blipFill>
        <p:spPr>
          <a:xfrm>
            <a:off x="214010" y="158400"/>
            <a:ext cx="9980578" cy="6541199"/>
          </a:xfrm>
          <a:prstGeom prst="rect">
            <a:avLst/>
          </a:prstGeom>
        </p:spPr>
      </p:pic>
    </p:spTree>
    <p:extLst>
      <p:ext uri="{BB962C8B-B14F-4D97-AF65-F5344CB8AC3E}">
        <p14:creationId xmlns:p14="http://schemas.microsoft.com/office/powerpoint/2010/main" val="15955248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FE3BA-B083-4E48-AAC8-409C22999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35" y="458579"/>
            <a:ext cx="9295950" cy="538238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Tree>
    <p:extLst>
      <p:ext uri="{BB962C8B-B14F-4D97-AF65-F5344CB8AC3E}">
        <p14:creationId xmlns:p14="http://schemas.microsoft.com/office/powerpoint/2010/main" val="298569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6560"/>
            <a:ext cx="9712960" cy="4714240"/>
          </a:xfrm>
        </p:spPr>
        <p:txBody>
          <a:bodyPr>
            <a:normAutofit/>
          </a:bodyPr>
          <a:lstStyle/>
          <a:p>
            <a:pPr marL="457200">
              <a:buFont typeface="Wingdings" pitchFamily="2" charset="2"/>
              <a:buChar char="Ø"/>
              <a:defRPr/>
            </a:pPr>
            <a:r>
              <a:rPr lang="en-US" sz="2000" dirty="0">
                <a:solidFill>
                  <a:schemeClr val="tx1"/>
                </a:solidFill>
              </a:rPr>
              <a:t>Participation in the Public Sector Survey of Occupational Injuries and Illnesses is </a:t>
            </a:r>
            <a:r>
              <a:rPr lang="en-US" sz="2000" u="sng" dirty="0">
                <a:solidFill>
                  <a:schemeClr val="tx1"/>
                </a:solidFill>
              </a:rPr>
              <a:t>mandatory</a:t>
            </a:r>
            <a:r>
              <a:rPr lang="en-US" sz="2000" dirty="0">
                <a:solidFill>
                  <a:schemeClr val="tx1"/>
                </a:solidFill>
              </a:rPr>
              <a:t>.</a:t>
            </a:r>
            <a:endParaRPr lang="en-US" sz="2000" dirty="0"/>
          </a:p>
          <a:p>
            <a:pPr marL="457200">
              <a:buFont typeface="Wingdings" pitchFamily="2" charset="2"/>
              <a:buChar char="Ø"/>
              <a:defRPr/>
            </a:pPr>
            <a:r>
              <a:rPr lang="en-US" sz="2000" dirty="0">
                <a:solidFill>
                  <a:schemeClr val="tx1"/>
                </a:solidFill>
              </a:rPr>
              <a:t>The Survey is conducted by the Statistical Research Division of PEOSH.</a:t>
            </a:r>
          </a:p>
          <a:p>
            <a:pPr marL="457200">
              <a:buFont typeface="Wingdings" pitchFamily="2" charset="2"/>
              <a:buChar char="Ø"/>
              <a:defRPr/>
            </a:pPr>
            <a:r>
              <a:rPr lang="en-US" sz="2000" dirty="0">
                <a:solidFill>
                  <a:srgbClr val="FF0000"/>
                </a:solidFill>
              </a:rPr>
              <a:t>ALL Public Employers are required to submit electronically.</a:t>
            </a:r>
          </a:p>
          <a:p>
            <a:pPr marL="457200">
              <a:buFont typeface="Wingdings" pitchFamily="2" charset="2"/>
              <a:buChar char="Ø"/>
              <a:defRPr/>
            </a:pPr>
            <a:r>
              <a:rPr lang="en-US" sz="2000" dirty="0"/>
              <a:t>Letters will be mailed out each year and contain important instructions, the survey site URL and a list of establishments we require responses for.</a:t>
            </a:r>
          </a:p>
          <a:p>
            <a:pPr marL="857250" lvl="1">
              <a:buFont typeface="Wingdings" pitchFamily="2" charset="2"/>
              <a:buChar char="Ø"/>
              <a:defRPr/>
            </a:pPr>
            <a:r>
              <a:rPr lang="en-US" sz="2000" dirty="0">
                <a:solidFill>
                  <a:schemeClr val="tx1"/>
                </a:solidFill>
              </a:rPr>
              <a:t>The survey typically begins 2nd  week of January.</a:t>
            </a:r>
          </a:p>
          <a:p>
            <a:pPr marL="1257300" lvl="2">
              <a:buFont typeface="Wingdings" pitchFamily="2" charset="2"/>
              <a:buChar char="Ø"/>
              <a:defRPr/>
            </a:pPr>
            <a:r>
              <a:rPr lang="en-US" sz="1800" dirty="0">
                <a:solidFill>
                  <a:schemeClr val="tx1"/>
                </a:solidFill>
              </a:rPr>
              <a:t>Over  survey letters are sent each year.</a:t>
            </a:r>
          </a:p>
          <a:p>
            <a:pPr marL="857250" lvl="1">
              <a:buFont typeface="Wingdings" pitchFamily="2" charset="2"/>
              <a:buChar char="Ø"/>
              <a:defRPr/>
            </a:pPr>
            <a:r>
              <a:rPr lang="en-US" sz="2000" dirty="0">
                <a:solidFill>
                  <a:schemeClr val="tx1"/>
                </a:solidFill>
              </a:rPr>
              <a:t>Second notifications are sent first week of March.</a:t>
            </a:r>
          </a:p>
          <a:p>
            <a:pPr marL="857250" lvl="1">
              <a:buFont typeface="Wingdings" pitchFamily="2" charset="2"/>
              <a:buChar char="Ø"/>
              <a:defRPr/>
            </a:pPr>
            <a:r>
              <a:rPr lang="en-US" sz="2000" dirty="0">
                <a:solidFill>
                  <a:schemeClr val="tx1"/>
                </a:solidFill>
              </a:rPr>
              <a:t>Third notifications are sent first week of April.</a:t>
            </a:r>
          </a:p>
          <a:p>
            <a:pPr marL="857250" lvl="1">
              <a:buFont typeface="Wingdings" pitchFamily="2" charset="2"/>
              <a:buChar char="Ø"/>
              <a:defRPr/>
            </a:pPr>
            <a:r>
              <a:rPr lang="en-US" sz="2000" dirty="0">
                <a:solidFill>
                  <a:srgbClr val="FF0000"/>
                </a:solidFill>
              </a:rPr>
              <a:t>Final notices </a:t>
            </a:r>
            <a:r>
              <a:rPr lang="en-US" sz="2000" dirty="0">
                <a:solidFill>
                  <a:schemeClr val="tx1"/>
                </a:solidFill>
              </a:rPr>
              <a:t>are sent </a:t>
            </a:r>
            <a:r>
              <a:rPr lang="en-US" sz="2000" b="1" u="sng" dirty="0">
                <a:solidFill>
                  <a:schemeClr val="tx1"/>
                </a:solidFill>
              </a:rPr>
              <a:t>first week of May.</a:t>
            </a:r>
            <a:endParaRPr lang="en-US" sz="2000" u="sng" dirty="0">
              <a:solidFill>
                <a:schemeClr val="tx1"/>
              </a:solidFill>
            </a:endParaRPr>
          </a:p>
        </p:txBody>
      </p:sp>
      <p:sp>
        <p:nvSpPr>
          <p:cNvPr id="4" name="Rectangle 3"/>
          <p:cNvSpPr>
            <a:spLocks noChangeArrowheads="1"/>
          </p:cNvSpPr>
          <p:nvPr/>
        </p:nvSpPr>
        <p:spPr bwMode="auto">
          <a:xfrm>
            <a:off x="0" y="457198"/>
            <a:ext cx="9712960" cy="492443"/>
          </a:xfrm>
          <a:prstGeom prst="rect">
            <a:avLst/>
          </a:prstGeom>
          <a:noFill/>
          <a:ln w="9525">
            <a:noFill/>
            <a:miter lim="800000"/>
            <a:headEnd/>
            <a:tailEnd/>
          </a:ln>
        </p:spPr>
        <p:txBody>
          <a:bodyPr wrap="square" lIns="0" tIns="0" rIns="0" bIns="0" anchor="t" anchorCtr="0">
            <a:spAutoFit/>
          </a:bodyPr>
          <a:lstStyle/>
          <a:p>
            <a:pPr algn="ctr" defTabSz="381000">
              <a:defRPr/>
            </a:pPr>
            <a:r>
              <a:rPr lang="en-US" sz="3200" dirty="0">
                <a:solidFill>
                  <a:srgbClr val="92D050"/>
                </a:solidFill>
                <a:latin typeface="+mj-lt"/>
                <a:cs typeface="Arial" pitchFamily="34" charset="0"/>
              </a:rPr>
              <a:t>Annual Public Sector Survey</a:t>
            </a:r>
          </a:p>
        </p:txBody>
      </p:sp>
    </p:spTree>
    <p:extLst>
      <p:ext uri="{BB962C8B-B14F-4D97-AF65-F5344CB8AC3E}">
        <p14:creationId xmlns:p14="http://schemas.microsoft.com/office/powerpoint/2010/main" val="3469646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56AAF-E747-47EB-90DE-6BE57DEB3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60" y="754905"/>
            <a:ext cx="9125242" cy="528354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Tree>
    <p:extLst>
      <p:ext uri="{BB962C8B-B14F-4D97-AF65-F5344CB8AC3E}">
        <p14:creationId xmlns:p14="http://schemas.microsoft.com/office/powerpoint/2010/main" val="34824062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0B2B1AD-AE2E-7478-19C4-32269912BB1F}"/>
              </a:ext>
            </a:extLst>
          </p:cNvPr>
          <p:cNvPicPr>
            <a:picLocks noGrp="1" noChangeAspect="1"/>
          </p:cNvPicPr>
          <p:nvPr>
            <p:ph idx="1"/>
          </p:nvPr>
        </p:nvPicPr>
        <p:blipFill>
          <a:blip r:embed="rId2"/>
          <a:stretch>
            <a:fillRect/>
          </a:stretch>
        </p:blipFill>
        <p:spPr>
          <a:xfrm>
            <a:off x="601757" y="1463788"/>
            <a:ext cx="10982518" cy="4338093"/>
          </a:xfrm>
          <a:prstGeom prst="rect">
            <a:avLst/>
          </a:prstGeom>
        </p:spPr>
      </p:pic>
    </p:spTree>
    <p:extLst>
      <p:ext uri="{BB962C8B-B14F-4D97-AF65-F5344CB8AC3E}">
        <p14:creationId xmlns:p14="http://schemas.microsoft.com/office/powerpoint/2010/main" val="1158150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340502" cy="994172"/>
          </a:xfrm>
        </p:spPr>
        <p:txBody>
          <a:bodyPr>
            <a:noAutofit/>
          </a:bodyPr>
          <a:lstStyle/>
          <a:p>
            <a:pPr algn="ctr"/>
            <a:r>
              <a:rPr lang="en-US" sz="3000" dirty="0"/>
              <a:t>Top 10 Lost Workday Cases</a:t>
            </a:r>
            <a:br>
              <a:rPr lang="en-US" sz="3000" dirty="0"/>
            </a:br>
            <a:r>
              <a:rPr lang="en-US" sz="3000" dirty="0"/>
              <a:t>All Public Sector by Nature of Injury</a:t>
            </a:r>
          </a:p>
        </p:txBody>
      </p:sp>
      <p:pic>
        <p:nvPicPr>
          <p:cNvPr id="6" name="Content Placeholder 5"/>
          <p:cNvPicPr>
            <a:picLocks noGrp="1" noChangeAspect="1"/>
          </p:cNvPicPr>
          <p:nvPr>
            <p:ph idx="1"/>
          </p:nvPr>
        </p:nvPicPr>
        <p:blipFill>
          <a:blip r:embed="rId2"/>
          <a:stretch>
            <a:fillRect/>
          </a:stretch>
        </p:blipFill>
        <p:spPr>
          <a:xfrm>
            <a:off x="1317861" y="1140122"/>
            <a:ext cx="7704779" cy="5416726"/>
          </a:xfrm>
          <a:prstGeom prst="rect">
            <a:avLst/>
          </a:prstGeom>
        </p:spPr>
      </p:pic>
    </p:spTree>
    <p:extLst>
      <p:ext uri="{BB962C8B-B14F-4D97-AF65-F5344CB8AC3E}">
        <p14:creationId xmlns:p14="http://schemas.microsoft.com/office/powerpoint/2010/main" val="13335370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10116766" cy="1320800"/>
          </a:xfrm>
        </p:spPr>
        <p:txBody>
          <a:bodyPr>
            <a:normAutofit/>
          </a:bodyPr>
          <a:lstStyle/>
          <a:p>
            <a:pPr algn="ctr"/>
            <a:r>
              <a:rPr lang="en-US" sz="3000" dirty="0"/>
              <a:t>Top 5 Lost Workday Cases by Nature</a:t>
            </a:r>
            <a:br>
              <a:rPr lang="en-US" sz="3000" dirty="0"/>
            </a:br>
            <a:r>
              <a:rPr lang="en-US" sz="3000" dirty="0"/>
              <a:t>Public Schools</a:t>
            </a:r>
          </a:p>
        </p:txBody>
      </p:sp>
      <p:graphicFrame>
        <p:nvGraphicFramePr>
          <p:cNvPr id="5" name="Nature LWD Cases"/>
          <p:cNvGraphicFramePr>
            <a:graphicFrameLocks noGrp="1"/>
          </p:cNvGraphicFramePr>
          <p:nvPr>
            <p:ph idx="1"/>
            <p:extLst>
              <p:ext uri="{D42A27DB-BD31-4B8C-83A1-F6EECF244321}">
                <p14:modId xmlns:p14="http://schemas.microsoft.com/office/powerpoint/2010/main" val="2824436410"/>
              </p:ext>
            </p:extLst>
          </p:nvPr>
        </p:nvGraphicFramePr>
        <p:xfrm>
          <a:off x="1515084" y="1295400"/>
          <a:ext cx="70866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4895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068128" cy="1320800"/>
          </a:xfrm>
        </p:spPr>
        <p:txBody>
          <a:bodyPr>
            <a:normAutofit/>
          </a:bodyPr>
          <a:lstStyle/>
          <a:p>
            <a:pPr algn="ctr"/>
            <a:r>
              <a:rPr lang="en-US" sz="3000" dirty="0"/>
              <a:t>Top 5 Lost Workday Cases by Nature</a:t>
            </a:r>
            <a:br>
              <a:rPr lang="en-US" sz="3000" dirty="0"/>
            </a:br>
            <a:r>
              <a:rPr lang="en-US" sz="3000" dirty="0"/>
              <a:t>Counties</a:t>
            </a:r>
          </a:p>
        </p:txBody>
      </p:sp>
      <p:graphicFrame>
        <p:nvGraphicFramePr>
          <p:cNvPr id="5" name="Nature LWD Cases"/>
          <p:cNvGraphicFramePr>
            <a:graphicFrameLocks noGrp="1"/>
          </p:cNvGraphicFramePr>
          <p:nvPr>
            <p:ph idx="1"/>
            <p:extLst>
              <p:ext uri="{D42A27DB-BD31-4B8C-83A1-F6EECF244321}">
                <p14:modId xmlns:p14="http://schemas.microsoft.com/office/powerpoint/2010/main" val="3581513809"/>
              </p:ext>
            </p:extLst>
          </p:nvPr>
        </p:nvGraphicFramePr>
        <p:xfrm>
          <a:off x="1262164" y="1248083"/>
          <a:ext cx="75438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02117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10134599" cy="1320800"/>
          </a:xfrm>
        </p:spPr>
        <p:txBody>
          <a:bodyPr>
            <a:normAutofit/>
          </a:bodyPr>
          <a:lstStyle/>
          <a:p>
            <a:pPr algn="ctr"/>
            <a:r>
              <a:rPr lang="en-US" sz="3000" dirty="0"/>
              <a:t>Top 5 Lost Workday Cases by Nature</a:t>
            </a:r>
            <a:br>
              <a:rPr lang="en-US" sz="3000" dirty="0"/>
            </a:br>
            <a:r>
              <a:rPr lang="en-US" sz="3000" dirty="0"/>
              <a:t>Cities</a:t>
            </a:r>
          </a:p>
        </p:txBody>
      </p:sp>
      <p:graphicFrame>
        <p:nvGraphicFramePr>
          <p:cNvPr id="6" name="Nature LWD Cases"/>
          <p:cNvGraphicFramePr>
            <a:graphicFrameLocks noGrp="1"/>
          </p:cNvGraphicFramePr>
          <p:nvPr>
            <p:ph idx="1"/>
          </p:nvPr>
        </p:nvGraphicFramePr>
        <p:xfrm>
          <a:off x="1752600" y="1295400"/>
          <a:ext cx="8382000" cy="5562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Nature LWD Cases"/>
          <p:cNvGraphicFramePr>
            <a:graphicFrameLocks/>
          </p:cNvGraphicFramePr>
          <p:nvPr/>
        </p:nvGraphicFramePr>
        <p:xfrm>
          <a:off x="1881188" y="1066800"/>
          <a:ext cx="7796213" cy="53263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Nature LWD Cases"/>
          <p:cNvGraphicFramePr>
            <a:graphicFrameLocks/>
          </p:cNvGraphicFramePr>
          <p:nvPr>
            <p:extLst>
              <p:ext uri="{D42A27DB-BD31-4B8C-83A1-F6EECF244321}">
                <p14:modId xmlns:p14="http://schemas.microsoft.com/office/powerpoint/2010/main" val="240893117"/>
              </p:ext>
            </p:extLst>
          </p:nvPr>
        </p:nvGraphicFramePr>
        <p:xfrm>
          <a:off x="1169193" y="1295399"/>
          <a:ext cx="7796213" cy="53263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437577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134600" cy="1320800"/>
          </a:xfrm>
        </p:spPr>
        <p:txBody>
          <a:bodyPr>
            <a:normAutofit/>
          </a:bodyPr>
          <a:lstStyle/>
          <a:p>
            <a:pPr algn="ctr"/>
            <a:r>
              <a:rPr lang="en-US" sz="3000" dirty="0"/>
              <a:t>Top 5 Lost Workday Cases by Nature</a:t>
            </a:r>
            <a:br>
              <a:rPr lang="en-US" sz="3000" dirty="0"/>
            </a:br>
            <a:r>
              <a:rPr lang="en-US" sz="3000" dirty="0"/>
              <a:t>State Agencies</a:t>
            </a:r>
          </a:p>
        </p:txBody>
      </p:sp>
      <p:graphicFrame>
        <p:nvGraphicFramePr>
          <p:cNvPr id="5" name="Nature LWD Cases"/>
          <p:cNvGraphicFramePr>
            <a:graphicFrameLocks noGrp="1"/>
          </p:cNvGraphicFramePr>
          <p:nvPr>
            <p:ph idx="1"/>
            <p:extLst>
              <p:ext uri="{D42A27DB-BD31-4B8C-83A1-F6EECF244321}">
                <p14:modId xmlns:p14="http://schemas.microsoft.com/office/powerpoint/2010/main" val="3556224766"/>
              </p:ext>
            </p:extLst>
          </p:nvPr>
        </p:nvGraphicFramePr>
        <p:xfrm>
          <a:off x="1028700" y="1214876"/>
          <a:ext cx="80772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5798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kotv.images.worldnow.com/images/12086772_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449" y="1072754"/>
            <a:ext cx="7937101" cy="5943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282103"/>
            <a:ext cx="9435830" cy="615553"/>
          </a:xfrm>
          <a:prstGeom prst="rect">
            <a:avLst/>
          </a:prstGeom>
          <a:noFill/>
          <a:ln w="9525">
            <a:noFill/>
            <a:miter lim="800000"/>
            <a:headEnd/>
            <a:tailEnd/>
          </a:ln>
        </p:spPr>
        <p:txBody>
          <a:bodyPr wrap="square" lIns="0" tIns="0" rIns="0" bIns="0" anchor="t" anchorCtr="0">
            <a:spAutoFit/>
          </a:bodyPr>
          <a:lstStyle/>
          <a:p>
            <a:pPr algn="ctr" defTabSz="381000">
              <a:defRPr/>
            </a:pPr>
            <a:r>
              <a:rPr lang="en-US" sz="4000" dirty="0">
                <a:solidFill>
                  <a:srgbClr val="92D050"/>
                </a:solidFill>
                <a:latin typeface="+mj-lt"/>
                <a:cs typeface="Arial" pitchFamily="34" charset="0"/>
              </a:rPr>
              <a:t>Final Questions</a:t>
            </a:r>
          </a:p>
        </p:txBody>
      </p:sp>
    </p:spTree>
    <p:extLst>
      <p:ext uri="{BB962C8B-B14F-4D97-AF65-F5344CB8AC3E}">
        <p14:creationId xmlns:p14="http://schemas.microsoft.com/office/powerpoint/2010/main" val="28385225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idx="4294967295"/>
          </p:nvPr>
        </p:nvSpPr>
        <p:spPr>
          <a:xfrm>
            <a:off x="0" y="457200"/>
            <a:ext cx="9542834" cy="1371600"/>
          </a:xfrm>
          <a:prstGeom prst="rect">
            <a:avLst/>
          </a:prstGeom>
          <a:scene3d>
            <a:camera prst="orthographicFront"/>
            <a:lightRig rig="threePt" dir="t"/>
          </a:scene3d>
          <a:sp3d>
            <a:bevelT/>
          </a:sp3d>
        </p:spPr>
        <p:txBody>
          <a:bodyPr>
            <a:normAutofit/>
          </a:bodyPr>
          <a:lstStyle/>
          <a:p>
            <a:pPr algn="ctr" defTabSz="914400">
              <a:defRPr/>
            </a:pPr>
            <a:r>
              <a:rPr lang="en-US" dirty="0">
                <a:solidFill>
                  <a:srgbClr val="92D050"/>
                </a:solidFill>
              </a:rPr>
              <a:t>We Moved!</a:t>
            </a:r>
          </a:p>
        </p:txBody>
      </p:sp>
      <p:sp>
        <p:nvSpPr>
          <p:cNvPr id="5" name="Rectangle 4"/>
          <p:cNvSpPr/>
          <p:nvPr/>
        </p:nvSpPr>
        <p:spPr>
          <a:xfrm>
            <a:off x="685800" y="1828799"/>
            <a:ext cx="8292830" cy="3847207"/>
          </a:xfrm>
          <a:prstGeom prst="rect">
            <a:avLst/>
          </a:prstGeom>
        </p:spPr>
        <p:txBody>
          <a:bodyPr wrap="square">
            <a:spAutoFit/>
          </a:bodyPr>
          <a:lstStyle/>
          <a:p>
            <a:pPr marL="45720" indent="0">
              <a:buNone/>
            </a:pPr>
            <a:r>
              <a:rPr lang="en-US" sz="2800" dirty="0">
                <a:solidFill>
                  <a:schemeClr val="tx1">
                    <a:lumMod val="75000"/>
                    <a:lumOff val="25000"/>
                  </a:schemeClr>
                </a:solidFill>
              </a:rPr>
              <a:t>PEOSH and Oklahoma Department of Labor</a:t>
            </a:r>
          </a:p>
          <a:p>
            <a:pPr marL="45720" indent="0">
              <a:buNone/>
            </a:pPr>
            <a:endParaRPr lang="en-US" sz="2800" dirty="0">
              <a:solidFill>
                <a:schemeClr val="tx1">
                  <a:lumMod val="75000"/>
                  <a:lumOff val="25000"/>
                </a:schemeClr>
              </a:solidFill>
            </a:endParaRPr>
          </a:p>
          <a:p>
            <a:pPr marL="45720" indent="0">
              <a:buNone/>
            </a:pPr>
            <a:r>
              <a:rPr lang="en-US" sz="2800" u="sng" dirty="0">
                <a:solidFill>
                  <a:schemeClr val="tx1">
                    <a:lumMod val="75000"/>
                    <a:lumOff val="25000"/>
                  </a:schemeClr>
                </a:solidFill>
              </a:rPr>
              <a:t>Now located: </a:t>
            </a:r>
          </a:p>
          <a:p>
            <a:pPr marL="45720" indent="0">
              <a:buNone/>
            </a:pPr>
            <a:r>
              <a:rPr lang="en-US" sz="2800" dirty="0">
                <a:solidFill>
                  <a:schemeClr val="tx1">
                    <a:lumMod val="75000"/>
                    <a:lumOff val="25000"/>
                  </a:schemeClr>
                </a:solidFill>
              </a:rPr>
              <a:t>409 NE 28</a:t>
            </a:r>
            <a:r>
              <a:rPr lang="en-US" sz="2800" baseline="30000" dirty="0">
                <a:solidFill>
                  <a:schemeClr val="tx1">
                    <a:lumMod val="75000"/>
                    <a:lumOff val="25000"/>
                  </a:schemeClr>
                </a:solidFill>
              </a:rPr>
              <a:t>th</a:t>
            </a:r>
            <a:r>
              <a:rPr lang="en-US" sz="2800" dirty="0">
                <a:solidFill>
                  <a:schemeClr val="tx1">
                    <a:lumMod val="75000"/>
                    <a:lumOff val="25000"/>
                  </a:schemeClr>
                </a:solidFill>
              </a:rPr>
              <a:t> Street, 3</a:t>
            </a:r>
            <a:r>
              <a:rPr lang="en-US" sz="2800" baseline="30000" dirty="0">
                <a:solidFill>
                  <a:schemeClr val="tx1">
                    <a:lumMod val="75000"/>
                    <a:lumOff val="25000"/>
                  </a:schemeClr>
                </a:solidFill>
              </a:rPr>
              <a:t>rd</a:t>
            </a:r>
            <a:r>
              <a:rPr lang="en-US" sz="2800" dirty="0">
                <a:solidFill>
                  <a:schemeClr val="tx1">
                    <a:lumMod val="75000"/>
                    <a:lumOff val="25000"/>
                  </a:schemeClr>
                </a:solidFill>
              </a:rPr>
              <a:t> Floor</a:t>
            </a:r>
          </a:p>
          <a:p>
            <a:pPr marL="45720" indent="0">
              <a:buNone/>
            </a:pPr>
            <a:r>
              <a:rPr lang="en-US" sz="2800" dirty="0">
                <a:solidFill>
                  <a:schemeClr val="tx1">
                    <a:lumMod val="75000"/>
                    <a:lumOff val="25000"/>
                  </a:schemeClr>
                </a:solidFill>
              </a:rPr>
              <a:t>Oklahoma City, OK 73105</a:t>
            </a:r>
          </a:p>
          <a:p>
            <a:pPr marL="45720" indent="0">
              <a:buNone/>
            </a:pPr>
            <a:r>
              <a:rPr lang="en-US" sz="2800" dirty="0">
                <a:solidFill>
                  <a:schemeClr val="tx1">
                    <a:lumMod val="75000"/>
                    <a:lumOff val="25000"/>
                  </a:schemeClr>
                </a:solidFill>
              </a:rPr>
              <a:t>(888) 269-5353</a:t>
            </a:r>
          </a:p>
          <a:p>
            <a:pPr marL="45720" indent="0">
              <a:buNone/>
            </a:pPr>
            <a:r>
              <a:rPr lang="en-US" sz="2800" dirty="0">
                <a:hlinkClick r:id="rId2"/>
              </a:rPr>
              <a:t>www.oklahoma.gov/labor</a:t>
            </a:r>
            <a:r>
              <a:rPr lang="en-US" sz="2800" dirty="0"/>
              <a:t> </a:t>
            </a:r>
          </a:p>
          <a:p>
            <a:pPr marL="45720" indent="0">
              <a:buNone/>
            </a:pPr>
            <a:r>
              <a:rPr lang="en-US" sz="2800" dirty="0">
                <a:hlinkClick r:id="rId3"/>
              </a:rPr>
              <a:t>www.facebook.com/OKDOL</a:t>
            </a:r>
            <a:r>
              <a:rPr lang="en-US" sz="2800" dirty="0"/>
              <a:t> </a:t>
            </a:r>
          </a:p>
          <a:p>
            <a:endParaRPr lang="en-US" sz="2000" dirty="0"/>
          </a:p>
        </p:txBody>
      </p:sp>
    </p:spTree>
    <p:extLst>
      <p:ext uri="{BB962C8B-B14F-4D97-AF65-F5344CB8AC3E}">
        <p14:creationId xmlns:p14="http://schemas.microsoft.com/office/powerpoint/2010/main" val="7201393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idx="4294967295"/>
          </p:nvPr>
        </p:nvSpPr>
        <p:spPr>
          <a:xfrm>
            <a:off x="0" y="457200"/>
            <a:ext cx="10097311" cy="1371600"/>
          </a:xfrm>
          <a:prstGeom prst="rect">
            <a:avLst/>
          </a:prstGeom>
          <a:scene3d>
            <a:camera prst="orthographicFront"/>
            <a:lightRig rig="threePt" dir="t"/>
          </a:scene3d>
          <a:sp3d>
            <a:bevelT/>
          </a:sp3d>
        </p:spPr>
        <p:txBody>
          <a:bodyPr>
            <a:normAutofit/>
          </a:bodyPr>
          <a:lstStyle/>
          <a:p>
            <a:pPr algn="ctr" defTabSz="914400">
              <a:defRPr/>
            </a:pPr>
            <a:r>
              <a:rPr lang="en-US" sz="3200" dirty="0">
                <a:solidFill>
                  <a:srgbClr val="92D050"/>
                </a:solidFill>
              </a:rPr>
              <a:t>For more information, contact</a:t>
            </a:r>
            <a:r>
              <a:rPr lang="en-US" sz="3200" dirty="0">
                <a:solidFill>
                  <a:schemeClr val="accent1">
                    <a:lumMod val="75000"/>
                  </a:schemeClr>
                </a:solidFill>
              </a:rPr>
              <a:t>:</a:t>
            </a:r>
          </a:p>
        </p:txBody>
      </p:sp>
      <p:sp>
        <p:nvSpPr>
          <p:cNvPr id="5" name="Rectangle 4"/>
          <p:cNvSpPr/>
          <p:nvPr/>
        </p:nvSpPr>
        <p:spPr>
          <a:xfrm>
            <a:off x="685800" y="1225685"/>
            <a:ext cx="9144000" cy="2800767"/>
          </a:xfrm>
          <a:prstGeom prst="rect">
            <a:avLst/>
          </a:prstGeom>
        </p:spPr>
        <p:txBody>
          <a:bodyPr wrap="square">
            <a:spAutoFit/>
          </a:bodyPr>
          <a:lstStyle/>
          <a:p>
            <a:r>
              <a:rPr lang="en-US" sz="3200" dirty="0">
                <a:solidFill>
                  <a:srgbClr val="0070C0"/>
                </a:solidFill>
              </a:rPr>
              <a:t>John Dyer, M.S. I.H., CSHO</a:t>
            </a:r>
          </a:p>
          <a:p>
            <a:r>
              <a:rPr lang="en-US" sz="2000" dirty="0">
                <a:solidFill>
                  <a:schemeClr val="tx1">
                    <a:lumMod val="75000"/>
                    <a:lumOff val="25000"/>
                  </a:schemeClr>
                </a:solidFill>
              </a:rPr>
              <a:t>Safety and Health Director</a:t>
            </a:r>
          </a:p>
          <a:p>
            <a:r>
              <a:rPr lang="en-US" sz="2000" dirty="0">
                <a:solidFill>
                  <a:schemeClr val="tx1">
                    <a:lumMod val="75000"/>
                    <a:lumOff val="25000"/>
                  </a:schemeClr>
                </a:solidFill>
              </a:rPr>
              <a:t>Public Employees Occupational Safety &amp; Health Division</a:t>
            </a:r>
          </a:p>
          <a:p>
            <a:pPr marL="45720" indent="0">
              <a:buNone/>
            </a:pPr>
            <a:r>
              <a:rPr lang="en-US" sz="2000" dirty="0">
                <a:solidFill>
                  <a:schemeClr val="tx1">
                    <a:lumMod val="75000"/>
                    <a:lumOff val="25000"/>
                  </a:schemeClr>
                </a:solidFill>
              </a:rPr>
              <a:t>409 NE 28</a:t>
            </a:r>
            <a:r>
              <a:rPr lang="en-US" sz="2000" baseline="30000" dirty="0">
                <a:solidFill>
                  <a:schemeClr val="tx1">
                    <a:lumMod val="75000"/>
                    <a:lumOff val="25000"/>
                  </a:schemeClr>
                </a:solidFill>
              </a:rPr>
              <a:t>th</a:t>
            </a:r>
            <a:r>
              <a:rPr lang="en-US" sz="2000" dirty="0">
                <a:solidFill>
                  <a:schemeClr val="tx1">
                    <a:lumMod val="75000"/>
                    <a:lumOff val="25000"/>
                  </a:schemeClr>
                </a:solidFill>
              </a:rPr>
              <a:t> Street, 3</a:t>
            </a:r>
            <a:r>
              <a:rPr lang="en-US" sz="2000" baseline="30000" dirty="0">
                <a:solidFill>
                  <a:schemeClr val="tx1">
                    <a:lumMod val="75000"/>
                    <a:lumOff val="25000"/>
                  </a:schemeClr>
                </a:solidFill>
              </a:rPr>
              <a:t>rd</a:t>
            </a:r>
            <a:r>
              <a:rPr lang="en-US" sz="2000" dirty="0">
                <a:solidFill>
                  <a:schemeClr val="tx1">
                    <a:lumMod val="75000"/>
                    <a:lumOff val="25000"/>
                  </a:schemeClr>
                </a:solidFill>
              </a:rPr>
              <a:t> Floor</a:t>
            </a:r>
          </a:p>
          <a:p>
            <a:r>
              <a:rPr lang="en-US" sz="2000" dirty="0">
                <a:solidFill>
                  <a:schemeClr val="tx1">
                    <a:lumMod val="75000"/>
                    <a:lumOff val="25000"/>
                  </a:schemeClr>
                </a:solidFill>
              </a:rPr>
              <a:t>Oklahoma City, OK 73105</a:t>
            </a:r>
          </a:p>
          <a:p>
            <a:r>
              <a:rPr lang="en-US" sz="2000" dirty="0">
                <a:solidFill>
                  <a:schemeClr val="tx1">
                    <a:lumMod val="75000"/>
                    <a:lumOff val="25000"/>
                  </a:schemeClr>
                </a:solidFill>
              </a:rPr>
              <a:t>(405) 521-6115</a:t>
            </a:r>
          </a:p>
          <a:p>
            <a:r>
              <a:rPr lang="en-US" sz="2000" dirty="0">
                <a:hlinkClick r:id="rId2"/>
              </a:rPr>
              <a:t>John.Dyer@labor.ok.gov</a:t>
            </a:r>
            <a:endParaRPr lang="en-US" sz="2000" dirty="0"/>
          </a:p>
          <a:p>
            <a:r>
              <a:rPr lang="en-US" sz="2000" dirty="0">
                <a:hlinkClick r:id="rId3"/>
              </a:rPr>
              <a:t>www.oklahoma.gov/labor</a:t>
            </a:r>
            <a:r>
              <a:rPr lang="en-US" sz="2000" dirty="0"/>
              <a:t> </a:t>
            </a:r>
          </a:p>
        </p:txBody>
      </p:sp>
      <p:sp>
        <p:nvSpPr>
          <p:cNvPr id="6" name="Rectangle 5">
            <a:extLst>
              <a:ext uri="{FF2B5EF4-FFF2-40B4-BE49-F238E27FC236}">
                <a16:creationId xmlns:a16="http://schemas.microsoft.com/office/drawing/2014/main" id="{99CAFFD3-D0B1-95AB-76D8-4DBE2A971C52}"/>
              </a:ext>
            </a:extLst>
          </p:cNvPr>
          <p:cNvSpPr/>
          <p:nvPr/>
        </p:nvSpPr>
        <p:spPr>
          <a:xfrm>
            <a:off x="685800" y="4104274"/>
            <a:ext cx="9144000" cy="2985433"/>
          </a:xfrm>
          <a:prstGeom prst="rect">
            <a:avLst/>
          </a:prstGeom>
        </p:spPr>
        <p:txBody>
          <a:bodyPr wrap="square">
            <a:spAutoFit/>
          </a:bodyPr>
          <a:lstStyle/>
          <a:p>
            <a:r>
              <a:rPr lang="en-US" sz="3200" dirty="0">
                <a:solidFill>
                  <a:srgbClr val="0070C0"/>
                </a:solidFill>
              </a:rPr>
              <a:t>Eric Williams</a:t>
            </a:r>
          </a:p>
          <a:p>
            <a:r>
              <a:rPr lang="en-US" sz="2000" dirty="0">
                <a:solidFill>
                  <a:schemeClr val="tx1">
                    <a:lumMod val="75000"/>
                    <a:lumOff val="25000"/>
                  </a:schemeClr>
                </a:solidFill>
              </a:rPr>
              <a:t>Statistical Research Specialist and CFOI Program Manager</a:t>
            </a:r>
          </a:p>
          <a:p>
            <a:r>
              <a:rPr lang="en-US" sz="2000" dirty="0">
                <a:solidFill>
                  <a:schemeClr val="tx1">
                    <a:lumMod val="75000"/>
                    <a:lumOff val="25000"/>
                  </a:schemeClr>
                </a:solidFill>
              </a:rPr>
              <a:t>Public Employees Occupational Safety &amp; Health Division</a:t>
            </a:r>
          </a:p>
          <a:p>
            <a:pPr marL="45720" indent="0">
              <a:buNone/>
            </a:pPr>
            <a:r>
              <a:rPr lang="en-US" sz="2000" dirty="0">
                <a:solidFill>
                  <a:schemeClr val="tx1">
                    <a:lumMod val="75000"/>
                    <a:lumOff val="25000"/>
                  </a:schemeClr>
                </a:solidFill>
              </a:rPr>
              <a:t>409 NE 28</a:t>
            </a:r>
            <a:r>
              <a:rPr lang="en-US" sz="2000" baseline="30000" dirty="0">
                <a:solidFill>
                  <a:schemeClr val="tx1">
                    <a:lumMod val="75000"/>
                    <a:lumOff val="25000"/>
                  </a:schemeClr>
                </a:solidFill>
              </a:rPr>
              <a:t>th</a:t>
            </a:r>
            <a:r>
              <a:rPr lang="en-US" sz="2000" dirty="0">
                <a:solidFill>
                  <a:schemeClr val="tx1">
                    <a:lumMod val="75000"/>
                    <a:lumOff val="25000"/>
                  </a:schemeClr>
                </a:solidFill>
              </a:rPr>
              <a:t> Street, 3</a:t>
            </a:r>
            <a:r>
              <a:rPr lang="en-US" sz="2000" baseline="30000" dirty="0">
                <a:solidFill>
                  <a:schemeClr val="tx1">
                    <a:lumMod val="75000"/>
                    <a:lumOff val="25000"/>
                  </a:schemeClr>
                </a:solidFill>
              </a:rPr>
              <a:t>rd</a:t>
            </a:r>
            <a:r>
              <a:rPr lang="en-US" sz="2000" dirty="0">
                <a:solidFill>
                  <a:schemeClr val="tx1">
                    <a:lumMod val="75000"/>
                    <a:lumOff val="25000"/>
                  </a:schemeClr>
                </a:solidFill>
              </a:rPr>
              <a:t> Floor</a:t>
            </a:r>
          </a:p>
          <a:p>
            <a:r>
              <a:rPr lang="en-US" sz="2000" dirty="0">
                <a:solidFill>
                  <a:schemeClr val="tx1">
                    <a:lumMod val="75000"/>
                    <a:lumOff val="25000"/>
                  </a:schemeClr>
                </a:solidFill>
              </a:rPr>
              <a:t>Oklahoma City, OK 73105</a:t>
            </a:r>
          </a:p>
          <a:p>
            <a:r>
              <a:rPr lang="en-US" sz="2000" dirty="0">
                <a:solidFill>
                  <a:schemeClr val="tx1">
                    <a:lumMod val="75000"/>
                    <a:lumOff val="25000"/>
                  </a:schemeClr>
                </a:solidFill>
              </a:rPr>
              <a:t>(405) 521-6568</a:t>
            </a:r>
          </a:p>
          <a:p>
            <a:r>
              <a:rPr lang="en-US" sz="2000" dirty="0">
                <a:hlinkClick r:id="rId4"/>
              </a:rPr>
              <a:t>Eric.Williams@labor.ok.gov</a:t>
            </a:r>
            <a:endParaRPr lang="en-US" sz="2000" dirty="0"/>
          </a:p>
          <a:p>
            <a:endParaRPr lang="en-US" sz="3600" dirty="0">
              <a:solidFill>
                <a:srgbClr val="0070C0"/>
              </a:solidFill>
            </a:endParaRPr>
          </a:p>
        </p:txBody>
      </p:sp>
    </p:spTree>
    <p:extLst>
      <p:ext uri="{BB962C8B-B14F-4D97-AF65-F5344CB8AC3E}">
        <p14:creationId xmlns:p14="http://schemas.microsoft.com/office/powerpoint/2010/main" val="419154545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12364</TotalTime>
  <Words>6346</Words>
  <Application>Microsoft Office PowerPoint</Application>
  <PresentationFormat>Widescreen</PresentationFormat>
  <Paragraphs>689</Paragraphs>
  <Slides>99</Slides>
  <Notes>0</Notes>
  <HiddenSlides>45</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99</vt:i4>
      </vt:variant>
    </vt:vector>
  </HeadingPairs>
  <TitlesOfParts>
    <vt:vector size="108" baseType="lpstr">
      <vt:lpstr>Arial</vt:lpstr>
      <vt:lpstr>Calibri</vt:lpstr>
      <vt:lpstr>Helvetica Neue</vt:lpstr>
      <vt:lpstr>Times New Roman</vt:lpstr>
      <vt:lpstr>Trebuchet MS</vt:lpstr>
      <vt:lpstr>Wingdings</vt:lpstr>
      <vt:lpstr>Wingdings 3</vt:lpstr>
      <vt:lpstr>Facet</vt:lpstr>
      <vt:lpstr>1_Facet</vt:lpstr>
      <vt:lpstr>PEOSH</vt:lpstr>
      <vt:lpstr>What Is PEOSH?</vt:lpstr>
      <vt:lpstr>PowerPoint Presentation</vt:lpstr>
      <vt:lpstr>Workplace Safety for the Public Sector</vt:lpstr>
      <vt:lpstr>Workplace Safety for the Public Sector</vt:lpstr>
      <vt:lpstr>Workplace Safety for the Public Sector</vt:lpstr>
      <vt:lpstr>PowerPoint Presentation</vt:lpstr>
      <vt:lpstr>PowerPoint Presentation</vt:lpstr>
      <vt:lpstr>PowerPoint Presentation</vt:lpstr>
      <vt:lpstr>Annual Public Sector Survey</vt:lpstr>
      <vt:lpstr>PowerPoint Presentation</vt:lpstr>
      <vt:lpstr>Public Sector Survey Home Page</vt:lpstr>
      <vt:lpstr>Annual Public Sector Survey Changes to List of Facilities (Refinement)</vt:lpstr>
      <vt:lpstr>Keep in Mind: The Recordkeeping System &amp; Workers Compensation Systems are completely separate systems.</vt:lpstr>
      <vt:lpstr>PowerPoint Presentation</vt:lpstr>
      <vt:lpstr>PowerPoint Presentation</vt:lpstr>
      <vt:lpstr>OK301</vt:lpstr>
      <vt:lpstr>PowerPoint Presentation</vt:lpstr>
      <vt:lpstr>OK300A</vt:lpstr>
      <vt:lpstr>PowerPoint Presentation</vt:lpstr>
      <vt:lpstr>What is Considered and “Establishment”?</vt:lpstr>
      <vt:lpstr>Multiple Locations</vt:lpstr>
      <vt:lpstr>Multiple Locations (Continued)</vt:lpstr>
      <vt:lpstr>What is an “Employee”?</vt:lpstr>
      <vt:lpstr>What is Considered “Day-To-Day Supervision”?</vt:lpstr>
      <vt:lpstr>Temp Employees</vt:lpstr>
      <vt:lpstr>Temp Employees (Continued)</vt:lpstr>
      <vt:lpstr>Volunteers and ODOL/PEOSH Authority</vt:lpstr>
      <vt:lpstr>Work-Relatedness</vt:lpstr>
      <vt:lpstr>Work-Related Exceptions</vt:lpstr>
      <vt:lpstr>PowerPoint Presentation</vt:lpstr>
      <vt:lpstr>PowerPoint Presentation</vt:lpstr>
      <vt:lpstr>PowerPoint Presentation</vt:lpstr>
      <vt:lpstr>The Work Environment</vt:lpstr>
      <vt:lpstr>What is Medical Treatment?</vt:lpstr>
      <vt:lpstr>First Aid</vt:lpstr>
      <vt:lpstr>First Aid (continued)</vt:lpstr>
      <vt:lpstr>What Is a “Significant" Diagnosed Injury or Illness</vt:lpstr>
      <vt:lpstr>Tuberculosis</vt:lpstr>
      <vt:lpstr>Medical Removal Cases</vt:lpstr>
      <vt:lpstr>Recording a Hearing Loss</vt:lpstr>
      <vt:lpstr>Recording a Hearing Loss (Cont.)</vt:lpstr>
      <vt:lpstr>Recording a Hearing Loss (Cont.)</vt:lpstr>
      <vt:lpstr>Needlestick and Sharps Injuries</vt:lpstr>
      <vt:lpstr>What Constitutes a Privacy Case? </vt:lpstr>
      <vt:lpstr>Employee Involvement (1904.35)</vt:lpstr>
      <vt:lpstr>Employee Involvement (Cont.)</vt:lpstr>
      <vt:lpstr>Recording A Case</vt:lpstr>
      <vt:lpstr>PowerPoint Presentation</vt:lpstr>
      <vt:lpstr>PowerPoint Presentation</vt:lpstr>
      <vt:lpstr>If Changes Are Needed to Public Sector Survey</vt:lpstr>
      <vt:lpstr>Key Points To Remember</vt:lpstr>
      <vt:lpstr>If You Need Help, Please Reach Out!</vt:lpstr>
      <vt:lpstr>Recordkeeping Resources</vt:lpstr>
      <vt:lpstr>Recordkeeping Forms</vt:lpstr>
      <vt:lpstr>PEOSH’s Use of Public Sector Records</vt:lpstr>
      <vt:lpstr>Any questions on Recordkeeping?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10 Lost Workday Cases All Public Sector by Nature of Injury</vt:lpstr>
      <vt:lpstr>Top 5 Lost Workday Cases by Nature Public Schools</vt:lpstr>
      <vt:lpstr>Top 5 Lost Workday Cases by Nature Counties</vt:lpstr>
      <vt:lpstr>Top 5 Lost Workday Cases by Nature Cities</vt:lpstr>
      <vt:lpstr>Top 5 Lost Workday Cases by Nature State Agencies</vt:lpstr>
      <vt:lpstr>PowerPoint Presentation</vt:lpstr>
      <vt:lpstr>We Moved!</vt:lpstr>
      <vt:lpstr>For more information, contact:</vt:lpstr>
    </vt:vector>
  </TitlesOfParts>
  <Company>Office of Management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PEOSH</dc:title>
  <dc:creator>Betsey Kulakowski</dc:creator>
  <cp:lastModifiedBy>Eric Williams</cp:lastModifiedBy>
  <cp:revision>160</cp:revision>
  <cp:lastPrinted>2018-12-11T15:43:00Z</cp:lastPrinted>
  <dcterms:created xsi:type="dcterms:W3CDTF">2015-10-05T13:21:57Z</dcterms:created>
  <dcterms:modified xsi:type="dcterms:W3CDTF">2023-08-25T14:19:04Z</dcterms:modified>
</cp:coreProperties>
</file>