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7" r:id="rId1"/>
  </p:sldMasterIdLst>
  <p:sldIdLst>
    <p:sldId id="256" r:id="rId2"/>
    <p:sldId id="257" r:id="rId3"/>
    <p:sldId id="258" r:id="rId4"/>
    <p:sldId id="296" r:id="rId5"/>
    <p:sldId id="297" r:id="rId6"/>
    <p:sldId id="259" r:id="rId7"/>
    <p:sldId id="260" r:id="rId8"/>
    <p:sldId id="261" r:id="rId9"/>
    <p:sldId id="262" r:id="rId10"/>
    <p:sldId id="275" r:id="rId11"/>
    <p:sldId id="263" r:id="rId12"/>
    <p:sldId id="265" r:id="rId13"/>
    <p:sldId id="276" r:id="rId14"/>
    <p:sldId id="298" r:id="rId15"/>
    <p:sldId id="267" r:id="rId16"/>
    <p:sldId id="269" r:id="rId17"/>
    <p:sldId id="268" r:id="rId18"/>
    <p:sldId id="270" r:id="rId19"/>
    <p:sldId id="278" r:id="rId20"/>
    <p:sldId id="279" r:id="rId21"/>
    <p:sldId id="271" r:id="rId22"/>
    <p:sldId id="272" r:id="rId23"/>
    <p:sldId id="273" r:id="rId24"/>
    <p:sldId id="274" r:id="rId25"/>
    <p:sldId id="293" r:id="rId26"/>
    <p:sldId id="299" r:id="rId27"/>
    <p:sldId id="281" r:id="rId28"/>
    <p:sldId id="291" r:id="rId29"/>
    <p:sldId id="282" r:id="rId30"/>
    <p:sldId id="284" r:id="rId31"/>
    <p:sldId id="285" r:id="rId32"/>
    <p:sldId id="287"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7" autoAdjust="0"/>
    <p:restoredTop sz="94660"/>
  </p:normalViewPr>
  <p:slideViewPr>
    <p:cSldViewPr snapToGrid="0">
      <p:cViewPr varScale="1">
        <p:scale>
          <a:sx n="96" d="100"/>
          <a:sy n="96" d="100"/>
        </p:scale>
        <p:origin x="68" y="2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74858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704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570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7525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9796027F-7875-4030-9381-8BD8C4F21935}" type="datetimeFigureOut">
              <a:rPr lang="en-US" smtClean="0"/>
              <a:t>10/9/2023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63012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4791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91903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1001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72389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10/9/2023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2475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10/9/2023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9266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AAD347D-5ACD-4C99-B74B-A9C85AD731AF}" type="datetimeFigureOut">
              <a:rPr lang="en-US" smtClean="0"/>
              <a:t>10/9/2023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41150801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37.jp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2.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6916" y="4854346"/>
            <a:ext cx="9149350" cy="868026"/>
          </a:xfrm>
        </p:spPr>
        <p:txBody>
          <a:bodyPr>
            <a:normAutofit/>
          </a:bodyPr>
          <a:lstStyle/>
          <a:p>
            <a:r>
              <a:rPr lang="en-US" sz="4800" dirty="0">
                <a:solidFill>
                  <a:schemeClr val="tx1"/>
                </a:solidFill>
              </a:rPr>
              <a:t>CCTV Sewer Inspections</a:t>
            </a:r>
          </a:p>
        </p:txBody>
      </p:sp>
      <p:sp>
        <p:nvSpPr>
          <p:cNvPr id="3" name="Subtitle 2"/>
          <p:cNvSpPr>
            <a:spLocks noGrp="1"/>
          </p:cNvSpPr>
          <p:nvPr>
            <p:ph type="subTitle" idx="1"/>
          </p:nvPr>
        </p:nvSpPr>
        <p:spPr>
          <a:xfrm>
            <a:off x="636916" y="5722374"/>
            <a:ext cx="9149349" cy="487924"/>
          </a:xfrm>
        </p:spPr>
        <p:txBody>
          <a:bodyPr>
            <a:normAutofit/>
          </a:bodyPr>
          <a:lstStyle/>
          <a:p>
            <a:r>
              <a:rPr lang="en-US" dirty="0">
                <a:solidFill>
                  <a:srgbClr val="BF0000"/>
                </a:solidFill>
              </a:rPr>
              <a:t>Results and data retention – AKA Would you look at this…</a:t>
            </a:r>
          </a:p>
        </p:txBody>
      </p:sp>
      <p:pic>
        <p:nvPicPr>
          <p:cNvPr id="5" name="Picture 4">
            <a:extLst>
              <a:ext uri="{FF2B5EF4-FFF2-40B4-BE49-F238E27FC236}">
                <a16:creationId xmlns:a16="http://schemas.microsoft.com/office/drawing/2014/main" id="{ED8AA37A-B796-83EC-47CF-3B795BAD0621}"/>
              </a:ext>
            </a:extLst>
          </p:cNvPr>
          <p:cNvPicPr>
            <a:picLocks noChangeAspect="1"/>
          </p:cNvPicPr>
          <p:nvPr/>
        </p:nvPicPr>
        <p:blipFill>
          <a:blip r:embed="rId2"/>
          <a:stretch>
            <a:fillRect/>
          </a:stretch>
        </p:blipFill>
        <p:spPr>
          <a:xfrm>
            <a:off x="2357610" y="1847768"/>
            <a:ext cx="7187301" cy="1892063"/>
          </a:xfrm>
          <a:prstGeom prst="rect">
            <a:avLst/>
          </a:prstGeom>
        </p:spPr>
      </p:pic>
    </p:spTree>
    <p:extLst>
      <p:ext uri="{BB962C8B-B14F-4D97-AF65-F5344CB8AC3E}">
        <p14:creationId xmlns:p14="http://schemas.microsoft.com/office/powerpoint/2010/main" val="229973436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fungus, dirty&#10;&#10;Description automatically generated">
            <a:extLst>
              <a:ext uri="{FF2B5EF4-FFF2-40B4-BE49-F238E27FC236}">
                <a16:creationId xmlns:a16="http://schemas.microsoft.com/office/drawing/2014/main" id="{CD09129B-4BDB-4951-BCA4-9747DA7F0677}"/>
              </a:ext>
            </a:extLst>
          </p:cNvPr>
          <p:cNvPicPr>
            <a:picLocks noChangeAspect="1"/>
          </p:cNvPicPr>
          <p:nvPr/>
        </p:nvPicPr>
        <p:blipFill rotWithShape="1">
          <a:blip r:embed="rId3"/>
          <a:srcRect t="9502" r="1" b="22383"/>
          <a:stretch/>
        </p:blipFill>
        <p:spPr>
          <a:xfrm>
            <a:off x="643467" y="643467"/>
            <a:ext cx="10905066" cy="5571066"/>
          </a:xfrm>
          <a:prstGeom prst="rect">
            <a:avLst/>
          </a:prstGeom>
        </p:spPr>
      </p:pic>
    </p:spTree>
    <p:extLst>
      <p:ext uri="{BB962C8B-B14F-4D97-AF65-F5344CB8AC3E}">
        <p14:creationId xmlns:p14="http://schemas.microsoft.com/office/powerpoint/2010/main" val="399374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accent3">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5" name="Content Placeholder 4" descr="Text, map&#10;&#10;Description automatically generated">
            <a:extLst>
              <a:ext uri="{FF2B5EF4-FFF2-40B4-BE49-F238E27FC236}">
                <a16:creationId xmlns:a16="http://schemas.microsoft.com/office/drawing/2014/main" id="{08CC4A05-3BB9-45FA-8AB1-CC46F5401418}"/>
              </a:ext>
            </a:extLst>
          </p:cNvPr>
          <p:cNvPicPr>
            <a:picLocks noGrp="1" noChangeAspect="1"/>
          </p:cNvPicPr>
          <p:nvPr>
            <p:ph idx="1"/>
          </p:nvPr>
        </p:nvPicPr>
        <p:blipFill>
          <a:blip r:embed="rId2"/>
          <a:stretch>
            <a:fillRect/>
          </a:stretch>
        </p:blipFill>
        <p:spPr>
          <a:xfrm>
            <a:off x="5075854" y="1085992"/>
            <a:ext cx="6792960" cy="5096605"/>
          </a:xfrm>
        </p:spPr>
      </p:pic>
      <p:sp>
        <p:nvSpPr>
          <p:cNvPr id="2" name="Title 1">
            <a:extLst>
              <a:ext uri="{FF2B5EF4-FFF2-40B4-BE49-F238E27FC236}">
                <a16:creationId xmlns:a16="http://schemas.microsoft.com/office/drawing/2014/main" id="{E349F62E-8878-4F12-9424-556B5FF51037}"/>
              </a:ext>
            </a:extLst>
          </p:cNvPr>
          <p:cNvSpPr>
            <a:spLocks noGrp="1"/>
          </p:cNvSpPr>
          <p:nvPr>
            <p:ph type="title"/>
          </p:nvPr>
        </p:nvSpPr>
        <p:spPr>
          <a:xfrm rot="19445184">
            <a:off x="-1947634" y="2026514"/>
            <a:ext cx="10058400" cy="1609344"/>
          </a:xfrm>
        </p:spPr>
        <p:txBody>
          <a:bodyPr/>
          <a:lstStyle/>
          <a:p>
            <a:pPr algn="ctr"/>
            <a:r>
              <a:rPr lang="en-US" dirty="0">
                <a:solidFill>
                  <a:srgbClr val="BF0000"/>
                </a:solidFill>
              </a:rPr>
              <a:t>Another fine example of</a:t>
            </a:r>
            <a:br>
              <a:rPr lang="en-US" dirty="0">
                <a:solidFill>
                  <a:srgbClr val="BF0000"/>
                </a:solidFill>
              </a:rPr>
            </a:br>
            <a:r>
              <a:rPr lang="en-US" dirty="0">
                <a:solidFill>
                  <a:srgbClr val="BF0000"/>
                </a:solidFill>
              </a:rPr>
              <a:t> “its flowing for now”</a:t>
            </a:r>
          </a:p>
        </p:txBody>
      </p:sp>
    </p:spTree>
    <p:extLst>
      <p:ext uri="{BB962C8B-B14F-4D97-AF65-F5344CB8AC3E}">
        <p14:creationId xmlns:p14="http://schemas.microsoft.com/office/powerpoint/2010/main" val="90177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CACC-B6F8-44C4-B675-48530A6C9C72}"/>
              </a:ext>
            </a:extLst>
          </p:cNvPr>
          <p:cNvSpPr>
            <a:spLocks noGrp="1"/>
          </p:cNvSpPr>
          <p:nvPr>
            <p:ph type="title"/>
          </p:nvPr>
        </p:nvSpPr>
        <p:spPr>
          <a:xfrm>
            <a:off x="6299046" y="751680"/>
            <a:ext cx="5616729" cy="5354638"/>
          </a:xfrm>
        </p:spPr>
        <p:txBody>
          <a:bodyPr/>
          <a:lstStyle/>
          <a:p>
            <a:r>
              <a:rPr lang="en-US" dirty="0"/>
              <a:t>May I suggest……</a:t>
            </a:r>
            <a:br>
              <a:rPr lang="en-US" dirty="0"/>
            </a:br>
            <a:r>
              <a:rPr lang="en-US" sz="4800" dirty="0">
                <a:solidFill>
                  <a:srgbClr val="BF0000"/>
                </a:solidFill>
              </a:rPr>
              <a:t>Using </a:t>
            </a:r>
            <a:r>
              <a:rPr lang="en-US" sz="4800" dirty="0" err="1">
                <a:solidFill>
                  <a:srgbClr val="BF0000"/>
                </a:solidFill>
              </a:rPr>
              <a:t>Omag</a:t>
            </a:r>
            <a:r>
              <a:rPr lang="en-US" sz="4800" dirty="0">
                <a:solidFill>
                  <a:srgbClr val="BF0000"/>
                </a:solidFill>
              </a:rPr>
              <a:t> AND Dukes Program!</a:t>
            </a:r>
          </a:p>
        </p:txBody>
      </p:sp>
      <p:pic>
        <p:nvPicPr>
          <p:cNvPr id="8" name="Picture 7" descr="A picture containing grass, outdoor&#10;&#10;Description automatically generated">
            <a:extLst>
              <a:ext uri="{FF2B5EF4-FFF2-40B4-BE49-F238E27FC236}">
                <a16:creationId xmlns:a16="http://schemas.microsoft.com/office/drawing/2014/main" id="{1E6C458A-4632-4F88-B233-91CCF9A97646}"/>
              </a:ext>
            </a:extLst>
          </p:cNvPr>
          <p:cNvPicPr>
            <a:picLocks noChangeAspect="1"/>
          </p:cNvPicPr>
          <p:nvPr/>
        </p:nvPicPr>
        <p:blipFill>
          <a:blip r:embed="rId2"/>
          <a:stretch>
            <a:fillRect/>
          </a:stretch>
        </p:blipFill>
        <p:spPr>
          <a:xfrm>
            <a:off x="1096894" y="154623"/>
            <a:ext cx="4913520" cy="6548753"/>
          </a:xfrm>
          <a:prstGeom prst="rect">
            <a:avLst/>
          </a:prstGeom>
        </p:spPr>
      </p:pic>
    </p:spTree>
    <p:extLst>
      <p:ext uri="{BB962C8B-B14F-4D97-AF65-F5344CB8AC3E}">
        <p14:creationId xmlns:p14="http://schemas.microsoft.com/office/powerpoint/2010/main" val="348408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CE6CC-E6E3-C055-9D79-70BAC73081BC}"/>
              </a:ext>
            </a:extLst>
          </p:cNvPr>
          <p:cNvSpPr>
            <a:spLocks noGrp="1"/>
          </p:cNvSpPr>
          <p:nvPr>
            <p:ph type="ctrTitle"/>
          </p:nvPr>
        </p:nvSpPr>
        <p:spPr>
          <a:xfrm>
            <a:off x="6381297" y="600172"/>
            <a:ext cx="4637509" cy="2099450"/>
          </a:xfrm>
        </p:spPr>
        <p:txBody>
          <a:bodyPr anchor="b">
            <a:normAutofit/>
          </a:bodyPr>
          <a:lstStyle/>
          <a:p>
            <a:pPr algn="ctr"/>
            <a:r>
              <a:rPr lang="en-US" sz="8800" dirty="0"/>
              <a:t>POP Quiz!! </a:t>
            </a:r>
          </a:p>
        </p:txBody>
      </p:sp>
      <p:sp>
        <p:nvSpPr>
          <p:cNvPr id="3" name="Subtitle 2">
            <a:extLst>
              <a:ext uri="{FF2B5EF4-FFF2-40B4-BE49-F238E27FC236}">
                <a16:creationId xmlns:a16="http://schemas.microsoft.com/office/drawing/2014/main" id="{EAC92E35-6CD1-22DD-6D03-470087102A9B}"/>
              </a:ext>
            </a:extLst>
          </p:cNvPr>
          <p:cNvSpPr>
            <a:spLocks noGrp="1"/>
          </p:cNvSpPr>
          <p:nvPr>
            <p:ph type="subTitle" idx="1"/>
          </p:nvPr>
        </p:nvSpPr>
        <p:spPr>
          <a:xfrm>
            <a:off x="5526157" y="2801814"/>
            <a:ext cx="6500191" cy="2406289"/>
          </a:xfrm>
        </p:spPr>
        <p:txBody>
          <a:bodyPr>
            <a:noAutofit/>
          </a:bodyPr>
          <a:lstStyle/>
          <a:p>
            <a:pPr algn="ctr"/>
            <a:r>
              <a:rPr lang="en-US" sz="4800" dirty="0"/>
              <a:t>How many gallons of wastewater does the city of New York treat on a daily basis?</a:t>
            </a:r>
          </a:p>
        </p:txBody>
      </p:sp>
      <p:pic>
        <p:nvPicPr>
          <p:cNvPr id="29" name="Picture 15" descr="Different coloured question marks">
            <a:extLst>
              <a:ext uri="{FF2B5EF4-FFF2-40B4-BE49-F238E27FC236}">
                <a16:creationId xmlns:a16="http://schemas.microsoft.com/office/drawing/2014/main" id="{9868B79E-E2CA-8506-6EFC-499BD3193268}"/>
              </a:ext>
            </a:extLst>
          </p:cNvPr>
          <p:cNvPicPr>
            <a:picLocks noChangeAspect="1"/>
          </p:cNvPicPr>
          <p:nvPr/>
        </p:nvPicPr>
        <p:blipFill rotWithShape="1">
          <a:blip r:embed="rId4"/>
          <a:srcRect l="19742" r="23654"/>
          <a:stretch/>
        </p:blipFill>
        <p:spPr>
          <a:xfrm>
            <a:off x="20" y="10"/>
            <a:ext cx="5208084" cy="6857990"/>
          </a:xfrm>
          <a:prstGeom prst="rect">
            <a:avLst/>
          </a:prstGeom>
        </p:spPr>
      </p:pic>
      <p:grpSp>
        <p:nvGrpSpPr>
          <p:cNvPr id="30" name="Group 2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25" name="Oval 2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1752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C7A7-2D8B-012B-6C78-7448FD39DF41}"/>
              </a:ext>
            </a:extLst>
          </p:cNvPr>
          <p:cNvSpPr>
            <a:spLocks noGrp="1"/>
          </p:cNvSpPr>
          <p:nvPr>
            <p:ph type="title"/>
          </p:nvPr>
        </p:nvSpPr>
        <p:spPr/>
        <p:txBody>
          <a:bodyPr>
            <a:normAutofit fontScale="90000"/>
          </a:bodyPr>
          <a:lstStyle/>
          <a:p>
            <a:r>
              <a:rPr lang="en-US" dirty="0"/>
              <a:t>On average the 14 wastewater facilities treat 1.3 billion gallons daily</a:t>
            </a:r>
          </a:p>
        </p:txBody>
      </p:sp>
      <p:sp>
        <p:nvSpPr>
          <p:cNvPr id="3" name="Text Placeholder 2">
            <a:extLst>
              <a:ext uri="{FF2B5EF4-FFF2-40B4-BE49-F238E27FC236}">
                <a16:creationId xmlns:a16="http://schemas.microsoft.com/office/drawing/2014/main" id="{CBD530C4-D422-F89D-D285-700C4D3A9078}"/>
              </a:ext>
            </a:extLst>
          </p:cNvPr>
          <p:cNvSpPr>
            <a:spLocks noGrp="1"/>
          </p:cNvSpPr>
          <p:nvPr>
            <p:ph type="body" idx="1"/>
          </p:nvPr>
        </p:nvSpPr>
        <p:spPr/>
        <p:txBody>
          <a:bodyPr/>
          <a:lstStyle/>
          <a:p>
            <a:r>
              <a:rPr lang="en-US" dirty="0"/>
              <a:t>So that’s around 8 billion 16oz water bottles. 12.5 million bathtubs or 1532 Olympic sized pools.</a:t>
            </a:r>
          </a:p>
        </p:txBody>
      </p:sp>
    </p:spTree>
    <p:extLst>
      <p:ext uri="{BB962C8B-B14F-4D97-AF65-F5344CB8AC3E}">
        <p14:creationId xmlns:p14="http://schemas.microsoft.com/office/powerpoint/2010/main" val="170357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C7D8609D-798B-4B5B-99C8-F85D50151621}"/>
              </a:ext>
            </a:extLst>
          </p:cNvPr>
          <p:cNvPicPr>
            <a:picLocks noGrp="1" noChangeAspect="1"/>
          </p:cNvPicPr>
          <p:nvPr>
            <p:ph idx="1"/>
          </p:nvPr>
        </p:nvPicPr>
        <p:blipFill>
          <a:blip r:embed="rId2"/>
          <a:stretch>
            <a:fillRect/>
          </a:stretch>
        </p:blipFill>
        <p:spPr>
          <a:xfrm>
            <a:off x="3397279" y="2120900"/>
            <a:ext cx="5403791" cy="4051300"/>
          </a:xfrm>
        </p:spPr>
      </p:pic>
      <p:pic>
        <p:nvPicPr>
          <p:cNvPr id="7" name="Picture 6" descr="A picture containing text, tableware, plate, dishware&#10;&#10;Description automatically generated">
            <a:extLst>
              <a:ext uri="{FF2B5EF4-FFF2-40B4-BE49-F238E27FC236}">
                <a16:creationId xmlns:a16="http://schemas.microsoft.com/office/drawing/2014/main" id="{5A5119F1-C79B-408E-8350-E2FBCC20AB55}"/>
              </a:ext>
            </a:extLst>
          </p:cNvPr>
          <p:cNvPicPr>
            <a:picLocks noChangeAspect="1"/>
          </p:cNvPicPr>
          <p:nvPr/>
        </p:nvPicPr>
        <p:blipFill>
          <a:blip r:embed="rId3"/>
          <a:stretch>
            <a:fillRect/>
          </a:stretch>
        </p:blipFill>
        <p:spPr>
          <a:xfrm rot="16200000">
            <a:off x="-448977" y="2314575"/>
            <a:ext cx="5105400" cy="2228850"/>
          </a:xfrm>
          <a:prstGeom prst="rect">
            <a:avLst/>
          </a:prstGeom>
        </p:spPr>
      </p:pic>
    </p:spTree>
    <p:extLst>
      <p:ext uri="{BB962C8B-B14F-4D97-AF65-F5344CB8AC3E}">
        <p14:creationId xmlns:p14="http://schemas.microsoft.com/office/powerpoint/2010/main" val="2224208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44D3-AF67-436A-B589-7B3C81597495}"/>
              </a:ext>
            </a:extLst>
          </p:cNvPr>
          <p:cNvSpPr>
            <a:spLocks noGrp="1"/>
          </p:cNvSpPr>
          <p:nvPr>
            <p:ph type="title"/>
          </p:nvPr>
        </p:nvSpPr>
        <p:spPr>
          <a:xfrm rot="5564952">
            <a:off x="-4205753" y="1958574"/>
            <a:ext cx="6456783" cy="63408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1E8DF83-0960-4910-90EA-7C4B8A2FDF25}"/>
              </a:ext>
            </a:extLst>
          </p:cNvPr>
          <p:cNvSpPr>
            <a:spLocks noGrp="1"/>
          </p:cNvSpPr>
          <p:nvPr>
            <p:ph idx="1"/>
          </p:nvPr>
        </p:nvSpPr>
        <p:spPr>
          <a:xfrm>
            <a:off x="6361645" y="710119"/>
            <a:ext cx="4902984" cy="5100535"/>
          </a:xfrm>
        </p:spPr>
        <p:txBody>
          <a:bodyPr>
            <a:noAutofit/>
          </a:bodyPr>
          <a:lstStyle/>
          <a:p>
            <a:pPr fontAlgn="base">
              <a:lnSpc>
                <a:spcPct val="90000"/>
              </a:lnSpc>
            </a:pPr>
            <a:r>
              <a:rPr lang="en-US" sz="2800" b="0" i="0" dirty="0">
                <a:solidFill>
                  <a:srgbClr val="BF0000"/>
                </a:solidFill>
                <a:effectLst/>
                <a:latin typeface="Trade Gothic"/>
              </a:rPr>
              <a:t>Fats, oils, and grease can solidify and accumulate around the insides of underground sewer pipes. This can lead to blockages, backups, pipe bursts, and overflows. The Environmental Protection Agency (EPA) reports that “grease from restaurants, homes, and industrial sources are the most common cause (47 %) of reported blockages.”</a:t>
            </a:r>
            <a:br>
              <a:rPr lang="en-US" sz="2800" dirty="0">
                <a:solidFill>
                  <a:srgbClr val="BF0000"/>
                </a:solidFill>
              </a:rPr>
            </a:br>
            <a:endParaRPr lang="en-US" sz="2800" dirty="0">
              <a:solidFill>
                <a:srgbClr val="BF0000"/>
              </a:solidFill>
            </a:endParaRPr>
          </a:p>
        </p:txBody>
      </p:sp>
      <p:pic>
        <p:nvPicPr>
          <p:cNvPr id="5" name="Picture 4" descr="A picture containing text&#10;&#10;Description automatically generated">
            <a:extLst>
              <a:ext uri="{FF2B5EF4-FFF2-40B4-BE49-F238E27FC236}">
                <a16:creationId xmlns:a16="http://schemas.microsoft.com/office/drawing/2014/main" id="{D8C232B0-53E3-49CC-91DA-143D54C0D9A4}"/>
              </a:ext>
            </a:extLst>
          </p:cNvPr>
          <p:cNvPicPr>
            <a:picLocks noChangeAspect="1"/>
          </p:cNvPicPr>
          <p:nvPr/>
        </p:nvPicPr>
        <p:blipFill rotWithShape="1">
          <a:blip r:embed="rId3"/>
          <a:srcRect r="1555" b="1"/>
          <a:stretch/>
        </p:blipFill>
        <p:spPr>
          <a:xfrm>
            <a:off x="644373" y="1444395"/>
            <a:ext cx="5451627"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831872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descr="A long shot of a tunnel">
            <a:extLst>
              <a:ext uri="{FF2B5EF4-FFF2-40B4-BE49-F238E27FC236}">
                <a16:creationId xmlns:a16="http://schemas.microsoft.com/office/drawing/2014/main" id="{5BFF4CEA-41D8-8D1B-BD9E-BA319E5920F2}"/>
              </a:ext>
            </a:extLst>
          </p:cNvPr>
          <p:cNvPicPr>
            <a:picLocks noChangeAspect="1"/>
          </p:cNvPicPr>
          <p:nvPr/>
        </p:nvPicPr>
        <p:blipFill>
          <a:blip r:embed="rId3"/>
          <a:stretch>
            <a:fillRect/>
          </a:stretch>
        </p:blipFill>
        <p:spPr>
          <a:xfrm>
            <a:off x="3441054" y="1442629"/>
            <a:ext cx="8256969" cy="4644545"/>
          </a:xfrm>
          <a:prstGeom prst="rect">
            <a:avLst/>
          </a:prstGeom>
        </p:spPr>
      </p:pic>
      <p:pic>
        <p:nvPicPr>
          <p:cNvPr id="5" name="Content Placeholder 4" descr="A picture containing half, eaten&#10;&#10;Description automatically generated">
            <a:extLst>
              <a:ext uri="{FF2B5EF4-FFF2-40B4-BE49-F238E27FC236}">
                <a16:creationId xmlns:a16="http://schemas.microsoft.com/office/drawing/2014/main" id="{72CEBA1D-98B5-4FE9-A820-2D3967415201}"/>
              </a:ext>
            </a:extLst>
          </p:cNvPr>
          <p:cNvPicPr>
            <a:picLocks noGrp="1" noChangeAspect="1"/>
          </p:cNvPicPr>
          <p:nvPr>
            <p:ph idx="1"/>
          </p:nvPr>
        </p:nvPicPr>
        <p:blipFill rotWithShape="1">
          <a:blip r:embed="rId4"/>
          <a:stretch/>
        </p:blipFill>
        <p:spPr>
          <a:xfrm>
            <a:off x="569705" y="638036"/>
            <a:ext cx="3675724" cy="2756793"/>
          </a:xfrm>
          <a:prstGeom prst="rect">
            <a:avLst/>
          </a:prstGeom>
        </p:spPr>
      </p:pic>
    </p:spTree>
    <p:extLst>
      <p:ext uri="{BB962C8B-B14F-4D97-AF65-F5344CB8AC3E}">
        <p14:creationId xmlns:p14="http://schemas.microsoft.com/office/powerpoint/2010/main" val="1900546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5">
          <a:fgClr>
            <a:schemeClr val="accent3"/>
          </a:fgClr>
          <a:bgClr>
            <a:schemeClr val="bg1"/>
          </a:bgClr>
        </a:patt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569AEE-A905-8846-1B3F-6C841F4515F1}"/>
              </a:ext>
            </a:extLst>
          </p:cNvPr>
          <p:cNvPicPr>
            <a:picLocks noChangeAspect="1"/>
          </p:cNvPicPr>
          <p:nvPr/>
        </p:nvPicPr>
        <p:blipFill>
          <a:blip r:embed="rId2"/>
          <a:stretch>
            <a:fillRect/>
          </a:stretch>
        </p:blipFill>
        <p:spPr>
          <a:xfrm>
            <a:off x="6419850" y="3905250"/>
            <a:ext cx="4572000" cy="2571750"/>
          </a:xfrm>
          <a:prstGeom prst="rect">
            <a:avLst/>
          </a:prstGeom>
        </p:spPr>
      </p:pic>
      <p:sp>
        <p:nvSpPr>
          <p:cNvPr id="2" name="Title 1">
            <a:extLst>
              <a:ext uri="{FF2B5EF4-FFF2-40B4-BE49-F238E27FC236}">
                <a16:creationId xmlns:a16="http://schemas.microsoft.com/office/drawing/2014/main" id="{EC93536F-C913-49F0-8180-0111F4C65B16}"/>
              </a:ext>
            </a:extLst>
          </p:cNvPr>
          <p:cNvSpPr>
            <a:spLocks noGrp="1"/>
          </p:cNvSpPr>
          <p:nvPr>
            <p:ph type="title"/>
          </p:nvPr>
        </p:nvSpPr>
        <p:spPr>
          <a:xfrm>
            <a:off x="1069848" y="339090"/>
            <a:ext cx="10058400" cy="1609344"/>
          </a:xfrm>
        </p:spPr>
        <p:txBody>
          <a:bodyPr/>
          <a:lstStyle/>
          <a:p>
            <a:pPr algn="ctr"/>
            <a:r>
              <a:rPr lang="en-US" sz="5400" dirty="0"/>
              <a:t>Suggestions:</a:t>
            </a:r>
          </a:p>
        </p:txBody>
      </p:sp>
      <p:sp>
        <p:nvSpPr>
          <p:cNvPr id="3" name="Content Placeholder 2">
            <a:extLst>
              <a:ext uri="{FF2B5EF4-FFF2-40B4-BE49-F238E27FC236}">
                <a16:creationId xmlns:a16="http://schemas.microsoft.com/office/drawing/2014/main" id="{81226265-4527-4185-9B46-153DCC46299B}"/>
              </a:ext>
            </a:extLst>
          </p:cNvPr>
          <p:cNvSpPr>
            <a:spLocks noGrp="1"/>
          </p:cNvSpPr>
          <p:nvPr>
            <p:ph idx="1"/>
          </p:nvPr>
        </p:nvSpPr>
        <p:spPr/>
        <p:txBody>
          <a:bodyPr>
            <a:normAutofit/>
          </a:bodyPr>
          <a:lstStyle/>
          <a:p>
            <a:r>
              <a:rPr lang="en-US" sz="2800" dirty="0"/>
              <a:t>When finding FOGS in the SS system make a note in a journal or such of when, how much and dates.</a:t>
            </a:r>
          </a:p>
          <a:p>
            <a:r>
              <a:rPr lang="en-US" sz="2800" dirty="0"/>
              <a:t>Contact the business owners, schools or whom ever. That is if you can pinpoint who is dumping.</a:t>
            </a:r>
          </a:p>
          <a:p>
            <a:r>
              <a:rPr lang="en-US" sz="2800" dirty="0"/>
              <a:t>Using a chemical treatment to “</a:t>
            </a:r>
            <a:r>
              <a:rPr lang="en-US" sz="2800" dirty="0">
                <a:solidFill>
                  <a:schemeClr val="bg1"/>
                </a:solidFill>
              </a:rPr>
              <a:t>eat” away at the FOGs</a:t>
            </a:r>
            <a:r>
              <a:rPr lang="en-US" sz="2800" dirty="0"/>
              <a:t>.</a:t>
            </a:r>
          </a:p>
        </p:txBody>
      </p:sp>
    </p:spTree>
    <p:extLst>
      <p:ext uri="{BB962C8B-B14F-4D97-AF65-F5344CB8AC3E}">
        <p14:creationId xmlns:p14="http://schemas.microsoft.com/office/powerpoint/2010/main" val="1992405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E06D049F-60DC-4072-9E91-1D5AD9518B73}"/>
              </a:ext>
            </a:extLst>
          </p:cNvPr>
          <p:cNvPicPr>
            <a:picLocks noChangeAspect="1"/>
          </p:cNvPicPr>
          <p:nvPr/>
        </p:nvPicPr>
        <p:blipFill>
          <a:blip r:embed="rId2"/>
          <a:stretch>
            <a:fillRect/>
          </a:stretch>
        </p:blipFill>
        <p:spPr>
          <a:xfrm>
            <a:off x="2564836" y="643467"/>
            <a:ext cx="7428088" cy="5571066"/>
          </a:xfrm>
          <a:prstGeom prst="rect">
            <a:avLst/>
          </a:prstGeom>
        </p:spPr>
      </p:pic>
    </p:spTree>
    <p:extLst>
      <p:ext uri="{BB962C8B-B14F-4D97-AF65-F5344CB8AC3E}">
        <p14:creationId xmlns:p14="http://schemas.microsoft.com/office/powerpoint/2010/main" val="280464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A86-0EAF-4B98-8553-DD77FE51C2D7}"/>
              </a:ext>
            </a:extLst>
          </p:cNvPr>
          <p:cNvSpPr>
            <a:spLocks noGrp="1"/>
          </p:cNvSpPr>
          <p:nvPr>
            <p:ph type="title"/>
          </p:nvPr>
        </p:nvSpPr>
        <p:spPr>
          <a:xfrm>
            <a:off x="806195" y="804672"/>
            <a:ext cx="3521359" cy="5248656"/>
          </a:xfrm>
        </p:spPr>
        <p:txBody>
          <a:bodyPr anchor="ctr">
            <a:normAutofit/>
          </a:bodyPr>
          <a:lstStyle/>
          <a:p>
            <a:pPr algn="ctr"/>
            <a:r>
              <a:rPr lang="en-US" sz="7200" dirty="0"/>
              <a:t>When should you worry? </a:t>
            </a:r>
          </a:p>
        </p:txBody>
      </p:sp>
      <p:sp>
        <p:nvSpPr>
          <p:cNvPr id="3" name="Content Placeholder 2">
            <a:extLst>
              <a:ext uri="{FF2B5EF4-FFF2-40B4-BE49-F238E27FC236}">
                <a16:creationId xmlns:a16="http://schemas.microsoft.com/office/drawing/2014/main" id="{63803BE4-FAA6-4C89-A1F8-447B23E27966}"/>
              </a:ext>
            </a:extLst>
          </p:cNvPr>
          <p:cNvSpPr>
            <a:spLocks noGrp="1"/>
          </p:cNvSpPr>
          <p:nvPr>
            <p:ph idx="1"/>
          </p:nvPr>
        </p:nvSpPr>
        <p:spPr>
          <a:xfrm>
            <a:off x="4975861" y="804671"/>
            <a:ext cx="6399930" cy="5248657"/>
          </a:xfrm>
        </p:spPr>
        <p:txBody>
          <a:bodyPr anchor="ctr">
            <a:normAutofit/>
          </a:bodyPr>
          <a:lstStyle/>
          <a:p>
            <a:r>
              <a:rPr lang="en-US" sz="2800" dirty="0"/>
              <a:t>When you have a blockage and the </a:t>
            </a:r>
            <a:r>
              <a:rPr lang="en-US" sz="2800" dirty="0" err="1"/>
              <a:t>jetter</a:t>
            </a:r>
            <a:r>
              <a:rPr lang="en-US" sz="2800" dirty="0"/>
              <a:t> can not remedy the situation.</a:t>
            </a:r>
          </a:p>
          <a:p>
            <a:r>
              <a:rPr lang="en-US" sz="2800" dirty="0"/>
              <a:t>Issue after issue in a certain area.</a:t>
            </a:r>
          </a:p>
          <a:p>
            <a:r>
              <a:rPr lang="en-US" sz="2800" dirty="0"/>
              <a:t>Constant Overflows</a:t>
            </a:r>
          </a:p>
          <a:p>
            <a:r>
              <a:rPr lang="en-US" sz="2800" dirty="0"/>
              <a:t>Visible Sink Holes Forming</a:t>
            </a:r>
          </a:p>
          <a:p>
            <a:r>
              <a:rPr lang="en-US" sz="2800" dirty="0"/>
              <a:t>Post Construction </a:t>
            </a:r>
          </a:p>
          <a:p>
            <a:endParaRPr lang="en-US" dirty="0"/>
          </a:p>
        </p:txBody>
      </p:sp>
    </p:spTree>
    <p:extLst>
      <p:ext uri="{BB962C8B-B14F-4D97-AF65-F5344CB8AC3E}">
        <p14:creationId xmlns:p14="http://schemas.microsoft.com/office/powerpoint/2010/main" val="3212203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ndon Wins Fight Against ‘Fatberg’">
            <a:hlinkClick r:id="" action="ppaction://media"/>
            <a:extLst>
              <a:ext uri="{FF2B5EF4-FFF2-40B4-BE49-F238E27FC236}">
                <a16:creationId xmlns:a16="http://schemas.microsoft.com/office/drawing/2014/main" id="{5AE8AB56-56B5-DEC8-6236-66C8DDF81F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2339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35">
            <a:extLst>
              <a:ext uri="{FF2B5EF4-FFF2-40B4-BE49-F238E27FC236}">
                <a16:creationId xmlns:a16="http://schemas.microsoft.com/office/drawing/2014/main" id="{5AAA0D94-BFF0-44AF-9E04-13800A61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ectangle 37">
            <a:extLst>
              <a:ext uri="{FF2B5EF4-FFF2-40B4-BE49-F238E27FC236}">
                <a16:creationId xmlns:a16="http://schemas.microsoft.com/office/drawing/2014/main" id="{4E0242FF-80FA-4D90-877A-E17E42240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artoon of a person holding a plunger to a crocodile&#10;&#10;Description automatically generated">
            <a:extLst>
              <a:ext uri="{FF2B5EF4-FFF2-40B4-BE49-F238E27FC236}">
                <a16:creationId xmlns:a16="http://schemas.microsoft.com/office/drawing/2014/main" id="{9F8814E2-5E93-79EC-8618-3E030F6FFED4}"/>
              </a:ext>
            </a:extLst>
          </p:cNvPr>
          <p:cNvPicPr>
            <a:picLocks noChangeAspect="1"/>
          </p:cNvPicPr>
          <p:nvPr/>
        </p:nvPicPr>
        <p:blipFill rotWithShape="1">
          <a:blip r:embed="rId4"/>
          <a:srcRect l="19819" r="19184" b="-2"/>
          <a:stretch/>
        </p:blipFill>
        <p:spPr>
          <a:xfrm>
            <a:off x="354308" y="815332"/>
            <a:ext cx="4404066" cy="5415280"/>
          </a:xfrm>
          <a:prstGeom prst="rect">
            <a:avLst/>
          </a:prstGeom>
        </p:spPr>
      </p:pic>
      <p:sp>
        <p:nvSpPr>
          <p:cNvPr id="52" name="Rectangle 39">
            <a:extLst>
              <a:ext uri="{FF2B5EF4-FFF2-40B4-BE49-F238E27FC236}">
                <a16:creationId xmlns:a16="http://schemas.microsoft.com/office/drawing/2014/main" id="{1B92E287-CC3E-48F7-B435-D232FB900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7426E3-F07B-44BC-8070-9196C04FC244}"/>
              </a:ext>
            </a:extLst>
          </p:cNvPr>
          <p:cNvSpPr>
            <a:spLocks noGrp="1"/>
          </p:cNvSpPr>
          <p:nvPr>
            <p:ph type="ctrTitle"/>
          </p:nvPr>
        </p:nvSpPr>
        <p:spPr>
          <a:xfrm>
            <a:off x="4938490" y="538142"/>
            <a:ext cx="6400044" cy="3691188"/>
          </a:xfrm>
        </p:spPr>
        <p:txBody>
          <a:bodyPr>
            <a:normAutofit/>
          </a:bodyPr>
          <a:lstStyle/>
          <a:p>
            <a:r>
              <a:rPr lang="en-US" sz="6200" dirty="0"/>
              <a:t>Sinkholes, </a:t>
            </a:r>
            <a:r>
              <a:rPr lang="en-US" sz="6200" dirty="0" err="1"/>
              <a:t>CollapseS</a:t>
            </a:r>
            <a:r>
              <a:rPr lang="en-US" sz="6200" dirty="0"/>
              <a:t>, Post Construction and Everything Else. </a:t>
            </a:r>
          </a:p>
        </p:txBody>
      </p:sp>
      <p:sp>
        <p:nvSpPr>
          <p:cNvPr id="53" name="Rectangle 41">
            <a:extLst>
              <a:ext uri="{FF2B5EF4-FFF2-40B4-BE49-F238E27FC236}">
                <a16:creationId xmlns:a16="http://schemas.microsoft.com/office/drawing/2014/main" id="{B354BB7A-6D45-494D-90A8-2F497C01F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43">
            <a:extLst>
              <a:ext uri="{FF2B5EF4-FFF2-40B4-BE49-F238E27FC236}">
                <a16:creationId xmlns:a16="http://schemas.microsoft.com/office/drawing/2014/main" id="{A12E4495-24BE-4FFE-91E5-5BA7727EF1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55" name="Oval 44">
              <a:extLst>
                <a:ext uri="{FF2B5EF4-FFF2-40B4-BE49-F238E27FC236}">
                  <a16:creationId xmlns:a16="http://schemas.microsoft.com/office/drawing/2014/main" id="{C71644A3-12B1-4F51-BB08-FDD391EF5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6" name="Oval 45">
              <a:extLst>
                <a:ext uri="{FF2B5EF4-FFF2-40B4-BE49-F238E27FC236}">
                  <a16:creationId xmlns:a16="http://schemas.microsoft.com/office/drawing/2014/main" id="{1A6658C1-CF92-4E90-A775-D0D64A3D3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1" name="Content Placeholder 2">
            <a:extLst>
              <a:ext uri="{FF2B5EF4-FFF2-40B4-BE49-F238E27FC236}">
                <a16:creationId xmlns:a16="http://schemas.microsoft.com/office/drawing/2014/main" id="{440A798F-F914-471F-AF93-A4A79D083B3F}"/>
              </a:ext>
            </a:extLst>
          </p:cNvPr>
          <p:cNvSpPr>
            <a:spLocks noGrp="1"/>
          </p:cNvSpPr>
          <p:nvPr>
            <p:ph type="subTitle" idx="1"/>
          </p:nvPr>
        </p:nvSpPr>
        <p:spPr>
          <a:xfrm>
            <a:off x="4975093" y="3522972"/>
            <a:ext cx="6080030" cy="687058"/>
          </a:xfrm>
        </p:spPr>
        <p:txBody>
          <a:bodyPr>
            <a:noAutofit/>
          </a:bodyPr>
          <a:lstStyle/>
          <a:p>
            <a:r>
              <a:rPr lang="en-US" sz="2800" dirty="0"/>
              <a:t>When using a camera system in sewers, storm drains and such we come across a lot of unknowns.</a:t>
            </a:r>
          </a:p>
          <a:p>
            <a:r>
              <a:rPr lang="en-US" sz="2800" dirty="0"/>
              <a:t>You NEVER know what you will find that is causing issues….seriously.</a:t>
            </a:r>
          </a:p>
        </p:txBody>
      </p:sp>
    </p:spTree>
    <p:extLst>
      <p:ext uri="{BB962C8B-B14F-4D97-AF65-F5344CB8AC3E}">
        <p14:creationId xmlns:p14="http://schemas.microsoft.com/office/powerpoint/2010/main" val="3846235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ground, sky, outdoor, dirt&#10;&#10;Description automatically generated">
            <a:extLst>
              <a:ext uri="{FF2B5EF4-FFF2-40B4-BE49-F238E27FC236}">
                <a16:creationId xmlns:a16="http://schemas.microsoft.com/office/drawing/2014/main" id="{AF4953FB-C5AC-4245-9CB0-6D76FA4E6BD0}"/>
              </a:ext>
            </a:extLst>
          </p:cNvPr>
          <p:cNvPicPr>
            <a:picLocks noChangeAspect="1"/>
          </p:cNvPicPr>
          <p:nvPr/>
        </p:nvPicPr>
        <p:blipFill rotWithShape="1">
          <a:blip r:embed="rId3"/>
          <a:srcRect t="2644" b="22356"/>
          <a:stretch/>
        </p:blipFill>
        <p:spPr>
          <a:xfrm>
            <a:off x="20" y="10"/>
            <a:ext cx="12191980" cy="6857990"/>
          </a:xfrm>
          <a:prstGeom prst="rect">
            <a:avLst/>
          </a:prstGeom>
        </p:spPr>
      </p:pic>
    </p:spTree>
    <p:extLst>
      <p:ext uri="{BB962C8B-B14F-4D97-AF65-F5344CB8AC3E}">
        <p14:creationId xmlns:p14="http://schemas.microsoft.com/office/powerpoint/2010/main" val="1053512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EAE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D22BCFE4-9193-4C65-8DD1-A05B4589A1CA}"/>
              </a:ext>
            </a:extLst>
          </p:cNvPr>
          <p:cNvPicPr>
            <a:picLocks noChangeAspect="1"/>
          </p:cNvPicPr>
          <p:nvPr/>
        </p:nvPicPr>
        <p:blipFill>
          <a:blip r:embed="rId2"/>
          <a:stretch>
            <a:fillRect/>
          </a:stretch>
        </p:blipFill>
        <p:spPr>
          <a:xfrm>
            <a:off x="2205991" y="620385"/>
            <a:ext cx="7489638" cy="5617229"/>
          </a:xfrm>
          <a:prstGeom prst="rect">
            <a:avLst/>
          </a:prstGeom>
        </p:spPr>
      </p:pic>
    </p:spTree>
    <p:extLst>
      <p:ext uri="{BB962C8B-B14F-4D97-AF65-F5344CB8AC3E}">
        <p14:creationId xmlns:p14="http://schemas.microsoft.com/office/powerpoint/2010/main" val="2712848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17B64-8E09-4304-8D71-7EDCAB04A1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C5E58E8F-F745-4CB3-8EB2-71B3C5347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5" name="Oval 14">
              <a:extLst>
                <a:ext uri="{FF2B5EF4-FFF2-40B4-BE49-F238E27FC236}">
                  <a16:creationId xmlns:a16="http://schemas.microsoft.com/office/drawing/2014/main" id="{0943A29A-CD4A-4902-BECB-F71F97E8C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17" name="Rectangle 16">
            <a:extLst>
              <a:ext uri="{FF2B5EF4-FFF2-40B4-BE49-F238E27FC236}">
                <a16:creationId xmlns:a16="http://schemas.microsoft.com/office/drawing/2014/main" id="{DB070BFB-03A6-4E74-8F65-DBAFD9EC3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1FD0BA5-2005-474F-8311-8DB8354A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E7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BE1C04EC-8A12-4AF4-A0D5-500E6CBB4F66}"/>
              </a:ext>
            </a:extLst>
          </p:cNvPr>
          <p:cNvPicPr>
            <a:picLocks noChangeAspect="1"/>
          </p:cNvPicPr>
          <p:nvPr/>
        </p:nvPicPr>
        <p:blipFill>
          <a:blip r:embed="rId4"/>
          <a:stretch>
            <a:fillRect/>
          </a:stretch>
        </p:blipFill>
        <p:spPr>
          <a:xfrm>
            <a:off x="720428" y="961714"/>
            <a:ext cx="5943262" cy="4754610"/>
          </a:xfrm>
          <a:prstGeom prst="rect">
            <a:avLst/>
          </a:prstGeom>
        </p:spPr>
      </p:pic>
      <p:cxnSp>
        <p:nvCxnSpPr>
          <p:cNvPr id="21" name="Straight Connector 20">
            <a:extLst>
              <a:ext uri="{FF2B5EF4-FFF2-40B4-BE49-F238E27FC236}">
                <a16:creationId xmlns:a16="http://schemas.microsoft.com/office/drawing/2014/main" id="{2B71B7AA-476F-462D-B90B-42F79F03AD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43050"/>
            <a:ext cx="0" cy="370522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C0B46189-F592-4C14-A9D3-DB7D7F74E257}"/>
              </a:ext>
            </a:extLst>
          </p:cNvPr>
          <p:cNvPicPr>
            <a:picLocks noChangeAspect="1"/>
          </p:cNvPicPr>
          <p:nvPr/>
        </p:nvPicPr>
        <p:blipFill>
          <a:blip r:embed="rId5"/>
          <a:stretch>
            <a:fillRect/>
          </a:stretch>
        </p:blipFill>
        <p:spPr>
          <a:xfrm>
            <a:off x="6907106" y="2361225"/>
            <a:ext cx="4659380" cy="2135549"/>
          </a:xfrm>
          <a:prstGeom prst="rect">
            <a:avLst/>
          </a:prstGeom>
        </p:spPr>
      </p:pic>
    </p:spTree>
    <p:extLst>
      <p:ext uri="{BB962C8B-B14F-4D97-AF65-F5344CB8AC3E}">
        <p14:creationId xmlns:p14="http://schemas.microsoft.com/office/powerpoint/2010/main" val="3743967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rojector&#10;&#10;Description automatically generated">
            <a:extLst>
              <a:ext uri="{FF2B5EF4-FFF2-40B4-BE49-F238E27FC236}">
                <a16:creationId xmlns:a16="http://schemas.microsoft.com/office/drawing/2014/main" id="{9A96C5F9-FA2E-45B7-85F6-DCC5F974BC62}"/>
              </a:ext>
            </a:extLst>
          </p:cNvPr>
          <p:cNvPicPr>
            <a:picLocks noChangeAspect="1"/>
          </p:cNvPicPr>
          <p:nvPr/>
        </p:nvPicPr>
        <p:blipFill>
          <a:blip r:embed="rId2"/>
          <a:stretch>
            <a:fillRect/>
          </a:stretch>
        </p:blipFill>
        <p:spPr>
          <a:xfrm>
            <a:off x="1928812" y="304800"/>
            <a:ext cx="8334375" cy="6248400"/>
          </a:xfrm>
          <a:prstGeom prst="rect">
            <a:avLst/>
          </a:prstGeom>
        </p:spPr>
      </p:pic>
    </p:spTree>
    <p:extLst>
      <p:ext uri="{BB962C8B-B14F-4D97-AF65-F5344CB8AC3E}">
        <p14:creationId xmlns:p14="http://schemas.microsoft.com/office/powerpoint/2010/main" val="204136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pic>
        <p:nvPicPr>
          <p:cNvPr id="20" name="Screen Recording 19">
            <a:hlinkClick r:id="" action="ppaction://media"/>
            <a:extLst>
              <a:ext uri="{FF2B5EF4-FFF2-40B4-BE49-F238E27FC236}">
                <a16:creationId xmlns:a16="http://schemas.microsoft.com/office/drawing/2014/main" id="{2FCA0F42-28EF-4966-61C2-49A3EC13FD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8720" y="230768"/>
            <a:ext cx="9338310" cy="6177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a:sp3d>
        </p:spPr>
      </p:pic>
    </p:spTree>
    <p:extLst>
      <p:ext uri="{BB962C8B-B14F-4D97-AF65-F5344CB8AC3E}">
        <p14:creationId xmlns:p14="http://schemas.microsoft.com/office/powerpoint/2010/main" val="16769470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3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4CEC0DA-B6F5-4929-881E-49F04E799A32}"/>
              </a:ext>
            </a:extLst>
          </p:cNvPr>
          <p:cNvPicPr>
            <a:picLocks noChangeAspect="1"/>
          </p:cNvPicPr>
          <p:nvPr/>
        </p:nvPicPr>
        <p:blipFill>
          <a:blip r:embed="rId2"/>
          <a:stretch>
            <a:fillRect/>
          </a:stretch>
        </p:blipFill>
        <p:spPr>
          <a:xfrm>
            <a:off x="494893" y="163698"/>
            <a:ext cx="8707471" cy="6530603"/>
          </a:xfrm>
          <a:prstGeom prst="rect">
            <a:avLst/>
          </a:prstGeom>
        </p:spPr>
      </p:pic>
    </p:spTree>
    <p:extLst>
      <p:ext uri="{BB962C8B-B14F-4D97-AF65-F5344CB8AC3E}">
        <p14:creationId xmlns:p14="http://schemas.microsoft.com/office/powerpoint/2010/main" val="2811276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arranged&#10;&#10;Description automatically generated">
            <a:extLst>
              <a:ext uri="{FF2B5EF4-FFF2-40B4-BE49-F238E27FC236}">
                <a16:creationId xmlns:a16="http://schemas.microsoft.com/office/drawing/2014/main" id="{0A4A2524-959E-44B8-B9AD-A7F87B442995}"/>
              </a:ext>
            </a:extLst>
          </p:cNvPr>
          <p:cNvPicPr>
            <a:picLocks noChangeAspect="1"/>
          </p:cNvPicPr>
          <p:nvPr/>
        </p:nvPicPr>
        <p:blipFill rotWithShape="1">
          <a:blip r:embed="rId2">
            <a:alphaModFix amt="40000"/>
          </a:blip>
          <a:srcRect t="7992" b="8053"/>
          <a:stretch/>
        </p:blipFill>
        <p:spPr>
          <a:xfrm>
            <a:off x="20" y="10"/>
            <a:ext cx="12191980" cy="6857990"/>
          </a:xfrm>
          <a:prstGeom prst="rect">
            <a:avLst/>
          </a:prstGeom>
        </p:spPr>
      </p:pic>
      <p:sp>
        <p:nvSpPr>
          <p:cNvPr id="2" name="TextBox 1">
            <a:extLst>
              <a:ext uri="{FF2B5EF4-FFF2-40B4-BE49-F238E27FC236}">
                <a16:creationId xmlns:a16="http://schemas.microsoft.com/office/drawing/2014/main" id="{A4DC8C73-B535-4727-B8C0-2E6B0B0D21B4}"/>
              </a:ext>
            </a:extLst>
          </p:cNvPr>
          <p:cNvSpPr txBox="1"/>
          <p:nvPr/>
        </p:nvSpPr>
        <p:spPr>
          <a:xfrm>
            <a:off x="1154955" y="1447800"/>
            <a:ext cx="8825658" cy="3329581"/>
          </a:xfrm>
          <a:prstGeom prst="rect">
            <a:avLst/>
          </a:prstGeom>
        </p:spPr>
        <p:txBody>
          <a:bodyPr vert="horz" lIns="91440" tIns="45720" rIns="91440" bIns="45720" rtlCol="0" anchor="b">
            <a:normAutofit/>
          </a:bodyPr>
          <a:lstStyle/>
          <a:p>
            <a:pPr>
              <a:spcBef>
                <a:spcPct val="0"/>
              </a:spcBef>
              <a:spcAft>
                <a:spcPts val="600"/>
              </a:spcAft>
            </a:pPr>
            <a:r>
              <a:rPr lang="en-US" sz="7200">
                <a:latin typeface="+mj-lt"/>
                <a:ea typeface="+mj-ea"/>
                <a:cs typeface="+mj-cs"/>
              </a:rPr>
              <a:t>POST CONSTRUCTION</a:t>
            </a:r>
          </a:p>
        </p:txBody>
      </p:sp>
    </p:spTree>
    <p:extLst>
      <p:ext uri="{BB962C8B-B14F-4D97-AF65-F5344CB8AC3E}">
        <p14:creationId xmlns:p14="http://schemas.microsoft.com/office/powerpoint/2010/main" val="4097808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14" name="Rectangle 1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08C15-098A-BD19-5187-B5D041A95484}"/>
              </a:ext>
            </a:extLst>
          </p:cNvPr>
          <p:cNvSpPr>
            <a:spLocks noGrp="1"/>
          </p:cNvSpPr>
          <p:nvPr>
            <p:ph type="title"/>
          </p:nvPr>
        </p:nvSpPr>
        <p:spPr>
          <a:xfrm>
            <a:off x="2279226" y="797483"/>
            <a:ext cx="3816774" cy="1609344"/>
          </a:xfrm>
          <a:ln>
            <a:noFill/>
          </a:ln>
        </p:spPr>
        <p:txBody>
          <a:bodyPr vert="horz" lIns="91440" tIns="45720" rIns="91440" bIns="45720" rtlCol="0" anchor="ctr">
            <a:normAutofit/>
          </a:bodyPr>
          <a:lstStyle/>
          <a:p>
            <a:endParaRPr lang="en-US" dirty="0"/>
          </a:p>
        </p:txBody>
      </p:sp>
      <p:sp>
        <p:nvSpPr>
          <p:cNvPr id="5" name="Text Placeholder 4">
            <a:extLst>
              <a:ext uri="{FF2B5EF4-FFF2-40B4-BE49-F238E27FC236}">
                <a16:creationId xmlns:a16="http://schemas.microsoft.com/office/drawing/2014/main" id="{0D9575BD-09AC-9862-C62C-830D1E0D3080}"/>
              </a:ext>
            </a:extLst>
          </p:cNvPr>
          <p:cNvSpPr>
            <a:spLocks noGrp="1"/>
          </p:cNvSpPr>
          <p:nvPr>
            <p:ph type="body" sz="half" idx="2"/>
          </p:nvPr>
        </p:nvSpPr>
        <p:spPr>
          <a:xfrm>
            <a:off x="3621067" y="2009725"/>
            <a:ext cx="3816774" cy="4050792"/>
          </a:xfrm>
        </p:spPr>
        <p:txBody>
          <a:bodyPr vert="horz" lIns="91440" tIns="45720" rIns="91440" bIns="45720" rtlCol="0">
            <a:normAutofit/>
          </a:bodyPr>
          <a:lstStyle/>
          <a:p>
            <a:pPr indent="-182880">
              <a:lnSpc>
                <a:spcPct val="90000"/>
              </a:lnSpc>
              <a:buFont typeface="Wingdings" pitchFamily="2" charset="2"/>
              <a:buChar char="§"/>
            </a:pPr>
            <a:endParaRPr lang="en-US" sz="1600" dirty="0">
              <a:solidFill>
                <a:schemeClr val="tx1"/>
              </a:solidFill>
            </a:endParaRPr>
          </a:p>
        </p:txBody>
      </p:sp>
      <p:grpSp>
        <p:nvGrpSpPr>
          <p:cNvPr id="16" name="Group 1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996290B-2272-4D4E-8DA8-907E52D99332}"/>
              </a:ext>
            </a:extLst>
          </p:cNvPr>
          <p:cNvPicPr>
            <a:picLocks noChangeAspect="1"/>
          </p:cNvPicPr>
          <p:nvPr/>
        </p:nvPicPr>
        <p:blipFill rotWithShape="1">
          <a:blip r:embed="rId6"/>
          <a:srcRect r="17444"/>
          <a:stretch/>
        </p:blipFill>
        <p:spPr>
          <a:xfrm>
            <a:off x="1588770" y="67309"/>
            <a:ext cx="8042382" cy="6723382"/>
          </a:xfrm>
          <a:prstGeom prst="rect">
            <a:avLst/>
          </a:prstGeom>
        </p:spPr>
      </p:pic>
    </p:spTree>
    <p:extLst>
      <p:ext uri="{BB962C8B-B14F-4D97-AF65-F5344CB8AC3E}">
        <p14:creationId xmlns:p14="http://schemas.microsoft.com/office/powerpoint/2010/main" val="201199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outdoor, ground, house, old&#10;&#10;Description automatically generated">
            <a:extLst>
              <a:ext uri="{FF2B5EF4-FFF2-40B4-BE49-F238E27FC236}">
                <a16:creationId xmlns:a16="http://schemas.microsoft.com/office/drawing/2014/main" id="{E5E8C376-C696-4710-A4D5-DA3AE82E0C27}"/>
              </a:ext>
            </a:extLst>
          </p:cNvPr>
          <p:cNvPicPr>
            <a:picLocks noGrp="1" noChangeAspect="1"/>
          </p:cNvPicPr>
          <p:nvPr>
            <p:ph idx="1"/>
          </p:nvPr>
        </p:nvPicPr>
        <p:blipFill rotWithShape="1">
          <a:blip r:embed="rId3"/>
          <a:stretch/>
        </p:blipFill>
        <p:spPr>
          <a:xfrm>
            <a:off x="2265449" y="845879"/>
            <a:ext cx="7661101" cy="4738311"/>
          </a:xfrm>
          <a:prstGeom prst="rect">
            <a:avLst/>
          </a:prstGeom>
        </p:spPr>
      </p:pic>
    </p:spTree>
    <p:extLst>
      <p:ext uri="{BB962C8B-B14F-4D97-AF65-F5344CB8AC3E}">
        <p14:creationId xmlns:p14="http://schemas.microsoft.com/office/powerpoint/2010/main" val="3769393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4D3B217-031D-419A-B0F0-6A03D871FEE5}"/>
              </a:ext>
            </a:extLst>
          </p:cNvPr>
          <p:cNvPicPr>
            <a:picLocks noChangeAspect="1"/>
          </p:cNvPicPr>
          <p:nvPr/>
        </p:nvPicPr>
        <p:blipFill>
          <a:blip r:embed="rId2"/>
          <a:stretch>
            <a:fillRect/>
          </a:stretch>
        </p:blipFill>
        <p:spPr>
          <a:xfrm>
            <a:off x="466725" y="994410"/>
            <a:ext cx="7303770" cy="4869180"/>
          </a:xfrm>
          <a:prstGeom prst="rect">
            <a:avLst/>
          </a:prstGeom>
        </p:spPr>
      </p:pic>
      <p:sp>
        <p:nvSpPr>
          <p:cNvPr id="2" name="TextBox 1">
            <a:extLst>
              <a:ext uri="{FF2B5EF4-FFF2-40B4-BE49-F238E27FC236}">
                <a16:creationId xmlns:a16="http://schemas.microsoft.com/office/drawing/2014/main" id="{681E32B0-972A-87AF-B4F8-897FA1336975}"/>
              </a:ext>
            </a:extLst>
          </p:cNvPr>
          <p:cNvSpPr txBox="1"/>
          <p:nvPr/>
        </p:nvSpPr>
        <p:spPr>
          <a:xfrm>
            <a:off x="7978140" y="548640"/>
            <a:ext cx="3909060" cy="1569660"/>
          </a:xfrm>
          <a:prstGeom prst="rect">
            <a:avLst/>
          </a:prstGeom>
          <a:noFill/>
        </p:spPr>
        <p:txBody>
          <a:bodyPr wrap="square" rtlCol="0">
            <a:spAutoFit/>
          </a:bodyPr>
          <a:lstStyle/>
          <a:p>
            <a:r>
              <a:rPr lang="en-US" sz="2400" dirty="0"/>
              <a:t>Mud from a boring machine. You can see where the warthog made an indention.</a:t>
            </a:r>
          </a:p>
        </p:txBody>
      </p:sp>
      <p:pic>
        <p:nvPicPr>
          <p:cNvPr id="5" name="Picture 4" descr="A person driving a machine&#10;&#10;Description automatically generated">
            <a:extLst>
              <a:ext uri="{FF2B5EF4-FFF2-40B4-BE49-F238E27FC236}">
                <a16:creationId xmlns:a16="http://schemas.microsoft.com/office/drawing/2014/main" id="{419AEB50-D17D-4488-B4AB-AD99A0244F62}"/>
              </a:ext>
            </a:extLst>
          </p:cNvPr>
          <p:cNvPicPr>
            <a:picLocks noChangeAspect="1"/>
          </p:cNvPicPr>
          <p:nvPr/>
        </p:nvPicPr>
        <p:blipFill>
          <a:blip r:embed="rId3"/>
          <a:stretch>
            <a:fillRect/>
          </a:stretch>
        </p:blipFill>
        <p:spPr>
          <a:xfrm>
            <a:off x="8008620" y="2857500"/>
            <a:ext cx="3848100" cy="2171700"/>
          </a:xfrm>
          <a:prstGeom prst="rect">
            <a:avLst/>
          </a:prstGeom>
        </p:spPr>
      </p:pic>
    </p:spTree>
    <p:extLst>
      <p:ext uri="{BB962C8B-B14F-4D97-AF65-F5344CB8AC3E}">
        <p14:creationId xmlns:p14="http://schemas.microsoft.com/office/powerpoint/2010/main" val="68239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eye&#10;&#10;Description automatically generated with medium confidence">
            <a:extLst>
              <a:ext uri="{FF2B5EF4-FFF2-40B4-BE49-F238E27FC236}">
                <a16:creationId xmlns:a16="http://schemas.microsoft.com/office/drawing/2014/main" id="{9BAAE87B-3710-427A-9B49-E99C64FA2CEE}"/>
              </a:ext>
            </a:extLst>
          </p:cNvPr>
          <p:cNvPicPr>
            <a:picLocks noChangeAspect="1"/>
          </p:cNvPicPr>
          <p:nvPr/>
        </p:nvPicPr>
        <p:blipFill>
          <a:blip r:embed="rId2"/>
          <a:stretch>
            <a:fillRect/>
          </a:stretch>
        </p:blipFill>
        <p:spPr>
          <a:xfrm>
            <a:off x="468630" y="266700"/>
            <a:ext cx="8420100" cy="6324600"/>
          </a:xfrm>
          <a:prstGeom prst="rect">
            <a:avLst/>
          </a:prstGeom>
        </p:spPr>
      </p:pic>
    </p:spTree>
    <p:extLst>
      <p:ext uri="{BB962C8B-B14F-4D97-AF65-F5344CB8AC3E}">
        <p14:creationId xmlns:p14="http://schemas.microsoft.com/office/powerpoint/2010/main" val="898561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BB45BAE-E717-425F-BF69-1F0F53E22174}"/>
              </a:ext>
            </a:extLst>
          </p:cNvPr>
          <p:cNvPicPr>
            <a:picLocks noChangeAspect="1"/>
          </p:cNvPicPr>
          <p:nvPr/>
        </p:nvPicPr>
        <p:blipFill>
          <a:blip r:embed="rId2"/>
          <a:stretch>
            <a:fillRect/>
          </a:stretch>
        </p:blipFill>
        <p:spPr>
          <a:xfrm>
            <a:off x="1752600" y="171450"/>
            <a:ext cx="8686800" cy="6515100"/>
          </a:xfrm>
          <a:prstGeom prst="rect">
            <a:avLst/>
          </a:prstGeom>
        </p:spPr>
      </p:pic>
    </p:spTree>
    <p:extLst>
      <p:ext uri="{BB962C8B-B14F-4D97-AF65-F5344CB8AC3E}">
        <p14:creationId xmlns:p14="http://schemas.microsoft.com/office/powerpoint/2010/main" val="384413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grass, outdoor, old, gear&#10;&#10;Description automatically generated">
            <a:extLst>
              <a:ext uri="{FF2B5EF4-FFF2-40B4-BE49-F238E27FC236}">
                <a16:creationId xmlns:a16="http://schemas.microsoft.com/office/drawing/2014/main" id="{2CE0412E-AA73-4A51-BB9E-ABED1B4754A4}"/>
              </a:ext>
            </a:extLst>
          </p:cNvPr>
          <p:cNvPicPr>
            <a:picLocks noChangeAspect="1"/>
          </p:cNvPicPr>
          <p:nvPr/>
        </p:nvPicPr>
        <p:blipFill rotWithShape="1">
          <a:blip r:embed="rId3"/>
          <a:srcRect l="6129" r="16334" b="-2"/>
          <a:stretch/>
        </p:blipFill>
        <p:spPr>
          <a:xfrm>
            <a:off x="-2" y="10"/>
            <a:ext cx="6094407" cy="6857990"/>
          </a:xfrm>
          <a:prstGeom prst="rect">
            <a:avLst/>
          </a:prstGeom>
        </p:spPr>
      </p:pic>
      <p:sp>
        <p:nvSpPr>
          <p:cNvPr id="4" name="TextBox 3">
            <a:extLst>
              <a:ext uri="{FF2B5EF4-FFF2-40B4-BE49-F238E27FC236}">
                <a16:creationId xmlns:a16="http://schemas.microsoft.com/office/drawing/2014/main" id="{74AED81F-6B51-43F6-8BE4-21F9F312F0C1}"/>
              </a:ext>
            </a:extLst>
          </p:cNvPr>
          <p:cNvSpPr txBox="1"/>
          <p:nvPr/>
        </p:nvSpPr>
        <p:spPr>
          <a:xfrm>
            <a:off x="6799634" y="1447802"/>
            <a:ext cx="4513634" cy="3659220"/>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pPr>
            <a:r>
              <a:rPr lang="en-US" sz="4800" dirty="0">
                <a:latin typeface="+mj-lt"/>
                <a:ea typeface="+mj-ea"/>
                <a:cs typeface="+mj-cs"/>
              </a:rPr>
              <a:t>Don’t Forget to Check Manholes Lids also!!</a:t>
            </a:r>
          </a:p>
          <a:p>
            <a:pPr>
              <a:spcBef>
                <a:spcPts val="1000"/>
              </a:spcBef>
              <a:buClr>
                <a:schemeClr val="bg2">
                  <a:lumMod val="40000"/>
                  <a:lumOff val="60000"/>
                </a:schemeClr>
              </a:buClr>
              <a:buSzPct val="80000"/>
            </a:pPr>
            <a:endParaRPr lang="en-US" sz="4800" dirty="0">
              <a:latin typeface="+mj-lt"/>
              <a:ea typeface="+mj-ea"/>
              <a:cs typeface="+mj-cs"/>
            </a:endParaRPr>
          </a:p>
        </p:txBody>
      </p:sp>
    </p:spTree>
    <p:extLst>
      <p:ext uri="{BB962C8B-B14F-4D97-AF65-F5344CB8AC3E}">
        <p14:creationId xmlns:p14="http://schemas.microsoft.com/office/powerpoint/2010/main" val="46124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neighborhood">
            <a:extLst>
              <a:ext uri="{FF2B5EF4-FFF2-40B4-BE49-F238E27FC236}">
                <a16:creationId xmlns:a16="http://schemas.microsoft.com/office/drawing/2014/main" id="{02FB35F9-CA87-604A-451B-C1C7124B23E4}"/>
              </a:ext>
            </a:extLst>
          </p:cNvPr>
          <p:cNvPicPr>
            <a:picLocks noChangeAspect="1"/>
          </p:cNvPicPr>
          <p:nvPr/>
        </p:nvPicPr>
        <p:blipFill rotWithShape="1">
          <a:blip r:embed="rId2"/>
          <a:srcRect l="24557" r="18606"/>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20"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8A3597C2-3277-92B4-0880-531FD5DA2258}"/>
              </a:ext>
            </a:extLst>
          </p:cNvPr>
          <p:cNvSpPr>
            <a:spLocks noGrp="1"/>
          </p:cNvSpPr>
          <p:nvPr>
            <p:ph idx="1"/>
          </p:nvPr>
        </p:nvSpPr>
        <p:spPr>
          <a:xfrm>
            <a:off x="5882168" y="1016273"/>
            <a:ext cx="6115732" cy="5227434"/>
          </a:xfrm>
        </p:spPr>
        <p:txBody>
          <a:bodyPr anchor="t">
            <a:normAutofit/>
          </a:bodyPr>
          <a:lstStyle/>
          <a:p>
            <a:pPr algn="ctr"/>
            <a:r>
              <a:rPr lang="en-US" sz="6000" dirty="0">
                <a:solidFill>
                  <a:srgbClr val="000000"/>
                </a:solidFill>
              </a:rPr>
              <a:t>POP QUIZ!!</a:t>
            </a:r>
          </a:p>
          <a:p>
            <a:pPr algn="ctr"/>
            <a:endParaRPr lang="en-US" sz="1800" dirty="0">
              <a:solidFill>
                <a:srgbClr val="000000"/>
              </a:solidFill>
            </a:endParaRPr>
          </a:p>
          <a:p>
            <a:pPr marL="0" indent="0" algn="ctr">
              <a:buNone/>
            </a:pPr>
            <a:r>
              <a:rPr lang="en-US" sz="4800" b="1" dirty="0">
                <a:solidFill>
                  <a:srgbClr val="000000"/>
                </a:solidFill>
              </a:rPr>
              <a:t>How many miles roughly of </a:t>
            </a:r>
          </a:p>
          <a:p>
            <a:pPr marL="0" indent="0" algn="ctr">
              <a:buNone/>
            </a:pPr>
            <a:r>
              <a:rPr lang="en-US" sz="4800" b="1" dirty="0">
                <a:solidFill>
                  <a:srgbClr val="000000"/>
                </a:solidFill>
              </a:rPr>
              <a:t>sewer lines are in the </a:t>
            </a:r>
          </a:p>
          <a:p>
            <a:pPr marL="0" indent="0" algn="ctr">
              <a:buNone/>
            </a:pPr>
            <a:r>
              <a:rPr lang="en-US" sz="4800" b="1" dirty="0">
                <a:solidFill>
                  <a:srgbClr val="000000"/>
                </a:solidFill>
              </a:rPr>
              <a:t>United States? </a:t>
            </a:r>
          </a:p>
        </p:txBody>
      </p:sp>
      <p:grpSp>
        <p:nvGrpSpPr>
          <p:cNvPr id="21"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3"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3620765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2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useBgFill="1">
        <p:nvSpPr>
          <p:cNvPr id="18" name="Rectangle 17">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61ACE2C-A5D5-4764-60C3-2A06607DF40F}"/>
              </a:ext>
            </a:extLst>
          </p:cNvPr>
          <p:cNvSpPr>
            <a:spLocks noGrp="1"/>
          </p:cNvSpPr>
          <p:nvPr>
            <p:ph type="title"/>
          </p:nvPr>
        </p:nvSpPr>
        <p:spPr>
          <a:xfrm>
            <a:off x="643467" y="643467"/>
            <a:ext cx="6516241" cy="5571066"/>
          </a:xfrm>
        </p:spPr>
        <p:txBody>
          <a:bodyPr vert="horz" lIns="91440" tIns="45720" rIns="91440" bIns="45720" rtlCol="0" anchor="ctr">
            <a:normAutofit/>
          </a:bodyPr>
          <a:lstStyle/>
          <a:p>
            <a:pPr algn="r"/>
            <a:r>
              <a:rPr lang="en-US" sz="8100">
                <a:blipFill dpi="0" rotWithShape="1">
                  <a:blip r:embed="rId4"/>
                  <a:srcRect/>
                  <a:tile tx="6350" ty="-127000" sx="65000" sy="64000" flip="none" algn="tl"/>
                </a:blipFill>
              </a:rPr>
              <a:t>Over 800,000 miles of public and 500,000 of private laterals</a:t>
            </a:r>
          </a:p>
        </p:txBody>
      </p:sp>
      <p:sp>
        <p:nvSpPr>
          <p:cNvPr id="20" name="Rectangle 19">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2" name="Group 21">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7" name="Oval 22">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 Placeholder 2">
            <a:extLst>
              <a:ext uri="{FF2B5EF4-FFF2-40B4-BE49-F238E27FC236}">
                <a16:creationId xmlns:a16="http://schemas.microsoft.com/office/drawing/2014/main" id="{8F4506FA-BC68-8FCD-A66F-485C902DD200}"/>
              </a:ext>
            </a:extLst>
          </p:cNvPr>
          <p:cNvSpPr>
            <a:spLocks noGrp="1"/>
          </p:cNvSpPr>
          <p:nvPr>
            <p:ph type="body" idx="1"/>
          </p:nvPr>
        </p:nvSpPr>
        <p:spPr>
          <a:xfrm>
            <a:off x="8095025" y="2064730"/>
            <a:ext cx="2728540" cy="2728536"/>
          </a:xfrm>
        </p:spPr>
        <p:txBody>
          <a:bodyPr vert="horz" lIns="91440" tIns="45720" rIns="91440" bIns="45720" rtlCol="0" anchor="ctr">
            <a:normAutofit/>
          </a:bodyPr>
          <a:lstStyle/>
          <a:p>
            <a:pPr algn="ctr"/>
            <a:r>
              <a:rPr lang="en-US" sz="2200" b="1" i="0">
                <a:solidFill>
                  <a:srgbClr val="FFFFFF"/>
                </a:solidFill>
                <a:effectLst/>
              </a:rPr>
              <a:t>There are 238,855 miles (384,400 km) between Earth and the moon on average</a:t>
            </a:r>
            <a:r>
              <a:rPr lang="en-US" sz="2200" b="0" i="0">
                <a:solidFill>
                  <a:srgbClr val="FFFFFF"/>
                </a:solidFill>
                <a:effectLst/>
              </a:rPr>
              <a:t>.</a:t>
            </a:r>
            <a:endParaRPr lang="en-US" sz="2200">
              <a:solidFill>
                <a:srgbClr val="FFFFFF"/>
              </a:solidFill>
            </a:endParaRPr>
          </a:p>
        </p:txBody>
      </p:sp>
    </p:spTree>
    <p:extLst>
      <p:ext uri="{BB962C8B-B14F-4D97-AF65-F5344CB8AC3E}">
        <p14:creationId xmlns:p14="http://schemas.microsoft.com/office/powerpoint/2010/main" val="1775295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14" name="Rectangle 1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692382-656D-4619-B14B-59478621605A}"/>
              </a:ext>
            </a:extLst>
          </p:cNvPr>
          <p:cNvSpPr>
            <a:spLocks noGrp="1"/>
          </p:cNvSpPr>
          <p:nvPr>
            <p:ph type="title"/>
          </p:nvPr>
        </p:nvSpPr>
        <p:spPr>
          <a:xfrm>
            <a:off x="7552266" y="484632"/>
            <a:ext cx="4558454" cy="1609344"/>
          </a:xfrm>
          <a:ln>
            <a:noFill/>
          </a:ln>
        </p:spPr>
        <p:txBody>
          <a:bodyPr vert="horz" lIns="91440" tIns="45720" rIns="91440" bIns="45720" rtlCol="0" anchor="ctr">
            <a:noAutofit/>
          </a:bodyPr>
          <a:lstStyle/>
          <a:p>
            <a:pPr algn="ctr"/>
            <a:r>
              <a:rPr lang="en-US" sz="6600" dirty="0"/>
              <a:t>BLOCKAGES</a:t>
            </a:r>
          </a:p>
        </p:txBody>
      </p:sp>
      <p:pic>
        <p:nvPicPr>
          <p:cNvPr id="5" name="Picture 4" descr="A picture containing grass, outdoor, hay, farm machine&#10;&#10;Description automatically generated">
            <a:extLst>
              <a:ext uri="{FF2B5EF4-FFF2-40B4-BE49-F238E27FC236}">
                <a16:creationId xmlns:a16="http://schemas.microsoft.com/office/drawing/2014/main" id="{3A8F7E54-4DDF-479C-8CC4-AE76EBF0CC7F}"/>
              </a:ext>
            </a:extLst>
          </p:cNvPr>
          <p:cNvPicPr>
            <a:picLocks noChangeAspect="1"/>
          </p:cNvPicPr>
          <p:nvPr/>
        </p:nvPicPr>
        <p:blipFill rotWithShape="1">
          <a:blip r:embed="rId6"/>
          <a:srcRect l="6154" r="11290"/>
          <a:stretch/>
        </p:blipFill>
        <p:spPr>
          <a:xfrm>
            <a:off x="3343" y="10"/>
            <a:ext cx="7548923" cy="6857990"/>
          </a:xfrm>
          <a:prstGeom prst="rect">
            <a:avLst/>
          </a:prstGeom>
        </p:spPr>
      </p:pic>
      <p:sp>
        <p:nvSpPr>
          <p:cNvPr id="3" name="Content Placeholder 2">
            <a:extLst>
              <a:ext uri="{FF2B5EF4-FFF2-40B4-BE49-F238E27FC236}">
                <a16:creationId xmlns:a16="http://schemas.microsoft.com/office/drawing/2014/main" id="{243C089D-363D-4141-AC57-34D8044C1766}"/>
              </a:ext>
            </a:extLst>
          </p:cNvPr>
          <p:cNvSpPr>
            <a:spLocks noGrp="1"/>
          </p:cNvSpPr>
          <p:nvPr>
            <p:ph type="body" sz="half" idx="2"/>
          </p:nvPr>
        </p:nvSpPr>
        <p:spPr>
          <a:xfrm>
            <a:off x="7883611" y="2121408"/>
            <a:ext cx="3816774" cy="4050792"/>
          </a:xfrm>
        </p:spPr>
        <p:txBody>
          <a:bodyPr vert="horz" lIns="91440" tIns="45720" rIns="91440" bIns="45720" rtlCol="0">
            <a:normAutofit/>
          </a:bodyPr>
          <a:lstStyle/>
          <a:p>
            <a:pPr marL="0" indent="-182880">
              <a:lnSpc>
                <a:spcPct val="90000"/>
              </a:lnSpc>
              <a:buFont typeface="Wingdings" pitchFamily="2" charset="2"/>
              <a:buChar char="§"/>
            </a:pPr>
            <a:r>
              <a:rPr lang="en-US" sz="4800" dirty="0">
                <a:solidFill>
                  <a:schemeClr val="tx1"/>
                </a:solidFill>
              </a:rPr>
              <a:t>Leading causes of blockages we mostly see are:                                                         ROOTS.</a:t>
            </a:r>
          </a:p>
          <a:p>
            <a:pPr marL="0" indent="-182880">
              <a:lnSpc>
                <a:spcPct val="90000"/>
              </a:lnSpc>
              <a:buFont typeface="Wingdings" pitchFamily="2" charset="2"/>
              <a:buChar char="§"/>
            </a:pPr>
            <a:endParaRPr lang="en-US" sz="1600" dirty="0">
              <a:solidFill>
                <a:schemeClr val="tx1"/>
              </a:solidFill>
            </a:endParaRPr>
          </a:p>
        </p:txBody>
      </p:sp>
      <p:grpSp>
        <p:nvGrpSpPr>
          <p:cNvPr id="16" name="Group 1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1268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7E0F687-9613-C72B-696D-E76719FE5D54}"/>
              </a:ext>
            </a:extLst>
          </p:cNvPr>
          <p:cNvSpPr>
            <a:spLocks noGrp="1"/>
          </p:cNvSpPr>
          <p:nvPr>
            <p:ph type="title"/>
          </p:nvPr>
        </p:nvSpPr>
        <p:spPr>
          <a:xfrm>
            <a:off x="7138685" y="2051473"/>
            <a:ext cx="4886625" cy="1971964"/>
          </a:xfrm>
        </p:spPr>
        <p:txBody>
          <a:bodyPr vert="horz" lIns="91440" tIns="45720" rIns="91440" bIns="45720" rtlCol="0" anchor="ctr">
            <a:normAutofit fontScale="90000"/>
          </a:bodyPr>
          <a:lstStyle/>
          <a:p>
            <a:r>
              <a:rPr lang="en-US" sz="4800" dirty="0">
                <a:solidFill>
                  <a:schemeClr val="tx1"/>
                </a:solidFill>
              </a:rPr>
              <a:t>This was after jetting the line. You can see where the </a:t>
            </a:r>
            <a:r>
              <a:rPr lang="en-US" sz="4800" dirty="0" err="1">
                <a:solidFill>
                  <a:schemeClr val="tx1"/>
                </a:solidFill>
              </a:rPr>
              <a:t>jetter</a:t>
            </a:r>
            <a:r>
              <a:rPr lang="en-US" sz="4800" dirty="0">
                <a:solidFill>
                  <a:schemeClr val="tx1"/>
                </a:solidFill>
              </a:rPr>
              <a:t> made a “hole” for flow</a:t>
            </a:r>
          </a:p>
        </p:txBody>
      </p:sp>
      <p:sp>
        <p:nvSpPr>
          <p:cNvPr id="16" name="Freeform: Shape 15">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Map&#10;&#10;Description automatically generated with low confidence">
            <a:extLst>
              <a:ext uri="{FF2B5EF4-FFF2-40B4-BE49-F238E27FC236}">
                <a16:creationId xmlns:a16="http://schemas.microsoft.com/office/drawing/2014/main" id="{9C141084-118F-48DB-A66A-2CD78159F600}"/>
              </a:ext>
            </a:extLst>
          </p:cNvPr>
          <p:cNvPicPr>
            <a:picLocks noGrp="1" noChangeAspect="1"/>
          </p:cNvPicPr>
          <p:nvPr>
            <p:ph type="pic" idx="1"/>
          </p:nvPr>
        </p:nvPicPr>
        <p:blipFill>
          <a:blip r:embed="rId5"/>
          <a:srcRect l="4559" r="4559"/>
          <a:stretch/>
        </p:blipFill>
        <p:spPr>
          <a:xfrm>
            <a:off x="340796" y="506872"/>
            <a:ext cx="6631504" cy="5472620"/>
          </a:xfrm>
          <a:prstGeom prst="rect">
            <a:avLst/>
          </a:prstGeom>
        </p:spPr>
      </p:pic>
      <p:sp>
        <p:nvSpPr>
          <p:cNvPr id="4" name="Text Placeholder 3">
            <a:extLst>
              <a:ext uri="{FF2B5EF4-FFF2-40B4-BE49-F238E27FC236}">
                <a16:creationId xmlns:a16="http://schemas.microsoft.com/office/drawing/2014/main" id="{9D9B4816-5C90-DD04-F560-D203C1CEFB7F}"/>
              </a:ext>
            </a:extLst>
          </p:cNvPr>
          <p:cNvSpPr>
            <a:spLocks noGrp="1"/>
          </p:cNvSpPr>
          <p:nvPr>
            <p:ph type="body" sz="half" idx="2"/>
          </p:nvPr>
        </p:nvSpPr>
        <p:spPr>
          <a:xfrm flipV="1">
            <a:off x="6386286" y="6172199"/>
            <a:ext cx="4741962" cy="57482"/>
          </a:xfrm>
        </p:spPr>
        <p:txBody>
          <a:bodyPr vert="horz" lIns="91440" tIns="45720" rIns="91440" bIns="45720" rtlCol="0">
            <a:normAutofit fontScale="25000" lnSpcReduction="20000"/>
          </a:bodyPr>
          <a:lstStyle/>
          <a:p>
            <a:pPr indent="-182880">
              <a:lnSpc>
                <a:spcPct val="90000"/>
              </a:lnSpc>
              <a:buFont typeface="Wingdings" pitchFamily="2" charset="2"/>
              <a:buChar char="§"/>
            </a:pPr>
            <a:endParaRPr lang="en-US" dirty="0">
              <a:solidFill>
                <a:schemeClr val="tx1"/>
              </a:solidFill>
            </a:endParaRPr>
          </a:p>
        </p:txBody>
      </p:sp>
      <p:grpSp>
        <p:nvGrpSpPr>
          <p:cNvPr id="27" name="Group 17">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18">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9" name="Oval 19">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59523651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6" name="Oval 35">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9" name="Rectangle 38">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417876A-AB6A-E7EE-AB2F-A763B8382A34}"/>
              </a:ext>
            </a:extLst>
          </p:cNvPr>
          <p:cNvSpPr>
            <a:spLocks noGrp="1"/>
          </p:cNvSpPr>
          <p:nvPr>
            <p:ph type="title"/>
          </p:nvPr>
        </p:nvSpPr>
        <p:spPr>
          <a:xfrm>
            <a:off x="7984900" y="-1139571"/>
            <a:ext cx="3544035" cy="52578"/>
          </a:xfrm>
          <a:ln>
            <a:noFill/>
          </a:ln>
        </p:spPr>
        <p:txBody>
          <a:bodyPr vert="horz" lIns="91440" tIns="45720" rIns="91440" bIns="45720" rtlCol="0" anchor="ctr">
            <a:normAutofit fontScale="90000"/>
          </a:bodyPr>
          <a:lstStyle/>
          <a:p>
            <a:endParaRPr lang="en-US" dirty="0"/>
          </a:p>
        </p:txBody>
      </p:sp>
      <p:pic>
        <p:nvPicPr>
          <p:cNvPr id="9" name="Picture Placeholder 8" descr="A bucket of dirt and grass">
            <a:extLst>
              <a:ext uri="{FF2B5EF4-FFF2-40B4-BE49-F238E27FC236}">
                <a16:creationId xmlns:a16="http://schemas.microsoft.com/office/drawing/2014/main" id="{E0A3289E-30D9-6F60-7848-6376553DDC48}"/>
              </a:ext>
            </a:extLst>
          </p:cNvPr>
          <p:cNvPicPr>
            <a:picLocks noGrp="1" noChangeAspect="1"/>
          </p:cNvPicPr>
          <p:nvPr>
            <p:ph type="pic" idx="1"/>
          </p:nvPr>
        </p:nvPicPr>
        <p:blipFill rotWithShape="1">
          <a:blip r:embed="rId6"/>
          <a:srcRect r="2319" b="1"/>
          <a:stretch/>
        </p:blipFill>
        <p:spPr>
          <a:xfrm>
            <a:off x="633999" y="792035"/>
            <a:ext cx="6882269" cy="5284191"/>
          </a:xfrm>
          <a:prstGeom prst="rect">
            <a:avLst/>
          </a:prstGeom>
        </p:spPr>
      </p:pic>
      <p:sp>
        <p:nvSpPr>
          <p:cNvPr id="11" name="Text Placeholder 10">
            <a:extLst>
              <a:ext uri="{FF2B5EF4-FFF2-40B4-BE49-F238E27FC236}">
                <a16:creationId xmlns:a16="http://schemas.microsoft.com/office/drawing/2014/main" id="{9D595C3A-DCC7-81A3-76B6-DD6117AA5AA1}"/>
              </a:ext>
            </a:extLst>
          </p:cNvPr>
          <p:cNvSpPr>
            <a:spLocks noGrp="1"/>
          </p:cNvSpPr>
          <p:nvPr>
            <p:ph type="body" sz="half" idx="2"/>
          </p:nvPr>
        </p:nvSpPr>
        <p:spPr>
          <a:xfrm>
            <a:off x="8242137" y="625289"/>
            <a:ext cx="3544034" cy="4050792"/>
          </a:xfrm>
        </p:spPr>
        <p:txBody>
          <a:bodyPr vert="horz" lIns="91440" tIns="45720" rIns="91440" bIns="45720" rtlCol="0">
            <a:noAutofit/>
          </a:bodyPr>
          <a:lstStyle/>
          <a:p>
            <a:pPr>
              <a:lnSpc>
                <a:spcPct val="90000"/>
              </a:lnSpc>
            </a:pPr>
            <a:r>
              <a:rPr lang="en-US" sz="3200" dirty="0">
                <a:solidFill>
                  <a:schemeClr val="tx1"/>
                </a:solidFill>
              </a:rPr>
              <a:t>This held back 100% of the flow in an 8 inch line for roughly 2 blocks. </a:t>
            </a:r>
          </a:p>
          <a:p>
            <a:pPr>
              <a:lnSpc>
                <a:spcPct val="90000"/>
              </a:lnSpc>
            </a:pPr>
            <a:r>
              <a:rPr lang="en-US" sz="3200" dirty="0">
                <a:solidFill>
                  <a:schemeClr val="tx1"/>
                </a:solidFill>
              </a:rPr>
              <a:t>This later required a point repair done as the line was collapsed behind the root mass.</a:t>
            </a:r>
          </a:p>
        </p:txBody>
      </p:sp>
      <p:grpSp>
        <p:nvGrpSpPr>
          <p:cNvPr id="41" name="Group 40">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2" name="Oval 41">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2422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map&#10;&#10;Description automatically generated">
            <a:extLst>
              <a:ext uri="{FF2B5EF4-FFF2-40B4-BE49-F238E27FC236}">
                <a16:creationId xmlns:a16="http://schemas.microsoft.com/office/drawing/2014/main" id="{7F70C3AE-5784-4F6B-8DBC-2DE376126E05}"/>
              </a:ext>
            </a:extLst>
          </p:cNvPr>
          <p:cNvPicPr>
            <a:picLocks noChangeAspect="1"/>
          </p:cNvPicPr>
          <p:nvPr/>
        </p:nvPicPr>
        <p:blipFill rotWithShape="1">
          <a:blip r:embed="rId4"/>
          <a:srcRect r="17444"/>
          <a:stretch/>
        </p:blipFill>
        <p:spPr>
          <a:xfrm>
            <a:off x="362269" y="718457"/>
            <a:ext cx="6172666" cy="5607698"/>
          </a:xfrm>
          <a:prstGeom prst="rect">
            <a:avLst/>
          </a:prstGeom>
        </p:spPr>
      </p:pic>
      <p:pic>
        <p:nvPicPr>
          <p:cNvPr id="4" name="Content Placeholder 3" descr="A close-up of a tunnel">
            <a:extLst>
              <a:ext uri="{FF2B5EF4-FFF2-40B4-BE49-F238E27FC236}">
                <a16:creationId xmlns:a16="http://schemas.microsoft.com/office/drawing/2014/main" id="{6E483D7B-14B9-63FE-5B41-C079007A009D}"/>
              </a:ext>
            </a:extLst>
          </p:cNvPr>
          <p:cNvPicPr>
            <a:picLocks noGrp="1" noChangeAspect="1"/>
          </p:cNvPicPr>
          <p:nvPr>
            <p:ph idx="1"/>
          </p:nvPr>
        </p:nvPicPr>
        <p:blipFill>
          <a:blip r:embed="rId5"/>
          <a:stretch>
            <a:fillRect/>
          </a:stretch>
        </p:blipFill>
        <p:spPr>
          <a:xfrm>
            <a:off x="6698362" y="1390222"/>
            <a:ext cx="5330210" cy="4264168"/>
          </a:xfrm>
        </p:spPr>
      </p:pic>
      <p:grpSp>
        <p:nvGrpSpPr>
          <p:cNvPr id="23" name="Group 2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89728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4200</TotalTime>
  <Words>423</Words>
  <Application>Microsoft Office PowerPoint</Application>
  <PresentationFormat>Widescreen</PresentationFormat>
  <Paragraphs>37</Paragraphs>
  <Slides>33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Rockwell</vt:lpstr>
      <vt:lpstr>Rockwell Condensed</vt:lpstr>
      <vt:lpstr>Rockwell Extra Bold</vt:lpstr>
      <vt:lpstr>Trade Gothic</vt:lpstr>
      <vt:lpstr>Wingdings</vt:lpstr>
      <vt:lpstr>Wood Type</vt:lpstr>
      <vt:lpstr>CCTV Sewer Inspections</vt:lpstr>
      <vt:lpstr>When should you worry? </vt:lpstr>
      <vt:lpstr>PowerPoint Presentation</vt:lpstr>
      <vt:lpstr>PowerPoint Presentation</vt:lpstr>
      <vt:lpstr>Over 800,000 miles of public and 500,000 of private laterals</vt:lpstr>
      <vt:lpstr>BLOCKAGES</vt:lpstr>
      <vt:lpstr>This was after jetting the line. You can see where the jetter made a “hole” for flow</vt:lpstr>
      <vt:lpstr>PowerPoint Presentation</vt:lpstr>
      <vt:lpstr>PowerPoint Presentation</vt:lpstr>
      <vt:lpstr>PowerPoint Presentation</vt:lpstr>
      <vt:lpstr>Another fine example of  “its flowing for now”</vt:lpstr>
      <vt:lpstr>May I suggest…… Using Omag AND Dukes Program!</vt:lpstr>
      <vt:lpstr>POP Quiz!! </vt:lpstr>
      <vt:lpstr>On average the 14 wastewater facilities treat 1.3 billion gallons daily</vt:lpstr>
      <vt:lpstr>PowerPoint Presentation</vt:lpstr>
      <vt:lpstr>PowerPoint Presentation</vt:lpstr>
      <vt:lpstr>PowerPoint Presentation</vt:lpstr>
      <vt:lpstr>Suggestions:</vt:lpstr>
      <vt:lpstr>PowerPoint Presentation</vt:lpstr>
      <vt:lpstr>PowerPoint Presentation</vt:lpstr>
      <vt:lpstr>Sinkholes, CollapseS, Post Construction and Everything Else.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Sewer Inspections</dc:title>
  <dc:creator>Carl Fielder</dc:creator>
  <cp:lastModifiedBy>OMAG Presenter</cp:lastModifiedBy>
  <cp:revision>10</cp:revision>
  <dcterms:created xsi:type="dcterms:W3CDTF">2021-10-19T13:44:33Z</dcterms:created>
  <dcterms:modified xsi:type="dcterms:W3CDTF">2023-10-09T19:47:23Z</dcterms:modified>
</cp:coreProperties>
</file>